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63" r:id="rId3"/>
    <p:sldId id="264" r:id="rId4"/>
    <p:sldId id="265" r:id="rId5"/>
    <p:sldId id="257" r:id="rId6"/>
    <p:sldId id="258" r:id="rId7"/>
    <p:sldId id="259" r:id="rId8"/>
    <p:sldId id="266" r:id="rId9"/>
    <p:sldId id="261" r:id="rId10"/>
    <p:sldId id="262" r:id="rId11"/>
    <p:sldId id="260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897" autoAdjust="0"/>
  </p:normalViewPr>
  <p:slideViewPr>
    <p:cSldViewPr>
      <p:cViewPr varScale="1">
        <p:scale>
          <a:sx n="56" d="100"/>
          <a:sy n="56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ghe\____germania%20Angela\importante%20x%20artimino%20_%20Cartel%20per%20presentazione%20prof.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marghe\____germania%20Angela\importante%20x%20artimino%20_%20Cartel%20per%20presentazione%20prof.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Foglio_di_lavoro_di_Microsoft_Excel1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118339058910276"/>
          <c:y val="5.4624964261833497E-2"/>
          <c:w val="0.75608707901964833"/>
          <c:h val="0.7177897425844757"/>
        </c:manualLayout>
      </c:layout>
      <c:bubbleChart>
        <c:varyColors val="0"/>
        <c:ser>
          <c:idx val="0"/>
          <c:order val="0"/>
          <c:tx>
            <c:strRef>
              <c:f>'D:\Tesi\ANALISI PHILCARTO\Italia\Materiali cluster PROVE\[BasedatiITAPARZ_ETICHETTE - 11 cluster.xlsm]Foglio1 (2)'!$G$2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(2)'!$D$2:$D$3</c:f>
              <c:numCache>
                <c:formatCode>General</c:formatCode>
                <c:ptCount val="2"/>
                <c:pt idx="0">
                  <c:v>61.591679435390255</c:v>
                </c:pt>
                <c:pt idx="1">
                  <c:v>56.365906933017776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(2)'!$E$2:$E$3</c:f>
              <c:numCache>
                <c:formatCode>General</c:formatCode>
                <c:ptCount val="2"/>
                <c:pt idx="0">
                  <c:v>40.032342608598675</c:v>
                </c:pt>
                <c:pt idx="1">
                  <c:v>34.409320320848728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(2)'!$F$2:$F$3</c:f>
              <c:numCache>
                <c:formatCode>General</c:formatCode>
                <c:ptCount val="2"/>
                <c:pt idx="0">
                  <c:v>59.648653978707507</c:v>
                </c:pt>
                <c:pt idx="1">
                  <c:v>77.415094375984054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'D:\Tesi\ANALISI PHILCARTO\Italia\Materiali cluster PROVE\[BasedatiITAPARZ_ETICHETTE - 11 cluster.xlsm]Foglio1 (2)'!$G$4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FF0066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(2)'!$D$4:$D$20</c:f>
              <c:numCache>
                <c:formatCode>General</c:formatCode>
                <c:ptCount val="17"/>
                <c:pt idx="0">
                  <c:v>34.491904735591532</c:v>
                </c:pt>
                <c:pt idx="1">
                  <c:v>41.912884556807803</c:v>
                </c:pt>
                <c:pt idx="2">
                  <c:v>37.002313405576523</c:v>
                </c:pt>
                <c:pt idx="3">
                  <c:v>42.620295378751791</c:v>
                </c:pt>
                <c:pt idx="4">
                  <c:v>37.17161469457497</c:v>
                </c:pt>
                <c:pt idx="5">
                  <c:v>42.939448712155439</c:v>
                </c:pt>
                <c:pt idx="6">
                  <c:v>31.187205249128564</c:v>
                </c:pt>
                <c:pt idx="7">
                  <c:v>33.514620257214148</c:v>
                </c:pt>
                <c:pt idx="8">
                  <c:v>30.614433509967199</c:v>
                </c:pt>
                <c:pt idx="9">
                  <c:v>47.364303178484107</c:v>
                </c:pt>
                <c:pt idx="10">
                  <c:v>28.677403998730561</c:v>
                </c:pt>
                <c:pt idx="11">
                  <c:v>28.148127224450597</c:v>
                </c:pt>
                <c:pt idx="12">
                  <c:v>41.856071964017993</c:v>
                </c:pt>
                <c:pt idx="13">
                  <c:v>41.496109331066499</c:v>
                </c:pt>
                <c:pt idx="14">
                  <c:v>33.56677669729681</c:v>
                </c:pt>
                <c:pt idx="15">
                  <c:v>44.142028184581378</c:v>
                </c:pt>
                <c:pt idx="16">
                  <c:v>38.478988260647654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(2)'!$E$4:$E$20</c:f>
              <c:numCache>
                <c:formatCode>General</c:formatCode>
                <c:ptCount val="17"/>
                <c:pt idx="0">
                  <c:v>32.479338101348745</c:v>
                </c:pt>
                <c:pt idx="1">
                  <c:v>36.40496784209359</c:v>
                </c:pt>
                <c:pt idx="2">
                  <c:v>34.893502520817989</c:v>
                </c:pt>
                <c:pt idx="3">
                  <c:v>27.503341282528371</c:v>
                </c:pt>
                <c:pt idx="4">
                  <c:v>33.197433261247205</c:v>
                </c:pt>
                <c:pt idx="5">
                  <c:v>33.539513692207137</c:v>
                </c:pt>
                <c:pt idx="6">
                  <c:v>30.19440316988608</c:v>
                </c:pt>
                <c:pt idx="7">
                  <c:v>30.643295492422013</c:v>
                </c:pt>
                <c:pt idx="8">
                  <c:v>31.06986407424467</c:v>
                </c:pt>
                <c:pt idx="9">
                  <c:v>24.482808160137917</c:v>
                </c:pt>
                <c:pt idx="10">
                  <c:v>31.692031103651598</c:v>
                </c:pt>
                <c:pt idx="11">
                  <c:v>33.259740137728883</c:v>
                </c:pt>
                <c:pt idx="12">
                  <c:v>30.587911583967713</c:v>
                </c:pt>
                <c:pt idx="13">
                  <c:v>27.364390326823113</c:v>
                </c:pt>
                <c:pt idx="14">
                  <c:v>38.318747436072748</c:v>
                </c:pt>
                <c:pt idx="15">
                  <c:v>29.56337050198097</c:v>
                </c:pt>
                <c:pt idx="16">
                  <c:v>39.737233515121467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(2)'!$F$4:$F$20</c:f>
              <c:numCache>
                <c:formatCode>General</c:formatCode>
                <c:ptCount val="17"/>
                <c:pt idx="0">
                  <c:v>8.0195336413783256</c:v>
                </c:pt>
                <c:pt idx="1">
                  <c:v>4.419608414985813</c:v>
                </c:pt>
                <c:pt idx="2">
                  <c:v>5.8566235348002404</c:v>
                </c:pt>
                <c:pt idx="3">
                  <c:v>2.8733878546848173</c:v>
                </c:pt>
                <c:pt idx="4">
                  <c:v>8.9439255758499243</c:v>
                </c:pt>
                <c:pt idx="5">
                  <c:v>9.7668206891634171</c:v>
                </c:pt>
                <c:pt idx="6">
                  <c:v>0.97706749988276487</c:v>
                </c:pt>
                <c:pt idx="7">
                  <c:v>3.3648123368743734</c:v>
                </c:pt>
                <c:pt idx="8">
                  <c:v>6.2349882668389975</c:v>
                </c:pt>
                <c:pt idx="9">
                  <c:v>3.111070283979112</c:v>
                </c:pt>
                <c:pt idx="10">
                  <c:v>9.2876015209105933</c:v>
                </c:pt>
                <c:pt idx="11">
                  <c:v>6.4013659673450034</c:v>
                </c:pt>
                <c:pt idx="12">
                  <c:v>8.9670514338353158</c:v>
                </c:pt>
                <c:pt idx="13">
                  <c:v>8.1531497097383632</c:v>
                </c:pt>
                <c:pt idx="14">
                  <c:v>4.8339467038907324</c:v>
                </c:pt>
                <c:pt idx="15">
                  <c:v>4.1048397924068816</c:v>
                </c:pt>
                <c:pt idx="16">
                  <c:v>4.358581845302143</c:v>
                </c:pt>
              </c:numCache>
            </c:numRef>
          </c:bubbleSize>
          <c:bubble3D val="0"/>
        </c:ser>
        <c:ser>
          <c:idx val="2"/>
          <c:order val="2"/>
          <c:tx>
            <c:strRef>
              <c:f>'D:\Tesi\ANALISI PHILCARTO\Italia\Materiali cluster PROVE\[BasedatiITAPARZ_ETICHETTE - 11 cluster.xlsm]Foglio1 (2)'!$G$21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00206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(2)'!$D$21:$D$29</c:f>
              <c:numCache>
                <c:formatCode>General</c:formatCode>
                <c:ptCount val="9"/>
                <c:pt idx="0">
                  <c:v>16.294539140642193</c:v>
                </c:pt>
                <c:pt idx="1">
                  <c:v>16.848417154110695</c:v>
                </c:pt>
                <c:pt idx="2">
                  <c:v>15.437936327177304</c:v>
                </c:pt>
                <c:pt idx="3">
                  <c:v>28.02576562323426</c:v>
                </c:pt>
                <c:pt idx="4">
                  <c:v>25.637511624492191</c:v>
                </c:pt>
                <c:pt idx="5">
                  <c:v>15.536809390348807</c:v>
                </c:pt>
                <c:pt idx="6">
                  <c:v>6.2778189910979236</c:v>
                </c:pt>
                <c:pt idx="7">
                  <c:v>21.540375246190528</c:v>
                </c:pt>
                <c:pt idx="8">
                  <c:v>21.04820990047822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(2)'!$E$21:$E$29</c:f>
              <c:numCache>
                <c:formatCode>General</c:formatCode>
                <c:ptCount val="9"/>
                <c:pt idx="0">
                  <c:v>42.82542442110114</c:v>
                </c:pt>
                <c:pt idx="1">
                  <c:v>39.439150495003595</c:v>
                </c:pt>
                <c:pt idx="2">
                  <c:v>40.490367073635255</c:v>
                </c:pt>
                <c:pt idx="3">
                  <c:v>41.555656434419177</c:v>
                </c:pt>
                <c:pt idx="4">
                  <c:v>39.120860884883449</c:v>
                </c:pt>
                <c:pt idx="5">
                  <c:v>43.684389167697049</c:v>
                </c:pt>
                <c:pt idx="6">
                  <c:v>45.650425432840876</c:v>
                </c:pt>
                <c:pt idx="7">
                  <c:v>32.026957488836878</c:v>
                </c:pt>
                <c:pt idx="8">
                  <c:v>38.871583601286176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(2)'!$F$21:$F$29</c:f>
              <c:numCache>
                <c:formatCode>General</c:formatCode>
                <c:ptCount val="9"/>
                <c:pt idx="0">
                  <c:v>4.2802108821294294</c:v>
                </c:pt>
                <c:pt idx="1">
                  <c:v>3.6821504992294591</c:v>
                </c:pt>
                <c:pt idx="2">
                  <c:v>2.002956255512466</c:v>
                </c:pt>
                <c:pt idx="3">
                  <c:v>4.7793439836474496</c:v>
                </c:pt>
                <c:pt idx="4">
                  <c:v>10.094437010623119</c:v>
                </c:pt>
                <c:pt idx="5">
                  <c:v>3.5967133016723207</c:v>
                </c:pt>
                <c:pt idx="6">
                  <c:v>1.304683821342469</c:v>
                </c:pt>
                <c:pt idx="7">
                  <c:v>2.6697518274245695</c:v>
                </c:pt>
                <c:pt idx="8">
                  <c:v>4.184495525467673</c:v>
                </c:pt>
              </c:numCache>
            </c:numRef>
          </c:bubbleSize>
          <c:bubble3D val="0"/>
        </c:ser>
        <c:ser>
          <c:idx val="3"/>
          <c:order val="3"/>
          <c:tx>
            <c:strRef>
              <c:f>'D:\Tesi\ANALISI PHILCARTO\Italia\Materiali cluster PROVE\[BasedatiITAPARZ_ETICHETTE - 11 cluster.xlsm]Foglio1 (2)'!$G$30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(2)'!$D$30:$D$36</c:f>
              <c:numCache>
                <c:formatCode>General</c:formatCode>
                <c:ptCount val="7"/>
                <c:pt idx="0">
                  <c:v>57.670682730923694</c:v>
                </c:pt>
                <c:pt idx="1">
                  <c:v>58.69356788528075</c:v>
                </c:pt>
                <c:pt idx="2">
                  <c:v>58.128424898131236</c:v>
                </c:pt>
                <c:pt idx="3">
                  <c:v>62.683760683760681</c:v>
                </c:pt>
                <c:pt idx="4">
                  <c:v>52.303601364240706</c:v>
                </c:pt>
                <c:pt idx="5">
                  <c:v>64.008449960390806</c:v>
                </c:pt>
                <c:pt idx="6">
                  <c:v>54.757964418700865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(2)'!$E$30:$E$36</c:f>
              <c:numCache>
                <c:formatCode>General</c:formatCode>
                <c:ptCount val="7"/>
                <c:pt idx="0">
                  <c:v>19.887498145887292</c:v>
                </c:pt>
                <c:pt idx="1">
                  <c:v>31.350383564866242</c:v>
                </c:pt>
                <c:pt idx="2">
                  <c:v>30.399373531714957</c:v>
                </c:pt>
                <c:pt idx="3">
                  <c:v>22.260273972602739</c:v>
                </c:pt>
                <c:pt idx="4">
                  <c:v>25.158522396742296</c:v>
                </c:pt>
                <c:pt idx="5">
                  <c:v>33.505367464905042</c:v>
                </c:pt>
                <c:pt idx="6">
                  <c:v>26.819795827785175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(2)'!$F$30:$F$36</c:f>
              <c:numCache>
                <c:formatCode>General</c:formatCode>
                <c:ptCount val="7"/>
                <c:pt idx="0">
                  <c:v>6.4572534574763658</c:v>
                </c:pt>
                <c:pt idx="1">
                  <c:v>9.0447800120639901</c:v>
                </c:pt>
                <c:pt idx="2">
                  <c:v>7.972639540463506</c:v>
                </c:pt>
                <c:pt idx="3">
                  <c:v>4.7112511795793539</c:v>
                </c:pt>
                <c:pt idx="4">
                  <c:v>5.8122989736615747</c:v>
                </c:pt>
                <c:pt idx="5">
                  <c:v>14.014269939146875</c:v>
                </c:pt>
                <c:pt idx="6">
                  <c:v>3.4007858937405366</c:v>
                </c:pt>
              </c:numCache>
            </c:numRef>
          </c:bubbleSize>
          <c:bubble3D val="0"/>
        </c:ser>
        <c:ser>
          <c:idx val="4"/>
          <c:order val="4"/>
          <c:tx>
            <c:strRef>
              <c:f>'D:\Tesi\ANALISI PHILCARTO\Italia\Materiali cluster PROVE\[BasedatiITAPARZ_ETICHETTE - 11 cluster.xlsm]Foglio1 (2)'!$G$37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rgbClr val="00B05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(2)'!$D$37:$D$49</c:f>
              <c:numCache>
                <c:formatCode>General</c:formatCode>
                <c:ptCount val="13"/>
                <c:pt idx="0">
                  <c:v>39.779723751918389</c:v>
                </c:pt>
                <c:pt idx="1">
                  <c:v>49.246663796814467</c:v>
                </c:pt>
                <c:pt idx="2">
                  <c:v>36.501414074197299</c:v>
                </c:pt>
                <c:pt idx="3">
                  <c:v>44.578490078666199</c:v>
                </c:pt>
                <c:pt idx="4">
                  <c:v>48.081362948809812</c:v>
                </c:pt>
                <c:pt idx="5">
                  <c:v>50.475161987041041</c:v>
                </c:pt>
                <c:pt idx="6">
                  <c:v>58.886930131881378</c:v>
                </c:pt>
                <c:pt idx="7">
                  <c:v>35.336449867127037</c:v>
                </c:pt>
                <c:pt idx="8">
                  <c:v>49.275362318840585</c:v>
                </c:pt>
                <c:pt idx="9">
                  <c:v>42.901170200440276</c:v>
                </c:pt>
                <c:pt idx="10">
                  <c:v>34.766138687707318</c:v>
                </c:pt>
                <c:pt idx="11">
                  <c:v>34.539102508462804</c:v>
                </c:pt>
                <c:pt idx="12">
                  <c:v>45.564217149956917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(2)'!$E$37:$E$49</c:f>
              <c:numCache>
                <c:formatCode>General</c:formatCode>
                <c:ptCount val="13"/>
                <c:pt idx="0">
                  <c:v>38.759228804366842</c:v>
                </c:pt>
                <c:pt idx="1">
                  <c:v>39.514313444932512</c:v>
                </c:pt>
                <c:pt idx="2">
                  <c:v>38.998786762082098</c:v>
                </c:pt>
                <c:pt idx="3">
                  <c:v>39.526627218934912</c:v>
                </c:pt>
                <c:pt idx="4">
                  <c:v>32.810908236031658</c:v>
                </c:pt>
                <c:pt idx="5">
                  <c:v>36.677140820152623</c:v>
                </c:pt>
                <c:pt idx="6">
                  <c:v>48.060959653375093</c:v>
                </c:pt>
                <c:pt idx="7">
                  <c:v>45.382360449659764</c:v>
                </c:pt>
                <c:pt idx="8">
                  <c:v>40.003404459842393</c:v>
                </c:pt>
                <c:pt idx="9">
                  <c:v>48.519838548283737</c:v>
                </c:pt>
                <c:pt idx="10">
                  <c:v>37.28375728126921</c:v>
                </c:pt>
                <c:pt idx="11">
                  <c:v>45.006543352149542</c:v>
                </c:pt>
                <c:pt idx="12">
                  <c:v>34.278550575304827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(2)'!$F$37:$F$49</c:f>
              <c:numCache>
                <c:formatCode>General</c:formatCode>
                <c:ptCount val="13"/>
                <c:pt idx="0">
                  <c:v>14.153025087059218</c:v>
                </c:pt>
                <c:pt idx="1">
                  <c:v>12.493102391663385</c:v>
                </c:pt>
                <c:pt idx="2">
                  <c:v>14.094568057151703</c:v>
                </c:pt>
                <c:pt idx="3">
                  <c:v>9.755900145114758</c:v>
                </c:pt>
                <c:pt idx="4">
                  <c:v>7.7593677390426787</c:v>
                </c:pt>
                <c:pt idx="5">
                  <c:v>4.5037608426548745</c:v>
                </c:pt>
                <c:pt idx="6">
                  <c:v>16.951896288235556</c:v>
                </c:pt>
                <c:pt idx="7">
                  <c:v>11.702326525551825</c:v>
                </c:pt>
                <c:pt idx="8">
                  <c:v>12.645990008344581</c:v>
                </c:pt>
                <c:pt idx="9">
                  <c:v>11.893114853931298</c:v>
                </c:pt>
                <c:pt idx="10">
                  <c:v>11.378564513756352</c:v>
                </c:pt>
                <c:pt idx="11">
                  <c:v>10.224841154262963</c:v>
                </c:pt>
                <c:pt idx="12">
                  <c:v>14.605906472606458</c:v>
                </c:pt>
              </c:numCache>
            </c:numRef>
          </c:bubbleSize>
          <c:bubble3D val="0"/>
        </c:ser>
        <c:ser>
          <c:idx val="5"/>
          <c:order val="5"/>
          <c:tx>
            <c:strRef>
              <c:f>'D:\Tesi\ANALISI PHILCARTO\Italia\Materiali cluster PROVE\[BasedatiITAPARZ_ETICHETTE - 11 cluster.xlsm]Foglio1 (2)'!$G$50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rgbClr val="FFC00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(2)'!$D$50:$D$63</c:f>
              <c:numCache>
                <c:formatCode>General</c:formatCode>
                <c:ptCount val="14"/>
                <c:pt idx="0">
                  <c:v>39.168331214817506</c:v>
                </c:pt>
                <c:pt idx="1">
                  <c:v>37.687281367566499</c:v>
                </c:pt>
                <c:pt idx="2">
                  <c:v>34.812487728254467</c:v>
                </c:pt>
                <c:pt idx="3">
                  <c:v>36.772146815516827</c:v>
                </c:pt>
                <c:pt idx="4">
                  <c:v>35.068969802410841</c:v>
                </c:pt>
                <c:pt idx="5">
                  <c:v>32.295210677833033</c:v>
                </c:pt>
                <c:pt idx="6">
                  <c:v>31.743119266055047</c:v>
                </c:pt>
                <c:pt idx="7">
                  <c:v>31.73943173943174</c:v>
                </c:pt>
                <c:pt idx="8">
                  <c:v>29.759405780720165</c:v>
                </c:pt>
                <c:pt idx="9">
                  <c:v>33.336116213057274</c:v>
                </c:pt>
                <c:pt idx="10">
                  <c:v>37.138830162085981</c:v>
                </c:pt>
                <c:pt idx="11">
                  <c:v>35.707410972088546</c:v>
                </c:pt>
                <c:pt idx="12">
                  <c:v>43.275243892270495</c:v>
                </c:pt>
                <c:pt idx="13">
                  <c:v>40.043584854263145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(2)'!$E$50:$E$63</c:f>
              <c:numCache>
                <c:formatCode>General</c:formatCode>
                <c:ptCount val="14"/>
                <c:pt idx="0">
                  <c:v>15.395582890690523</c:v>
                </c:pt>
                <c:pt idx="1">
                  <c:v>24.186261832926263</c:v>
                </c:pt>
                <c:pt idx="2">
                  <c:v>19.328640012144444</c:v>
                </c:pt>
                <c:pt idx="3">
                  <c:v>15.558012982712624</c:v>
                </c:pt>
                <c:pt idx="4">
                  <c:v>21.592250724482128</c:v>
                </c:pt>
                <c:pt idx="5">
                  <c:v>19.279090184364815</c:v>
                </c:pt>
                <c:pt idx="6">
                  <c:v>15.74299508934098</c:v>
                </c:pt>
                <c:pt idx="7">
                  <c:v>15.436907366885485</c:v>
                </c:pt>
                <c:pt idx="8">
                  <c:v>18.427708513107387</c:v>
                </c:pt>
                <c:pt idx="9">
                  <c:v>24.782752627658695</c:v>
                </c:pt>
                <c:pt idx="10">
                  <c:v>22.292393251013291</c:v>
                </c:pt>
                <c:pt idx="11">
                  <c:v>20.064787416290297</c:v>
                </c:pt>
                <c:pt idx="12">
                  <c:v>18.76104810324599</c:v>
                </c:pt>
                <c:pt idx="13">
                  <c:v>16.84717760440569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(2)'!$F$50:$F$63</c:f>
              <c:numCache>
                <c:formatCode>General</c:formatCode>
                <c:ptCount val="14"/>
                <c:pt idx="0">
                  <c:v>1.3856243242913371</c:v>
                </c:pt>
                <c:pt idx="1">
                  <c:v>3.6680180304606091</c:v>
                </c:pt>
                <c:pt idx="2">
                  <c:v>6.8336910346830058</c:v>
                </c:pt>
                <c:pt idx="3">
                  <c:v>5.8823189325617866</c:v>
                </c:pt>
                <c:pt idx="4">
                  <c:v>1.8128103120770296</c:v>
                </c:pt>
                <c:pt idx="5">
                  <c:v>3.9635151047183816</c:v>
                </c:pt>
                <c:pt idx="6">
                  <c:v>0.77792816723078773</c:v>
                </c:pt>
                <c:pt idx="7">
                  <c:v>3.2363353480666461</c:v>
                </c:pt>
                <c:pt idx="8">
                  <c:v>3.551746355589616</c:v>
                </c:pt>
                <c:pt idx="9">
                  <c:v>2.5650430815462717</c:v>
                </c:pt>
                <c:pt idx="10">
                  <c:v>3.3853686550836093</c:v>
                </c:pt>
                <c:pt idx="11">
                  <c:v>7.3880692413883482</c:v>
                </c:pt>
                <c:pt idx="12">
                  <c:v>3.3339778595605187</c:v>
                </c:pt>
                <c:pt idx="13">
                  <c:v>0.94430586773679426</c:v>
                </c:pt>
              </c:numCache>
            </c:numRef>
          </c:bubbleSize>
          <c:bubble3D val="0"/>
        </c:ser>
        <c:ser>
          <c:idx val="6"/>
          <c:order val="6"/>
          <c:tx>
            <c:strRef>
              <c:f>'D:\Tesi\ANALISI PHILCARTO\Italia\Materiali cluster PROVE\[BasedatiITAPARZ_ETICHETTE - 11 cluster.xlsm]Foglio1 (2)'!$G$64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(2)'!$D$64:$D$80</c:f>
              <c:numCache>
                <c:formatCode>General</c:formatCode>
                <c:ptCount val="17"/>
                <c:pt idx="0">
                  <c:v>25.721153846153843</c:v>
                </c:pt>
                <c:pt idx="1">
                  <c:v>21.488797880028908</c:v>
                </c:pt>
                <c:pt idx="2">
                  <c:v>19.129064926296838</c:v>
                </c:pt>
                <c:pt idx="3">
                  <c:v>29.206715365884918</c:v>
                </c:pt>
                <c:pt idx="4">
                  <c:v>14.216701173222912</c:v>
                </c:pt>
                <c:pt idx="5">
                  <c:v>22.048049071392057</c:v>
                </c:pt>
                <c:pt idx="6">
                  <c:v>27.333333333333332</c:v>
                </c:pt>
                <c:pt idx="7">
                  <c:v>24.090981899727694</c:v>
                </c:pt>
                <c:pt idx="8">
                  <c:v>13.729128014842301</c:v>
                </c:pt>
                <c:pt idx="9">
                  <c:v>29.150883166631196</c:v>
                </c:pt>
                <c:pt idx="10">
                  <c:v>26.828393881453156</c:v>
                </c:pt>
                <c:pt idx="11">
                  <c:v>25.490834146870593</c:v>
                </c:pt>
                <c:pt idx="12">
                  <c:v>16.602140742427693</c:v>
                </c:pt>
                <c:pt idx="13">
                  <c:v>18.194349912552017</c:v>
                </c:pt>
                <c:pt idx="14">
                  <c:v>23.513215859030836</c:v>
                </c:pt>
                <c:pt idx="15">
                  <c:v>21.444823663253697</c:v>
                </c:pt>
                <c:pt idx="16">
                  <c:v>17.929342492639844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(2)'!$E$64:$E$80</c:f>
              <c:numCache>
                <c:formatCode>General</c:formatCode>
                <c:ptCount val="17"/>
                <c:pt idx="0">
                  <c:v>13.004063769928104</c:v>
                </c:pt>
                <c:pt idx="1">
                  <c:v>13.147170608108109</c:v>
                </c:pt>
                <c:pt idx="2">
                  <c:v>14.92610010077259</c:v>
                </c:pt>
                <c:pt idx="3">
                  <c:v>12.828817572011047</c:v>
                </c:pt>
                <c:pt idx="4">
                  <c:v>14.806110458284373</c:v>
                </c:pt>
                <c:pt idx="5">
                  <c:v>12.967873083211808</c:v>
                </c:pt>
                <c:pt idx="6">
                  <c:v>9.7793016854203891</c:v>
                </c:pt>
                <c:pt idx="7">
                  <c:v>15.643480004009222</c:v>
                </c:pt>
                <c:pt idx="8">
                  <c:v>12.565274151436032</c:v>
                </c:pt>
                <c:pt idx="9">
                  <c:v>11.813003102201709</c:v>
                </c:pt>
                <c:pt idx="10">
                  <c:v>11.845979614949037</c:v>
                </c:pt>
                <c:pt idx="11">
                  <c:v>18.064781611898184</c:v>
                </c:pt>
                <c:pt idx="12">
                  <c:v>20.157921314786762</c:v>
                </c:pt>
                <c:pt idx="13">
                  <c:v>10.194081813327339</c:v>
                </c:pt>
                <c:pt idx="14">
                  <c:v>11.955458580994659</c:v>
                </c:pt>
                <c:pt idx="15">
                  <c:v>16.373542788842148</c:v>
                </c:pt>
                <c:pt idx="16">
                  <c:v>20.51540165089591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(2)'!$F$64:$F$80</c:f>
              <c:numCache>
                <c:formatCode>General</c:formatCode>
                <c:ptCount val="17"/>
                <c:pt idx="0">
                  <c:v>1.0310278351820101</c:v>
                </c:pt>
                <c:pt idx="1">
                  <c:v>1.7190221102473888</c:v>
                </c:pt>
                <c:pt idx="2">
                  <c:v>3.2761632145970414</c:v>
                </c:pt>
                <c:pt idx="3">
                  <c:v>1.4639952874640505</c:v>
                </c:pt>
                <c:pt idx="4">
                  <c:v>0.26466259694391792</c:v>
                </c:pt>
                <c:pt idx="5">
                  <c:v>0.83124611758599443</c:v>
                </c:pt>
                <c:pt idx="6">
                  <c:v>0.7111201330507696</c:v>
                </c:pt>
                <c:pt idx="7">
                  <c:v>0.96614695583410792</c:v>
                </c:pt>
                <c:pt idx="8">
                  <c:v>0.23768242929429517</c:v>
                </c:pt>
                <c:pt idx="9">
                  <c:v>4.3996944817206156</c:v>
                </c:pt>
                <c:pt idx="10">
                  <c:v>1.4421541993667368</c:v>
                </c:pt>
                <c:pt idx="11">
                  <c:v>1.5096046184907936</c:v>
                </c:pt>
                <c:pt idx="12">
                  <c:v>0.46829862420416535</c:v>
                </c:pt>
                <c:pt idx="13">
                  <c:v>13.565885248207907</c:v>
                </c:pt>
                <c:pt idx="14">
                  <c:v>1.9200885977314819</c:v>
                </c:pt>
                <c:pt idx="15">
                  <c:v>1.4530747434153937</c:v>
                </c:pt>
                <c:pt idx="16">
                  <c:v>1.1736372927585872</c:v>
                </c:pt>
              </c:numCache>
            </c:numRef>
          </c:bubbleSize>
          <c:bubble3D val="0"/>
        </c:ser>
        <c:ser>
          <c:idx val="7"/>
          <c:order val="7"/>
          <c:tx>
            <c:strRef>
              <c:f>'D:\Tesi\ANALISI PHILCARTO\Italia\Materiali cluster PROVE\[BasedatiITAPARZ_ETICHETTE - 11 cluster.xlsm]Foglio1 (2)'!$G$81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(2)'!$D$81:$D$84</c:f>
              <c:numCache>
                <c:formatCode>General</c:formatCode>
                <c:ptCount val="4"/>
                <c:pt idx="0">
                  <c:v>43.353090601185436</c:v>
                </c:pt>
                <c:pt idx="1">
                  <c:v>37.636817136988313</c:v>
                </c:pt>
                <c:pt idx="2">
                  <c:v>34.051133024227781</c:v>
                </c:pt>
                <c:pt idx="3">
                  <c:v>35.323735905254942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(2)'!$E$81:$E$84</c:f>
              <c:numCache>
                <c:formatCode>General</c:formatCode>
                <c:ptCount val="4"/>
                <c:pt idx="0">
                  <c:v>20.581256618898884</c:v>
                </c:pt>
                <c:pt idx="1">
                  <c:v>20.004735311728311</c:v>
                </c:pt>
                <c:pt idx="2">
                  <c:v>24.487380915258438</c:v>
                </c:pt>
                <c:pt idx="3">
                  <c:v>30.179889348253365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(2)'!$F$81:$F$84</c:f>
              <c:numCache>
                <c:formatCode>General</c:formatCode>
                <c:ptCount val="4"/>
                <c:pt idx="0">
                  <c:v>12.827142562563477</c:v>
                </c:pt>
                <c:pt idx="1">
                  <c:v>24.717687876718621</c:v>
                </c:pt>
                <c:pt idx="2">
                  <c:v>13.398222777813823</c:v>
                </c:pt>
                <c:pt idx="3">
                  <c:v>19.198316437538665</c:v>
                </c:pt>
              </c:numCache>
            </c:numRef>
          </c:bubbleSize>
          <c:bubble3D val="0"/>
        </c:ser>
        <c:ser>
          <c:idx val="8"/>
          <c:order val="8"/>
          <c:tx>
            <c:strRef>
              <c:f>'D:\Tesi\ANALISI PHILCARTO\Italia\Materiali cluster PROVE\[BasedatiITAPARZ_ETICHETTE - 11 cluster.xlsm]Foglio1 (2)'!$G$85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(2)'!$D$85:$D$92</c:f>
              <c:numCache>
                <c:formatCode>General</c:formatCode>
                <c:ptCount val="8"/>
                <c:pt idx="0">
                  <c:v>42.727926158400763</c:v>
                </c:pt>
                <c:pt idx="1">
                  <c:v>49.524478079833834</c:v>
                </c:pt>
                <c:pt idx="2">
                  <c:v>41.751656184900334</c:v>
                </c:pt>
                <c:pt idx="3">
                  <c:v>38.505366894113699</c:v>
                </c:pt>
                <c:pt idx="4">
                  <c:v>48.012128923964099</c:v>
                </c:pt>
                <c:pt idx="5">
                  <c:v>33.40492170022371</c:v>
                </c:pt>
                <c:pt idx="6">
                  <c:v>41.217042606516294</c:v>
                </c:pt>
                <c:pt idx="7">
                  <c:v>38.589499988910006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(2)'!$E$85:$E$92</c:f>
              <c:numCache>
                <c:formatCode>General</c:formatCode>
                <c:ptCount val="8"/>
                <c:pt idx="0">
                  <c:v>41.685306594677982</c:v>
                </c:pt>
                <c:pt idx="1">
                  <c:v>32.087272592629162</c:v>
                </c:pt>
                <c:pt idx="2">
                  <c:v>45.201872570589572</c:v>
                </c:pt>
                <c:pt idx="3">
                  <c:v>37.095822969819743</c:v>
                </c:pt>
                <c:pt idx="4">
                  <c:v>46.904385480358357</c:v>
                </c:pt>
                <c:pt idx="5">
                  <c:v>46.244046678554504</c:v>
                </c:pt>
                <c:pt idx="6">
                  <c:v>39.640276905713762</c:v>
                </c:pt>
                <c:pt idx="7">
                  <c:v>49.79897351310354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(2)'!$F$85:$F$92</c:f>
              <c:numCache>
                <c:formatCode>General</c:formatCode>
                <c:ptCount val="8"/>
                <c:pt idx="0">
                  <c:v>38.568792040079678</c:v>
                </c:pt>
                <c:pt idx="1">
                  <c:v>33.083467002933773</c:v>
                </c:pt>
                <c:pt idx="2">
                  <c:v>27.165816898449862</c:v>
                </c:pt>
                <c:pt idx="3">
                  <c:v>25.049158507842559</c:v>
                </c:pt>
                <c:pt idx="4">
                  <c:v>22.784109195162326</c:v>
                </c:pt>
                <c:pt idx="5">
                  <c:v>26.378252957058493</c:v>
                </c:pt>
                <c:pt idx="6">
                  <c:v>26.411014589204463</c:v>
                </c:pt>
                <c:pt idx="7">
                  <c:v>33.529282154096585</c:v>
                </c:pt>
              </c:numCache>
            </c:numRef>
          </c:bubbleSize>
          <c:bubble3D val="0"/>
        </c:ser>
        <c:ser>
          <c:idx val="9"/>
          <c:order val="9"/>
          <c:tx>
            <c:strRef>
              <c:f>'D:\Tesi\ANALISI PHILCARTO\Italia\Materiali cluster PROVE\[BasedatiITAPARZ_ETICHETTE - 11 cluster.xlsm]Foglio1 (2)'!$G$93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tx1">
                <a:lumMod val="75000"/>
                <a:lumOff val="25000"/>
              </a:schemeClr>
            </a:solidFill>
            <a:ln w="25400">
              <a:noFill/>
            </a:ln>
          </c:spPr>
          <c:invertIfNegative val="0"/>
          <c:xVal>
            <c:numRef>
              <c:f>'D:\Tesi\ANALISI PHILCARTO\Italia\Materiali cluster PROVE\[BasedatiITAPARZ_ETICHETTE - 11 cluster.xlsm]Foglio1 (2)'!$D$93</c:f>
              <c:numCache>
                <c:formatCode>General</c:formatCode>
                <c:ptCount val="1"/>
                <c:pt idx="0">
                  <c:v>30.605833525478442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(2)'!$E$93</c:f>
              <c:numCache>
                <c:formatCode>General</c:formatCode>
                <c:ptCount val="1"/>
                <c:pt idx="0">
                  <c:v>25.474455526698531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(2)'!$F$93</c:f>
              <c:numCache>
                <c:formatCode>General</c:formatCode>
                <c:ptCount val="1"/>
                <c:pt idx="0">
                  <c:v>75.036342928208981</c:v>
                </c:pt>
              </c:numCache>
            </c:numRef>
          </c:bubbleSize>
          <c:bubble3D val="0"/>
        </c:ser>
        <c:ser>
          <c:idx val="10"/>
          <c:order val="10"/>
          <c:tx>
            <c:strRef>
              <c:f>'D:\Tesi\ANALISI PHILCARTO\Italia\Materiali cluster PROVE\[BasedatiITAPARZ_ETICHETTE - 11 cluster.xlsm]Foglio1 (2)'!$G$94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xVal>
            <c:numRef>
              <c:f>'D:\Tesi\ANALISI PHILCARTO\Italia\Materiali cluster PROVE\[BasedatiITAPARZ_ETICHETTE - 11 cluster.xlsm]Foglio1 (2)'!$D$94:$D$104</c:f>
              <c:numCache>
                <c:formatCode>General</c:formatCode>
                <c:ptCount val="11"/>
                <c:pt idx="0">
                  <c:v>28.520797111140833</c:v>
                </c:pt>
                <c:pt idx="1">
                  <c:v>26.46317595645996</c:v>
                </c:pt>
                <c:pt idx="2">
                  <c:v>24.725325454713325</c:v>
                </c:pt>
                <c:pt idx="3">
                  <c:v>30.877063233267222</c:v>
                </c:pt>
                <c:pt idx="4">
                  <c:v>22.172990587380291</c:v>
                </c:pt>
                <c:pt idx="5">
                  <c:v>23.694276375269492</c:v>
                </c:pt>
                <c:pt idx="6">
                  <c:v>28.939316675165731</c:v>
                </c:pt>
                <c:pt idx="7">
                  <c:v>24.408540103866127</c:v>
                </c:pt>
                <c:pt idx="8">
                  <c:v>27.0246752439555</c:v>
                </c:pt>
                <c:pt idx="9">
                  <c:v>23.661157571879343</c:v>
                </c:pt>
                <c:pt idx="10">
                  <c:v>28.944583681425783</c:v>
                </c:pt>
              </c:numCache>
            </c:numRef>
          </c:xVal>
          <c:yVal>
            <c:numRef>
              <c:f>'D:\Tesi\ANALISI PHILCARTO\Italia\Materiali cluster PROVE\[BasedatiITAPARZ_ETICHETTE - 11 cluster.xlsm]Foglio1 (2)'!$E$94:$E$104</c:f>
              <c:numCache>
                <c:formatCode>General</c:formatCode>
                <c:ptCount val="11"/>
                <c:pt idx="0">
                  <c:v>23.496323298347054</c:v>
                </c:pt>
                <c:pt idx="1">
                  <c:v>24.423766992325625</c:v>
                </c:pt>
                <c:pt idx="2">
                  <c:v>25.596124305801727</c:v>
                </c:pt>
                <c:pt idx="3">
                  <c:v>23.048433710668434</c:v>
                </c:pt>
                <c:pt idx="4">
                  <c:v>28.863213451974151</c:v>
                </c:pt>
                <c:pt idx="5">
                  <c:v>22.412382221598747</c:v>
                </c:pt>
                <c:pt idx="6">
                  <c:v>27.471238201971737</c:v>
                </c:pt>
                <c:pt idx="7">
                  <c:v>25.54088309850852</c:v>
                </c:pt>
                <c:pt idx="8">
                  <c:v>22.74803116207389</c:v>
                </c:pt>
                <c:pt idx="9">
                  <c:v>24.14296445067151</c:v>
                </c:pt>
                <c:pt idx="10">
                  <c:v>26.440962506994964</c:v>
                </c:pt>
              </c:numCache>
            </c:numRef>
          </c:yVal>
          <c:bubbleSize>
            <c:numRef>
              <c:f>'D:\Tesi\ANALISI PHILCARTO\Italia\Materiali cluster PROVE\[BasedatiITAPARZ_ETICHETTE - 11 cluster.xlsm]Foglio1 (2)'!$F$94:$F$104</c:f>
              <c:numCache>
                <c:formatCode>General</c:formatCode>
                <c:ptCount val="11"/>
                <c:pt idx="0">
                  <c:v>2.7397717863247806</c:v>
                </c:pt>
                <c:pt idx="1">
                  <c:v>12.681321180266705</c:v>
                </c:pt>
                <c:pt idx="2">
                  <c:v>1.720306880135466</c:v>
                </c:pt>
                <c:pt idx="3">
                  <c:v>5.9003057109948678</c:v>
                </c:pt>
                <c:pt idx="4">
                  <c:v>12.151353601434831</c:v>
                </c:pt>
                <c:pt idx="5">
                  <c:v>4.3772110086792626</c:v>
                </c:pt>
                <c:pt idx="6">
                  <c:v>5.8328552918708114</c:v>
                </c:pt>
                <c:pt idx="7">
                  <c:v>1.3586441566417145</c:v>
                </c:pt>
                <c:pt idx="8">
                  <c:v>2.7930897366799878</c:v>
                </c:pt>
                <c:pt idx="9">
                  <c:v>6.8882937549262895</c:v>
                </c:pt>
                <c:pt idx="10">
                  <c:v>3.3384745541687892</c:v>
                </c:pt>
              </c:numCache>
            </c:numRef>
          </c:bubbleSize>
          <c:bubble3D val="0"/>
        </c:ser>
        <c:ser>
          <c:idx val="11"/>
          <c:order val="11"/>
          <c:tx>
            <c:v>media mecc</c:v>
          </c:tx>
          <c:spPr>
            <a:solidFill>
              <a:sysClr val="windowText" lastClr="000000"/>
            </a:solidFill>
            <a:ln w="25400">
              <a:noFill/>
            </a:ln>
          </c:spPr>
          <c:invertIfNegative val="0"/>
          <c:errBars>
            <c:errDir val="x"/>
            <c:errBarType val="both"/>
            <c:errValType val="stdErr"/>
            <c:noEndCap val="0"/>
          </c:errBars>
          <c:errBars>
            <c:errDir val="y"/>
            <c:errBarType val="both"/>
            <c:errValType val="stdErr"/>
            <c:noEndCap val="1"/>
            <c:spPr>
              <a:ln>
                <a:prstDash val="sysDash"/>
              </a:ln>
            </c:spPr>
          </c:errBars>
          <c:xVal>
            <c:numRef>
              <c:f>'E:\materiali per prof\[CONFRONTI.xlsx]11 cluster-DISP'!$B$30:$B$31</c:f>
              <c:numCache>
                <c:formatCode>General</c:formatCode>
                <c:ptCount val="2"/>
                <c:pt idx="0">
                  <c:v>37.18</c:v>
                </c:pt>
                <c:pt idx="1">
                  <c:v>37.18</c:v>
                </c:pt>
              </c:numCache>
            </c:numRef>
          </c:xVal>
          <c:yVal>
            <c:numRef>
              <c:f>'E:\materiali per prof\[CONFRONTI.xlsx]11 cluster-DISP'!$C$30:$C$31</c:f>
              <c:numCache>
                <c:formatCode>General</c:formatCode>
                <c:ptCount val="2"/>
                <c:pt idx="0">
                  <c:v>0</c:v>
                </c:pt>
                <c:pt idx="1">
                  <c:v>80</c:v>
                </c:pt>
              </c:numCache>
            </c:numRef>
          </c:yVal>
          <c:bubbleSize>
            <c:numRef>
              <c:f>'E:\materiali per prof\[CONFRONTI.xlsx]11 cluster-DISP'!$D$30:$D$31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bubbleSize>
          <c:bubble3D val="0"/>
        </c:ser>
        <c:ser>
          <c:idx val="12"/>
          <c:order val="12"/>
          <c:tx>
            <c:v>Media manif</c:v>
          </c:tx>
          <c:spPr>
            <a:solidFill>
              <a:sysClr val="windowText" lastClr="000000"/>
            </a:solidFill>
            <a:ln w="25400">
              <a:noFill/>
            </a:ln>
          </c:spPr>
          <c:invertIfNegative val="0"/>
          <c:errBars>
            <c:errDir val="x"/>
            <c:errBarType val="both"/>
            <c:errValType val="stdErr"/>
            <c:noEndCap val="0"/>
            <c:spPr>
              <a:ln>
                <a:prstDash val="sysDash"/>
              </a:ln>
            </c:spPr>
          </c:errBars>
          <c:errBars>
            <c:errDir val="y"/>
            <c:errBarType val="both"/>
            <c:errValType val="stdErr"/>
            <c:noEndCap val="0"/>
          </c:errBars>
          <c:xVal>
            <c:numRef>
              <c:f>'E:\materiali per prof\[CONFRONTI.xlsx]11 cluster-DISP'!$B$32:$B$33</c:f>
              <c:numCache>
                <c:formatCode>General</c:formatCode>
                <c:ptCount val="2"/>
                <c:pt idx="0">
                  <c:v>0</c:v>
                </c:pt>
                <c:pt idx="1">
                  <c:v>80</c:v>
                </c:pt>
              </c:numCache>
            </c:numRef>
          </c:xVal>
          <c:yVal>
            <c:numRef>
              <c:f>'E:\materiali per prof\[CONFRONTI.xlsx]11 cluster-DISP'!$C$32:$C$33</c:f>
              <c:numCache>
                <c:formatCode>General</c:formatCode>
                <c:ptCount val="2"/>
                <c:pt idx="0">
                  <c:v>28.5</c:v>
                </c:pt>
                <c:pt idx="1">
                  <c:v>28.5</c:v>
                </c:pt>
              </c:numCache>
            </c:numRef>
          </c:yVal>
          <c:bubbleSize>
            <c:numRef>
              <c:f>'E:\materiali per prof\[CONFRONTI.xlsx]11 cluster-DISP'!$D$32:$D$33</c:f>
              <c:numCache>
                <c:formatCode>General</c:formatCode>
                <c:ptCount val="2"/>
                <c:pt idx="0">
                  <c:v>5</c:v>
                </c:pt>
                <c:pt idx="1">
                  <c:v>5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50"/>
        <c:showNegBubbles val="0"/>
        <c:sizeRepresents val="w"/>
        <c:axId val="128972672"/>
        <c:axId val="129122304"/>
      </c:bubbleChart>
      <c:valAx>
        <c:axId val="128972672"/>
        <c:scaling>
          <c:orientation val="minMax"/>
          <c:max val="8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Quota dip. Meccanici su dip manifattureri 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9122304"/>
        <c:crosses val="autoZero"/>
        <c:crossBetween val="midCat"/>
        <c:majorUnit val="10"/>
      </c:valAx>
      <c:valAx>
        <c:axId val="129122304"/>
        <c:scaling>
          <c:orientation val="minMax"/>
          <c:max val="8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Quota dip. Manifatturieri sul totale %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28972672"/>
        <c:crosses val="autoZero"/>
        <c:crossBetween val="midCat"/>
      </c:valAx>
      <c:spPr>
        <a:noFill/>
        <a:ln w="12700">
          <a:solidFill>
            <a:sysClr val="windowText" lastClr="000000">
              <a:shade val="95000"/>
              <a:satMod val="105000"/>
            </a:sys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ubbleChart>
        <c:varyColors val="0"/>
        <c:ser>
          <c:idx val="0"/>
          <c:order val="0"/>
          <c:tx>
            <c:strRef>
              <c:f>'D:\Tesi\ANALISI PHILCARTO\Germania\Prove per cluster ottimale\[Grafici per decidere 9vs10.xlsx]11 cluster'!$F$2</c:f>
              <c:strCache>
                <c:ptCount val="1"/>
                <c:pt idx="0">
                  <c:v>1</c:v>
                </c:pt>
              </c:strCache>
            </c:strRef>
          </c:tx>
          <c:spPr>
            <a:solidFill>
              <a:srgbClr val="66FF66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cluster'!$C$2:$C$28</c:f>
              <c:numCache>
                <c:formatCode>General</c:formatCode>
                <c:ptCount val="27"/>
                <c:pt idx="0">
                  <c:v>54.990907750528329</c:v>
                </c:pt>
                <c:pt idx="1">
                  <c:v>58.114169000442182</c:v>
                </c:pt>
                <c:pt idx="2">
                  <c:v>54.763986013986013</c:v>
                </c:pt>
                <c:pt idx="3">
                  <c:v>61.722715736040612</c:v>
                </c:pt>
                <c:pt idx="4">
                  <c:v>58.068772801366144</c:v>
                </c:pt>
                <c:pt idx="5">
                  <c:v>64.818880351262351</c:v>
                </c:pt>
                <c:pt idx="6">
                  <c:v>71.117308243634184</c:v>
                </c:pt>
                <c:pt idx="7">
                  <c:v>75.323285472219752</c:v>
                </c:pt>
                <c:pt idx="8">
                  <c:v>66.4331757627847</c:v>
                </c:pt>
                <c:pt idx="9">
                  <c:v>74.510301109350237</c:v>
                </c:pt>
                <c:pt idx="10">
                  <c:v>56.996647256043765</c:v>
                </c:pt>
                <c:pt idx="11">
                  <c:v>64.894947473736863</c:v>
                </c:pt>
                <c:pt idx="12">
                  <c:v>72.880256275090233</c:v>
                </c:pt>
                <c:pt idx="13">
                  <c:v>68.420244220873968</c:v>
                </c:pt>
                <c:pt idx="14">
                  <c:v>70.87078651685394</c:v>
                </c:pt>
                <c:pt idx="15">
                  <c:v>63.840372605059805</c:v>
                </c:pt>
                <c:pt idx="16">
                  <c:v>54.571428571428569</c:v>
                </c:pt>
                <c:pt idx="17">
                  <c:v>75.026079317728446</c:v>
                </c:pt>
                <c:pt idx="18">
                  <c:v>71.930571824086883</c:v>
                </c:pt>
                <c:pt idx="19">
                  <c:v>60.967058905203231</c:v>
                </c:pt>
                <c:pt idx="20">
                  <c:v>72.669350740726273</c:v>
                </c:pt>
                <c:pt idx="21">
                  <c:v>61.016727652901203</c:v>
                </c:pt>
                <c:pt idx="22">
                  <c:v>74.161735700197241</c:v>
                </c:pt>
                <c:pt idx="23">
                  <c:v>58.589128250920865</c:v>
                </c:pt>
                <c:pt idx="24">
                  <c:v>63.506965475469414</c:v>
                </c:pt>
                <c:pt idx="25">
                  <c:v>58.516369664318276</c:v>
                </c:pt>
                <c:pt idx="26">
                  <c:v>59.666541775946044</c:v>
                </c:pt>
              </c:numCache>
            </c:numRef>
          </c:xVal>
          <c:yVal>
            <c:numRef>
              <c:f>'D:\Tesi\ANALISI PHILCARTO\Germania\Prove per cluster ottimale\[Grafici per decidere 9vs10.xlsx]11 cluster'!$D$2:$D$28</c:f>
              <c:numCache>
                <c:formatCode>General</c:formatCode>
                <c:ptCount val="27"/>
                <c:pt idx="0">
                  <c:v>13.862715040027251</c:v>
                </c:pt>
                <c:pt idx="1">
                  <c:v>11.375825502487585</c:v>
                </c:pt>
                <c:pt idx="2">
                  <c:v>14.3313498277482</c:v>
                </c:pt>
                <c:pt idx="3">
                  <c:v>19.159347171990397</c:v>
                </c:pt>
                <c:pt idx="4">
                  <c:v>15.837677025963808</c:v>
                </c:pt>
                <c:pt idx="5">
                  <c:v>20.599294848710713</c:v>
                </c:pt>
                <c:pt idx="6">
                  <c:v>24.339480211366332</c:v>
                </c:pt>
                <c:pt idx="7">
                  <c:v>20.432223619235042</c:v>
                </c:pt>
                <c:pt idx="8">
                  <c:v>19.100699346619827</c:v>
                </c:pt>
                <c:pt idx="9">
                  <c:v>24.110472580546556</c:v>
                </c:pt>
                <c:pt idx="10">
                  <c:v>12.832589841715542</c:v>
                </c:pt>
                <c:pt idx="11">
                  <c:v>17.718882265605956</c:v>
                </c:pt>
                <c:pt idx="12">
                  <c:v>28.229489806430934</c:v>
                </c:pt>
                <c:pt idx="13">
                  <c:v>13.598955613577024</c:v>
                </c:pt>
                <c:pt idx="14">
                  <c:v>11.173710393747745</c:v>
                </c:pt>
                <c:pt idx="15">
                  <c:v>19.217624801659955</c:v>
                </c:pt>
                <c:pt idx="16">
                  <c:v>12.951313633239945</c:v>
                </c:pt>
                <c:pt idx="17">
                  <c:v>15.765040565961522</c:v>
                </c:pt>
                <c:pt idx="18">
                  <c:v>21.633762583795988</c:v>
                </c:pt>
                <c:pt idx="19">
                  <c:v>23.318817587256362</c:v>
                </c:pt>
                <c:pt idx="20">
                  <c:v>18.491640705751397</c:v>
                </c:pt>
                <c:pt idx="21">
                  <c:v>22.602942045253148</c:v>
                </c:pt>
                <c:pt idx="22">
                  <c:v>19.176942280051438</c:v>
                </c:pt>
                <c:pt idx="23">
                  <c:v>18.383469446382403</c:v>
                </c:pt>
                <c:pt idx="24">
                  <c:v>8.4950925532872805</c:v>
                </c:pt>
                <c:pt idx="25">
                  <c:v>12.706018640408615</c:v>
                </c:pt>
                <c:pt idx="26">
                  <c:v>15.216647662485746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cluster'!$E$2:$E$28</c:f>
              <c:numCache>
                <c:formatCode>General</c:formatCode>
                <c:ptCount val="27"/>
                <c:pt idx="0">
                  <c:v>1.0025659559639772</c:v>
                </c:pt>
                <c:pt idx="1">
                  <c:v>2.4729482365403346</c:v>
                </c:pt>
                <c:pt idx="2">
                  <c:v>0.89817867035328502</c:v>
                </c:pt>
                <c:pt idx="3">
                  <c:v>1.3945782946307392</c:v>
                </c:pt>
                <c:pt idx="4">
                  <c:v>2.6812747936603851</c:v>
                </c:pt>
                <c:pt idx="5">
                  <c:v>11.42866051937558</c:v>
                </c:pt>
                <c:pt idx="6">
                  <c:v>9.7799686264685128</c:v>
                </c:pt>
                <c:pt idx="7">
                  <c:v>3.027141679889803</c:v>
                </c:pt>
                <c:pt idx="8">
                  <c:v>5.5406799940109472</c:v>
                </c:pt>
                <c:pt idx="9">
                  <c:v>4.2127661976586248</c:v>
                </c:pt>
                <c:pt idx="10">
                  <c:v>1.157668437845615</c:v>
                </c:pt>
                <c:pt idx="11">
                  <c:v>1.8597961374553855</c:v>
                </c:pt>
                <c:pt idx="12">
                  <c:v>6.4417259546127674</c:v>
                </c:pt>
                <c:pt idx="13">
                  <c:v>3.1930861030237097</c:v>
                </c:pt>
                <c:pt idx="14">
                  <c:v>1.8085433242628397</c:v>
                </c:pt>
                <c:pt idx="15">
                  <c:v>2.1615784361135923</c:v>
                </c:pt>
                <c:pt idx="16">
                  <c:v>0.47919588278624986</c:v>
                </c:pt>
                <c:pt idx="17">
                  <c:v>14.693070467331573</c:v>
                </c:pt>
                <c:pt idx="18">
                  <c:v>2.4210682036059223</c:v>
                </c:pt>
                <c:pt idx="19">
                  <c:v>6.2951357406564643</c:v>
                </c:pt>
                <c:pt idx="20">
                  <c:v>6.6632241263120209</c:v>
                </c:pt>
                <c:pt idx="21">
                  <c:v>1.6734222713006737</c:v>
                </c:pt>
                <c:pt idx="22">
                  <c:v>1.3476264168109944</c:v>
                </c:pt>
                <c:pt idx="23">
                  <c:v>1.8813008143193908</c:v>
                </c:pt>
                <c:pt idx="24">
                  <c:v>1.5031769127939656</c:v>
                </c:pt>
                <c:pt idx="25">
                  <c:v>0.50607672886625643</c:v>
                </c:pt>
                <c:pt idx="26">
                  <c:v>3.4246197905928328</c:v>
                </c:pt>
              </c:numCache>
            </c:numRef>
          </c:bubbleSize>
          <c:bubble3D val="0"/>
        </c:ser>
        <c:ser>
          <c:idx val="1"/>
          <c:order val="1"/>
          <c:tx>
            <c:strRef>
              <c:f>'D:\Tesi\ANALISI PHILCARTO\Germania\Prove per cluster ottimale\[Grafici per decidere 9vs10.xlsx]11 cluster'!$F$29</c:f>
              <c:strCache>
                <c:ptCount val="1"/>
                <c:pt idx="0">
                  <c:v>2</c:v>
                </c:pt>
              </c:strCache>
            </c:strRef>
          </c:tx>
          <c:spPr>
            <a:solidFill>
              <a:srgbClr val="00B0F0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cluster'!$C$29:$C$67</c:f>
              <c:numCache>
                <c:formatCode>General</c:formatCode>
                <c:ptCount val="39"/>
                <c:pt idx="0">
                  <c:v>19.230557643995379</c:v>
                </c:pt>
                <c:pt idx="1">
                  <c:v>15.66265060240964</c:v>
                </c:pt>
                <c:pt idx="2">
                  <c:v>24.335378323108383</c:v>
                </c:pt>
                <c:pt idx="3">
                  <c:v>13.117283950617283</c:v>
                </c:pt>
                <c:pt idx="4">
                  <c:v>20.943134535367545</c:v>
                </c:pt>
                <c:pt idx="5">
                  <c:v>21.864769579451021</c:v>
                </c:pt>
                <c:pt idx="6">
                  <c:v>21.389011962782455</c:v>
                </c:pt>
                <c:pt idx="7">
                  <c:v>20.619126589275844</c:v>
                </c:pt>
                <c:pt idx="8">
                  <c:v>15.763546798029557</c:v>
                </c:pt>
                <c:pt idx="9">
                  <c:v>19.452313503305003</c:v>
                </c:pt>
                <c:pt idx="10">
                  <c:v>23.990272784943965</c:v>
                </c:pt>
                <c:pt idx="11">
                  <c:v>25.890832523485585</c:v>
                </c:pt>
                <c:pt idx="12">
                  <c:v>20.939696633370332</c:v>
                </c:pt>
                <c:pt idx="13">
                  <c:v>7.2812291249165</c:v>
                </c:pt>
                <c:pt idx="14">
                  <c:v>18.456790123456791</c:v>
                </c:pt>
                <c:pt idx="15">
                  <c:v>17.359083763754771</c:v>
                </c:pt>
                <c:pt idx="16">
                  <c:v>17.111517367458866</c:v>
                </c:pt>
                <c:pt idx="17">
                  <c:v>14.718007192351548</c:v>
                </c:pt>
                <c:pt idx="18">
                  <c:v>19.402495075508863</c:v>
                </c:pt>
                <c:pt idx="19">
                  <c:v>20.409032807839793</c:v>
                </c:pt>
                <c:pt idx="20">
                  <c:v>18.569753810082062</c:v>
                </c:pt>
                <c:pt idx="21">
                  <c:v>16.920179632044039</c:v>
                </c:pt>
                <c:pt idx="22">
                  <c:v>11.868852459016393</c:v>
                </c:pt>
                <c:pt idx="23">
                  <c:v>9.2377587077233709</c:v>
                </c:pt>
                <c:pt idx="24">
                  <c:v>15.447710184552291</c:v>
                </c:pt>
                <c:pt idx="25">
                  <c:v>20.514653323802719</c:v>
                </c:pt>
                <c:pt idx="26">
                  <c:v>20.208333333333332</c:v>
                </c:pt>
                <c:pt idx="27">
                  <c:v>17.501499700059988</c:v>
                </c:pt>
                <c:pt idx="28">
                  <c:v>14.144736842105262</c:v>
                </c:pt>
                <c:pt idx="29">
                  <c:v>9.5884938074310817</c:v>
                </c:pt>
                <c:pt idx="30">
                  <c:v>19.439098157822382</c:v>
                </c:pt>
                <c:pt idx="31">
                  <c:v>21.764705882352942</c:v>
                </c:pt>
                <c:pt idx="32">
                  <c:v>22.302654257152707</c:v>
                </c:pt>
                <c:pt idx="33">
                  <c:v>13.453973249409914</c:v>
                </c:pt>
                <c:pt idx="34">
                  <c:v>23.658247829518547</c:v>
                </c:pt>
                <c:pt idx="35">
                  <c:v>22.959932871827146</c:v>
                </c:pt>
                <c:pt idx="36">
                  <c:v>23.69468508546008</c:v>
                </c:pt>
                <c:pt idx="37">
                  <c:v>22.970715955906915</c:v>
                </c:pt>
                <c:pt idx="38">
                  <c:v>26.043317485472794</c:v>
                </c:pt>
              </c:numCache>
            </c:numRef>
          </c:xVal>
          <c:yVal>
            <c:numRef>
              <c:f>'D:\Tesi\ANALISI PHILCARTO\Germania\Prove per cluster ottimale\[Grafici per decidere 9vs10.xlsx]11 cluster'!$D$29:$D$67</c:f>
              <c:numCache>
                <c:formatCode>General</c:formatCode>
                <c:ptCount val="39"/>
                <c:pt idx="0">
                  <c:v>16.623481929473733</c:v>
                </c:pt>
                <c:pt idx="1">
                  <c:v>18.823050532069548</c:v>
                </c:pt>
                <c:pt idx="2">
                  <c:v>7.0859295754238518</c:v>
                </c:pt>
                <c:pt idx="3">
                  <c:v>13.347339801025768</c:v>
                </c:pt>
                <c:pt idx="4">
                  <c:v>12.586741151311481</c:v>
                </c:pt>
                <c:pt idx="5">
                  <c:v>17.986841658268126</c:v>
                </c:pt>
                <c:pt idx="6">
                  <c:v>19.067331249471994</c:v>
                </c:pt>
                <c:pt idx="7">
                  <c:v>17.780180357274492</c:v>
                </c:pt>
                <c:pt idx="8">
                  <c:v>17.258410590664344</c:v>
                </c:pt>
                <c:pt idx="9">
                  <c:v>7.6457677534871635</c:v>
                </c:pt>
                <c:pt idx="10">
                  <c:v>6.2035943854125666</c:v>
                </c:pt>
                <c:pt idx="11">
                  <c:v>8.9563281085668276</c:v>
                </c:pt>
                <c:pt idx="12">
                  <c:v>16.150812619502869</c:v>
                </c:pt>
                <c:pt idx="13">
                  <c:v>8.9865831574102781</c:v>
                </c:pt>
                <c:pt idx="14">
                  <c:v>22.808067297877582</c:v>
                </c:pt>
                <c:pt idx="15">
                  <c:v>17.173820818388677</c:v>
                </c:pt>
                <c:pt idx="16">
                  <c:v>12.298293848604759</c:v>
                </c:pt>
                <c:pt idx="17">
                  <c:v>11.186114735922921</c:v>
                </c:pt>
                <c:pt idx="18">
                  <c:v>20.759217610577252</c:v>
                </c:pt>
                <c:pt idx="19">
                  <c:v>9.8979419703103915</c:v>
                </c:pt>
                <c:pt idx="20">
                  <c:v>17.600693298118191</c:v>
                </c:pt>
                <c:pt idx="21">
                  <c:v>17.368222417914204</c:v>
                </c:pt>
                <c:pt idx="22">
                  <c:v>3.3276599458846117</c:v>
                </c:pt>
                <c:pt idx="23">
                  <c:v>6.9960446390733146</c:v>
                </c:pt>
                <c:pt idx="24">
                  <c:v>1.9827609573631853</c:v>
                </c:pt>
                <c:pt idx="25">
                  <c:v>9.8920524182143872</c:v>
                </c:pt>
                <c:pt idx="26">
                  <c:v>15.126685995209883</c:v>
                </c:pt>
                <c:pt idx="27">
                  <c:v>19.068317652778173</c:v>
                </c:pt>
                <c:pt idx="28">
                  <c:v>9.1906366070657342</c:v>
                </c:pt>
                <c:pt idx="29">
                  <c:v>12.555176565008026</c:v>
                </c:pt>
                <c:pt idx="30">
                  <c:v>18.193186934120355</c:v>
                </c:pt>
                <c:pt idx="31">
                  <c:v>8.5423558477450694</c:v>
                </c:pt>
                <c:pt idx="32">
                  <c:v>10.221267000211402</c:v>
                </c:pt>
                <c:pt idx="33">
                  <c:v>5.9367555700873469</c:v>
                </c:pt>
                <c:pt idx="34">
                  <c:v>19.498307171437364</c:v>
                </c:pt>
                <c:pt idx="35">
                  <c:v>18.172807502430285</c:v>
                </c:pt>
                <c:pt idx="36">
                  <c:v>8.8831114808652245</c:v>
                </c:pt>
                <c:pt idx="37">
                  <c:v>19.212339023659776</c:v>
                </c:pt>
                <c:pt idx="38">
                  <c:v>8.4069813918372791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cluster'!$E$29:$E$67</c:f>
              <c:numCache>
                <c:formatCode>General</c:formatCode>
                <c:ptCount val="39"/>
                <c:pt idx="0">
                  <c:v>0.9396647761367618</c:v>
                </c:pt>
                <c:pt idx="1">
                  <c:v>0.36342903900168838</c:v>
                </c:pt>
                <c:pt idx="2">
                  <c:v>0.29855659712860594</c:v>
                </c:pt>
                <c:pt idx="3">
                  <c:v>0.30464958890674076</c:v>
                </c:pt>
                <c:pt idx="4">
                  <c:v>0.21648041376431931</c:v>
                </c:pt>
                <c:pt idx="5">
                  <c:v>1.2447623791448361</c:v>
                </c:pt>
                <c:pt idx="6">
                  <c:v>0.69209218373990156</c:v>
                </c:pt>
                <c:pt idx="7">
                  <c:v>0.5347496313515967</c:v>
                </c:pt>
                <c:pt idx="8">
                  <c:v>0.24085238087685856</c:v>
                </c:pt>
                <c:pt idx="9">
                  <c:v>0.36916361949875642</c:v>
                </c:pt>
                <c:pt idx="10">
                  <c:v>0.81323519674046441</c:v>
                </c:pt>
                <c:pt idx="11">
                  <c:v>1.145840865570412</c:v>
                </c:pt>
                <c:pt idx="12">
                  <c:v>0.20286078508378266</c:v>
                </c:pt>
                <c:pt idx="13">
                  <c:v>0.23440097781765701</c:v>
                </c:pt>
                <c:pt idx="14">
                  <c:v>0.42865989215583755</c:v>
                </c:pt>
                <c:pt idx="15">
                  <c:v>0.27705192026460068</c:v>
                </c:pt>
                <c:pt idx="16">
                  <c:v>1.1741553567746856</c:v>
                </c:pt>
                <c:pt idx="17">
                  <c:v>0.60141412963001295</c:v>
                </c:pt>
                <c:pt idx="18">
                  <c:v>0.42364213422090302</c:v>
                </c:pt>
                <c:pt idx="19">
                  <c:v>0.1716790036309751</c:v>
                </c:pt>
                <c:pt idx="20">
                  <c:v>0.28386173460486902</c:v>
                </c:pt>
                <c:pt idx="21">
                  <c:v>0.41862437628596844</c:v>
                </c:pt>
                <c:pt idx="22">
                  <c:v>6.4872441873082443E-2</c:v>
                </c:pt>
                <c:pt idx="23">
                  <c:v>6.5589264435215955E-2</c:v>
                </c:pt>
                <c:pt idx="24">
                  <c:v>8.1000949521086371E-2</c:v>
                </c:pt>
                <c:pt idx="25">
                  <c:v>0.30859211299847505</c:v>
                </c:pt>
                <c:pt idx="26">
                  <c:v>0.34765894263475122</c:v>
                </c:pt>
                <c:pt idx="27">
                  <c:v>0.41826596500490176</c:v>
                </c:pt>
                <c:pt idx="28">
                  <c:v>0.1078817956010929</c:v>
                </c:pt>
                <c:pt idx="29">
                  <c:v>8.6018707456020915E-2</c:v>
                </c:pt>
                <c:pt idx="30">
                  <c:v>0.25339677571419494</c:v>
                </c:pt>
                <c:pt idx="31">
                  <c:v>0.15913460879363869</c:v>
                </c:pt>
                <c:pt idx="32">
                  <c:v>0.23189209885018974</c:v>
                </c:pt>
                <c:pt idx="33">
                  <c:v>6.1288329062414902E-2</c:v>
                </c:pt>
                <c:pt idx="34">
                  <c:v>0.42973512599903785</c:v>
                </c:pt>
                <c:pt idx="35">
                  <c:v>0.78456229425512414</c:v>
                </c:pt>
                <c:pt idx="36">
                  <c:v>0.72542443287910974</c:v>
                </c:pt>
                <c:pt idx="37">
                  <c:v>0.73940247284071325</c:v>
                </c:pt>
                <c:pt idx="38">
                  <c:v>0.17669676156590966</c:v>
                </c:pt>
              </c:numCache>
            </c:numRef>
          </c:bubbleSize>
          <c:bubble3D val="0"/>
        </c:ser>
        <c:ser>
          <c:idx val="2"/>
          <c:order val="2"/>
          <c:tx>
            <c:strRef>
              <c:f>'D:\Tesi\ANALISI PHILCARTO\Germania\Prove per cluster ottimale\[Grafici per decidere 9vs10.xlsx]11 cluster'!$F$68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92D050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cluster'!$C$68:$C$106</c:f>
              <c:numCache>
                <c:formatCode>General</c:formatCode>
                <c:ptCount val="39"/>
                <c:pt idx="0">
                  <c:v>46.452510433792845</c:v>
                </c:pt>
                <c:pt idx="1">
                  <c:v>51.242407509663167</c:v>
                </c:pt>
                <c:pt idx="2">
                  <c:v>48.187713833426955</c:v>
                </c:pt>
                <c:pt idx="3">
                  <c:v>51.490974369203144</c:v>
                </c:pt>
                <c:pt idx="4">
                  <c:v>46.636349380586481</c:v>
                </c:pt>
                <c:pt idx="5">
                  <c:v>45.310675434822691</c:v>
                </c:pt>
                <c:pt idx="6">
                  <c:v>53.642551046130585</c:v>
                </c:pt>
                <c:pt idx="7">
                  <c:v>49.680886798790731</c:v>
                </c:pt>
                <c:pt idx="8">
                  <c:v>53.12847918058339</c:v>
                </c:pt>
                <c:pt idx="9">
                  <c:v>47.110265243682093</c:v>
                </c:pt>
                <c:pt idx="10">
                  <c:v>49.145299145299141</c:v>
                </c:pt>
                <c:pt idx="11">
                  <c:v>54.976226496650092</c:v>
                </c:pt>
                <c:pt idx="12">
                  <c:v>46.943896755690986</c:v>
                </c:pt>
                <c:pt idx="13">
                  <c:v>54.414865577227204</c:v>
                </c:pt>
                <c:pt idx="14">
                  <c:v>50.132995566814444</c:v>
                </c:pt>
                <c:pt idx="15">
                  <c:v>51.981327800829881</c:v>
                </c:pt>
                <c:pt idx="16">
                  <c:v>53.232421462094628</c:v>
                </c:pt>
                <c:pt idx="17">
                  <c:v>49.165908401577191</c:v>
                </c:pt>
                <c:pt idx="18">
                  <c:v>46.018965825729111</c:v>
                </c:pt>
                <c:pt idx="19">
                  <c:v>55.164866810655141</c:v>
                </c:pt>
                <c:pt idx="20">
                  <c:v>47.852314779850467</c:v>
                </c:pt>
                <c:pt idx="21">
                  <c:v>47.778525748906091</c:v>
                </c:pt>
                <c:pt idx="22">
                  <c:v>50.448717948717949</c:v>
                </c:pt>
                <c:pt idx="23">
                  <c:v>50.130095403295748</c:v>
                </c:pt>
                <c:pt idx="24">
                  <c:v>44.719101123595507</c:v>
                </c:pt>
                <c:pt idx="25">
                  <c:v>48.802264808362366</c:v>
                </c:pt>
                <c:pt idx="26">
                  <c:v>45.11392405063291</c:v>
                </c:pt>
                <c:pt idx="27">
                  <c:v>52.106786748150533</c:v>
                </c:pt>
                <c:pt idx="28">
                  <c:v>42.638802245789151</c:v>
                </c:pt>
                <c:pt idx="29">
                  <c:v>47.753876325304894</c:v>
                </c:pt>
                <c:pt idx="30">
                  <c:v>52.763950746659681</c:v>
                </c:pt>
                <c:pt idx="31">
                  <c:v>41.714015151515149</c:v>
                </c:pt>
                <c:pt idx="32">
                  <c:v>44.440307768677087</c:v>
                </c:pt>
                <c:pt idx="33">
                  <c:v>51.037228469651467</c:v>
                </c:pt>
                <c:pt idx="34">
                  <c:v>45.610584659395677</c:v>
                </c:pt>
                <c:pt idx="35">
                  <c:v>50.604586518415559</c:v>
                </c:pt>
                <c:pt idx="36">
                  <c:v>48.93332283712509</c:v>
                </c:pt>
                <c:pt idx="37">
                  <c:v>44.388042865200227</c:v>
                </c:pt>
                <c:pt idx="38">
                  <c:v>47.725816784112745</c:v>
                </c:pt>
              </c:numCache>
            </c:numRef>
          </c:xVal>
          <c:yVal>
            <c:numRef>
              <c:f>'D:\Tesi\ANALISI PHILCARTO\Germania\Prove per cluster ottimale\[Grafici per decidere 9vs10.xlsx]11 cluster'!$D$68:$D$106</c:f>
              <c:numCache>
                <c:formatCode>General</c:formatCode>
                <c:ptCount val="39"/>
                <c:pt idx="0">
                  <c:v>19.954574132492116</c:v>
                </c:pt>
                <c:pt idx="1">
                  <c:v>13.730306752187296</c:v>
                </c:pt>
                <c:pt idx="2">
                  <c:v>12.017472372639217</c:v>
                </c:pt>
                <c:pt idx="3">
                  <c:v>18.266112872080736</c:v>
                </c:pt>
                <c:pt idx="4">
                  <c:v>23.032470112327086</c:v>
                </c:pt>
                <c:pt idx="5">
                  <c:v>15.157316192738534</c:v>
                </c:pt>
                <c:pt idx="6">
                  <c:v>16.520562207183758</c:v>
                </c:pt>
                <c:pt idx="7">
                  <c:v>13.997555012224938</c:v>
                </c:pt>
                <c:pt idx="8">
                  <c:v>18.497466946744101</c:v>
                </c:pt>
                <c:pt idx="9">
                  <c:v>11.488059160363443</c:v>
                </c:pt>
                <c:pt idx="10">
                  <c:v>13.178922172550953</c:v>
                </c:pt>
                <c:pt idx="11">
                  <c:v>11.99802928414611</c:v>
                </c:pt>
                <c:pt idx="12">
                  <c:v>21.153809695338126</c:v>
                </c:pt>
                <c:pt idx="13">
                  <c:v>23.164160879187971</c:v>
                </c:pt>
                <c:pt idx="14">
                  <c:v>11.854176363718262</c:v>
                </c:pt>
                <c:pt idx="15">
                  <c:v>18.456472209990235</c:v>
                </c:pt>
                <c:pt idx="16">
                  <c:v>22.767616480554487</c:v>
                </c:pt>
                <c:pt idx="17">
                  <c:v>15.506537484714514</c:v>
                </c:pt>
                <c:pt idx="18">
                  <c:v>23.588250189921499</c:v>
                </c:pt>
                <c:pt idx="19">
                  <c:v>21.090703691556431</c:v>
                </c:pt>
                <c:pt idx="20">
                  <c:v>15.32137453823835</c:v>
                </c:pt>
                <c:pt idx="21">
                  <c:v>20.228085106382977</c:v>
                </c:pt>
                <c:pt idx="22">
                  <c:v>20.667042029609512</c:v>
                </c:pt>
                <c:pt idx="23">
                  <c:v>18.227519919059063</c:v>
                </c:pt>
                <c:pt idx="24">
                  <c:v>19.528744556594539</c:v>
                </c:pt>
                <c:pt idx="25">
                  <c:v>19.206558336993123</c:v>
                </c:pt>
                <c:pt idx="26">
                  <c:v>8.4021100995490503</c:v>
                </c:pt>
                <c:pt idx="27">
                  <c:v>9.2733997494481901</c:v>
                </c:pt>
                <c:pt idx="28">
                  <c:v>6.7997200364800943</c:v>
                </c:pt>
                <c:pt idx="29">
                  <c:v>21.386722589946917</c:v>
                </c:pt>
                <c:pt idx="30">
                  <c:v>9.19342562887174</c:v>
                </c:pt>
                <c:pt idx="31">
                  <c:v>4.642421444821788</c:v>
                </c:pt>
                <c:pt idx="32">
                  <c:v>7.7867109891384176</c:v>
                </c:pt>
                <c:pt idx="33">
                  <c:v>21.028744326777609</c:v>
                </c:pt>
                <c:pt idx="34">
                  <c:v>21.110440099645203</c:v>
                </c:pt>
                <c:pt idx="35">
                  <c:v>18.259104174597134</c:v>
                </c:pt>
                <c:pt idx="36">
                  <c:v>21.573655786148567</c:v>
                </c:pt>
                <c:pt idx="37">
                  <c:v>10.091064314171884</c:v>
                </c:pt>
                <c:pt idx="38">
                  <c:v>17.612546541803002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cluster'!$E$68:$E$106</c:f>
              <c:numCache>
                <c:formatCode>General</c:formatCode>
                <c:ptCount val="39"/>
                <c:pt idx="0">
                  <c:v>1.3164446353581869</c:v>
                </c:pt>
                <c:pt idx="1">
                  <c:v>1.6630283441497378</c:v>
                </c:pt>
                <c:pt idx="2">
                  <c:v>16.910919474572644</c:v>
                </c:pt>
                <c:pt idx="3">
                  <c:v>3.7009548882952998</c:v>
                </c:pt>
                <c:pt idx="4">
                  <c:v>1.0659151498925259</c:v>
                </c:pt>
                <c:pt idx="5">
                  <c:v>10.56954867865857</c:v>
                </c:pt>
                <c:pt idx="6">
                  <c:v>1.5253984122201043</c:v>
                </c:pt>
                <c:pt idx="7">
                  <c:v>0.5300902846977289</c:v>
                </c:pt>
                <c:pt idx="8">
                  <c:v>0.85516931662527462</c:v>
                </c:pt>
                <c:pt idx="9">
                  <c:v>7.0087326012603715</c:v>
                </c:pt>
                <c:pt idx="10">
                  <c:v>1.3189535143256541</c:v>
                </c:pt>
                <c:pt idx="11">
                  <c:v>10.940504354562661</c:v>
                </c:pt>
                <c:pt idx="12">
                  <c:v>1.8773582902276567</c:v>
                </c:pt>
                <c:pt idx="13">
                  <c:v>2.9597603590492532</c:v>
                </c:pt>
                <c:pt idx="14">
                  <c:v>4.2557755513866349</c:v>
                </c:pt>
                <c:pt idx="15">
                  <c:v>1.7959989294255034</c:v>
                </c:pt>
                <c:pt idx="16">
                  <c:v>4.5123980286304306</c:v>
                </c:pt>
                <c:pt idx="17">
                  <c:v>0.58098468660920799</c:v>
                </c:pt>
                <c:pt idx="18">
                  <c:v>0.92183381490369087</c:v>
                </c:pt>
                <c:pt idx="19">
                  <c:v>6.8657265001147358</c:v>
                </c:pt>
                <c:pt idx="20">
                  <c:v>18.167509425992684</c:v>
                </c:pt>
                <c:pt idx="21">
                  <c:v>1.0175296269485141</c:v>
                </c:pt>
                <c:pt idx="22">
                  <c:v>1.1282787127981411</c:v>
                </c:pt>
                <c:pt idx="23">
                  <c:v>1.0358086022829187</c:v>
                </c:pt>
                <c:pt idx="24">
                  <c:v>0.92720998411969213</c:v>
                </c:pt>
                <c:pt idx="25">
                  <c:v>1.6063993617411907</c:v>
                </c:pt>
                <c:pt idx="26">
                  <c:v>0.31934445143047768</c:v>
                </c:pt>
                <c:pt idx="27">
                  <c:v>0.58062627532814126</c:v>
                </c:pt>
                <c:pt idx="28">
                  <c:v>0.48994822121825254</c:v>
                </c:pt>
                <c:pt idx="29">
                  <c:v>2.792740702072146</c:v>
                </c:pt>
                <c:pt idx="30">
                  <c:v>3.6092016003422112</c:v>
                </c:pt>
                <c:pt idx="31">
                  <c:v>0.63152067723962024</c:v>
                </c:pt>
                <c:pt idx="32">
                  <c:v>1.2834707975000454</c:v>
                </c:pt>
                <c:pt idx="33">
                  <c:v>2.6189112307547702</c:v>
                </c:pt>
                <c:pt idx="34">
                  <c:v>0.91430717800128902</c:v>
                </c:pt>
                <c:pt idx="35">
                  <c:v>1.3049754743640507</c:v>
                </c:pt>
                <c:pt idx="36">
                  <c:v>2.2278845231109421</c:v>
                </c:pt>
                <c:pt idx="37">
                  <c:v>0.56413935639907054</c:v>
                </c:pt>
                <c:pt idx="38">
                  <c:v>0.80104921318419475</c:v>
                </c:pt>
              </c:numCache>
            </c:numRef>
          </c:bubbleSize>
          <c:bubble3D val="0"/>
        </c:ser>
        <c:ser>
          <c:idx val="3"/>
          <c:order val="3"/>
          <c:tx>
            <c:strRef>
              <c:f>'D:\Tesi\ANALISI PHILCARTO\Germania\Prove per cluster ottimale\[Grafici per decidere 9vs10.xlsx]11 cluster'!$F$107</c:f>
              <c:strCache>
                <c:ptCount val="1"/>
                <c:pt idx="0">
                  <c:v>4</c:v>
                </c:pt>
              </c:strCache>
            </c:strRef>
          </c:tx>
          <c:spPr>
            <a:solidFill>
              <a:srgbClr val="FF0066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cluster'!$C$107:$C$172</c:f>
              <c:numCache>
                <c:formatCode>General</c:formatCode>
                <c:ptCount val="66"/>
                <c:pt idx="0">
                  <c:v>31.365479945921589</c:v>
                </c:pt>
                <c:pt idx="1">
                  <c:v>34.545454545454547</c:v>
                </c:pt>
                <c:pt idx="2">
                  <c:v>37.838730998017184</c:v>
                </c:pt>
                <c:pt idx="3">
                  <c:v>38.926174496644293</c:v>
                </c:pt>
                <c:pt idx="4">
                  <c:v>34.154059131810541</c:v>
                </c:pt>
                <c:pt idx="5">
                  <c:v>42.344774392595447</c:v>
                </c:pt>
                <c:pt idx="6">
                  <c:v>38.348278534263258</c:v>
                </c:pt>
                <c:pt idx="7">
                  <c:v>39.115213239974537</c:v>
                </c:pt>
                <c:pt idx="8">
                  <c:v>39.279546015297313</c:v>
                </c:pt>
                <c:pt idx="9">
                  <c:v>38.172192811368063</c:v>
                </c:pt>
                <c:pt idx="10">
                  <c:v>34.98731943985004</c:v>
                </c:pt>
                <c:pt idx="11">
                  <c:v>42.089761570827491</c:v>
                </c:pt>
                <c:pt idx="12">
                  <c:v>39.579478553406219</c:v>
                </c:pt>
                <c:pt idx="13">
                  <c:v>42.256829979917399</c:v>
                </c:pt>
                <c:pt idx="14">
                  <c:v>34.045124899274775</c:v>
                </c:pt>
                <c:pt idx="15">
                  <c:v>42.130616420837242</c:v>
                </c:pt>
                <c:pt idx="16">
                  <c:v>37.467280440472969</c:v>
                </c:pt>
                <c:pt idx="17">
                  <c:v>40.922574903589435</c:v>
                </c:pt>
                <c:pt idx="18">
                  <c:v>41.275021758050478</c:v>
                </c:pt>
                <c:pt idx="19">
                  <c:v>36.147915263118499</c:v>
                </c:pt>
                <c:pt idx="20">
                  <c:v>34.437962350393938</c:v>
                </c:pt>
                <c:pt idx="21">
                  <c:v>45.607918570169112</c:v>
                </c:pt>
                <c:pt idx="22">
                  <c:v>36.953863972717329</c:v>
                </c:pt>
                <c:pt idx="23">
                  <c:v>41.586575133485887</c:v>
                </c:pt>
                <c:pt idx="24">
                  <c:v>36.297564442147426</c:v>
                </c:pt>
                <c:pt idx="25">
                  <c:v>42.622384524279511</c:v>
                </c:pt>
                <c:pt idx="26">
                  <c:v>37.735595948755787</c:v>
                </c:pt>
                <c:pt idx="27">
                  <c:v>41.779497098646033</c:v>
                </c:pt>
                <c:pt idx="28">
                  <c:v>36.81886836296038</c:v>
                </c:pt>
                <c:pt idx="29">
                  <c:v>38.063660477453581</c:v>
                </c:pt>
                <c:pt idx="30">
                  <c:v>45.386883864625752</c:v>
                </c:pt>
                <c:pt idx="31">
                  <c:v>38.214406493067301</c:v>
                </c:pt>
                <c:pt idx="32">
                  <c:v>42.993515850144092</c:v>
                </c:pt>
                <c:pt idx="33">
                  <c:v>38.402466367713004</c:v>
                </c:pt>
                <c:pt idx="34">
                  <c:v>43.732057416267942</c:v>
                </c:pt>
                <c:pt idx="35">
                  <c:v>40.096098680436029</c:v>
                </c:pt>
                <c:pt idx="36">
                  <c:v>36.083540115798179</c:v>
                </c:pt>
                <c:pt idx="37">
                  <c:v>41.439851370181138</c:v>
                </c:pt>
                <c:pt idx="38">
                  <c:v>38.450689511073968</c:v>
                </c:pt>
                <c:pt idx="39">
                  <c:v>37.231469625835821</c:v>
                </c:pt>
                <c:pt idx="40">
                  <c:v>43.603439987180167</c:v>
                </c:pt>
                <c:pt idx="41">
                  <c:v>40.534979423868315</c:v>
                </c:pt>
                <c:pt idx="42">
                  <c:v>32.743589743589745</c:v>
                </c:pt>
                <c:pt idx="43">
                  <c:v>43.538721573448065</c:v>
                </c:pt>
                <c:pt idx="44">
                  <c:v>33.074292819396959</c:v>
                </c:pt>
                <c:pt idx="45">
                  <c:v>40.040742417383427</c:v>
                </c:pt>
                <c:pt idx="46">
                  <c:v>33.351459126336778</c:v>
                </c:pt>
                <c:pt idx="47">
                  <c:v>38.544137844924457</c:v>
                </c:pt>
                <c:pt idx="48">
                  <c:v>33.983366790937772</c:v>
                </c:pt>
                <c:pt idx="49">
                  <c:v>34.82587064676617</c:v>
                </c:pt>
                <c:pt idx="50">
                  <c:v>36.228571428571428</c:v>
                </c:pt>
                <c:pt idx="51">
                  <c:v>40.597410241318421</c:v>
                </c:pt>
                <c:pt idx="52">
                  <c:v>32.279046040045912</c:v>
                </c:pt>
                <c:pt idx="53">
                  <c:v>35.541561712846345</c:v>
                </c:pt>
                <c:pt idx="54">
                  <c:v>44.148260979944148</c:v>
                </c:pt>
                <c:pt idx="55">
                  <c:v>33.586018109075596</c:v>
                </c:pt>
                <c:pt idx="56">
                  <c:v>38.115339870367293</c:v>
                </c:pt>
                <c:pt idx="57">
                  <c:v>37.171325768059781</c:v>
                </c:pt>
                <c:pt idx="58">
                  <c:v>35.961753880620897</c:v>
                </c:pt>
                <c:pt idx="59">
                  <c:v>43.39753272910373</c:v>
                </c:pt>
                <c:pt idx="60">
                  <c:v>33.065605764900162</c:v>
                </c:pt>
                <c:pt idx="61">
                  <c:v>40.35765088396667</c:v>
                </c:pt>
                <c:pt idx="62">
                  <c:v>40.176693310896091</c:v>
                </c:pt>
                <c:pt idx="63">
                  <c:v>43.241289576405954</c:v>
                </c:pt>
                <c:pt idx="64">
                  <c:v>30.844465648854964</c:v>
                </c:pt>
                <c:pt idx="65">
                  <c:v>33.970387482936047</c:v>
                </c:pt>
              </c:numCache>
            </c:numRef>
          </c:xVal>
          <c:yVal>
            <c:numRef>
              <c:f>'D:\Tesi\ANALISI PHILCARTO\Germania\Prove per cluster ottimale\[Grafici per decidere 9vs10.xlsx]11 cluster'!$D$107:$D$172</c:f>
              <c:numCache>
                <c:formatCode>General</c:formatCode>
                <c:ptCount val="66"/>
                <c:pt idx="0">
                  <c:v>22.436521277536936</c:v>
                </c:pt>
                <c:pt idx="1">
                  <c:v>21.427924254779381</c:v>
                </c:pt>
                <c:pt idx="2">
                  <c:v>26.007362736531491</c:v>
                </c:pt>
                <c:pt idx="3">
                  <c:v>22.200481097188813</c:v>
                </c:pt>
                <c:pt idx="4">
                  <c:v>21.498267468803807</c:v>
                </c:pt>
                <c:pt idx="5">
                  <c:v>19.74265265722552</c:v>
                </c:pt>
                <c:pt idx="6">
                  <c:v>22.858516587797656</c:v>
                </c:pt>
                <c:pt idx="7">
                  <c:v>17.334216043252788</c:v>
                </c:pt>
                <c:pt idx="8">
                  <c:v>15.534092215706567</c:v>
                </c:pt>
                <c:pt idx="9">
                  <c:v>21.397484051749835</c:v>
                </c:pt>
                <c:pt idx="10">
                  <c:v>23.964168692527217</c:v>
                </c:pt>
                <c:pt idx="11">
                  <c:v>25.131296041732753</c:v>
                </c:pt>
                <c:pt idx="12">
                  <c:v>21.542977243078706</c:v>
                </c:pt>
                <c:pt idx="13">
                  <c:v>20.897803398634846</c:v>
                </c:pt>
                <c:pt idx="14">
                  <c:v>25.089714430123834</c:v>
                </c:pt>
                <c:pt idx="15">
                  <c:v>20.240385859858321</c:v>
                </c:pt>
                <c:pt idx="16">
                  <c:v>23.828368641789442</c:v>
                </c:pt>
                <c:pt idx="17">
                  <c:v>20.700507380427858</c:v>
                </c:pt>
                <c:pt idx="18">
                  <c:v>14.656546973659035</c:v>
                </c:pt>
                <c:pt idx="19">
                  <c:v>24.666260455325983</c:v>
                </c:pt>
                <c:pt idx="20">
                  <c:v>26.29398276271052</c:v>
                </c:pt>
                <c:pt idx="21">
                  <c:v>19.485417561394605</c:v>
                </c:pt>
                <c:pt idx="22">
                  <c:v>25.053602231142492</c:v>
                </c:pt>
                <c:pt idx="23">
                  <c:v>16.991109152647812</c:v>
                </c:pt>
                <c:pt idx="24">
                  <c:v>28.125227124064249</c:v>
                </c:pt>
                <c:pt idx="25">
                  <c:v>19.715706210291785</c:v>
                </c:pt>
                <c:pt idx="26">
                  <c:v>20.647296698426768</c:v>
                </c:pt>
                <c:pt idx="27">
                  <c:v>18.876168939768686</c:v>
                </c:pt>
                <c:pt idx="28">
                  <c:v>19.405239662713623</c:v>
                </c:pt>
                <c:pt idx="29">
                  <c:v>30.945451831952841</c:v>
                </c:pt>
                <c:pt idx="30">
                  <c:v>17.548485669927796</c:v>
                </c:pt>
                <c:pt idx="31">
                  <c:v>23.129570964840237</c:v>
                </c:pt>
                <c:pt idx="32">
                  <c:v>19.743954480796585</c:v>
                </c:pt>
                <c:pt idx="33">
                  <c:v>30.857044019718067</c:v>
                </c:pt>
                <c:pt idx="34">
                  <c:v>22.850520423335958</c:v>
                </c:pt>
                <c:pt idx="35">
                  <c:v>23.321235637470522</c:v>
                </c:pt>
                <c:pt idx="36">
                  <c:v>16.527682843472316</c:v>
                </c:pt>
                <c:pt idx="37">
                  <c:v>13.784493245406235</c:v>
                </c:pt>
                <c:pt idx="38">
                  <c:v>29.216329645173602</c:v>
                </c:pt>
                <c:pt idx="39">
                  <c:v>21.967341198531134</c:v>
                </c:pt>
                <c:pt idx="40">
                  <c:v>23.526824425370414</c:v>
                </c:pt>
                <c:pt idx="41">
                  <c:v>24.864104367845492</c:v>
                </c:pt>
                <c:pt idx="42">
                  <c:v>26.651177093654972</c:v>
                </c:pt>
                <c:pt idx="43">
                  <c:v>17.704026115342764</c:v>
                </c:pt>
                <c:pt idx="44">
                  <c:v>16.218805142425005</c:v>
                </c:pt>
                <c:pt idx="45">
                  <c:v>22.780828628148605</c:v>
                </c:pt>
                <c:pt idx="46">
                  <c:v>22.378615178680082</c:v>
                </c:pt>
                <c:pt idx="47">
                  <c:v>30.444368419051965</c:v>
                </c:pt>
                <c:pt idx="48">
                  <c:v>17.381118532549099</c:v>
                </c:pt>
                <c:pt idx="49">
                  <c:v>20.422678317415162</c:v>
                </c:pt>
                <c:pt idx="50">
                  <c:v>19.479693413478358</c:v>
                </c:pt>
                <c:pt idx="51">
                  <c:v>23.13925774599932</c:v>
                </c:pt>
                <c:pt idx="52">
                  <c:v>21.56727912861701</c:v>
                </c:pt>
                <c:pt idx="53">
                  <c:v>22.559381747925901</c:v>
                </c:pt>
                <c:pt idx="54">
                  <c:v>23.55016142532584</c:v>
                </c:pt>
                <c:pt idx="55">
                  <c:v>18.434127785109851</c:v>
                </c:pt>
                <c:pt idx="56">
                  <c:v>29.157499927312198</c:v>
                </c:pt>
                <c:pt idx="57">
                  <c:v>28.600831189392441</c:v>
                </c:pt>
                <c:pt idx="58">
                  <c:v>25.435525887333117</c:v>
                </c:pt>
                <c:pt idx="59">
                  <c:v>23.097387587770946</c:v>
                </c:pt>
                <c:pt idx="60">
                  <c:v>19.402854646082144</c:v>
                </c:pt>
                <c:pt idx="61">
                  <c:v>14.582901170543785</c:v>
                </c:pt>
                <c:pt idx="62">
                  <c:v>15.290106779879068</c:v>
                </c:pt>
                <c:pt idx="63">
                  <c:v>22.237582382253656</c:v>
                </c:pt>
                <c:pt idx="64">
                  <c:v>21.904065210575819</c:v>
                </c:pt>
                <c:pt idx="65">
                  <c:v>27.327249770431589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cluster'!$E$107:$E$172</c:f>
              <c:numCache>
                <c:formatCode>General</c:formatCode>
                <c:ptCount val="66"/>
                <c:pt idx="0">
                  <c:v>1.9956340129796855</c:v>
                </c:pt>
                <c:pt idx="1">
                  <c:v>0.87846604989461363</c:v>
                </c:pt>
                <c:pt idx="2">
                  <c:v>2.4622855009285987</c:v>
                </c:pt>
                <c:pt idx="3">
                  <c:v>1.7253919070553529</c:v>
                </c:pt>
                <c:pt idx="4">
                  <c:v>1.2379525648045677</c:v>
                </c:pt>
                <c:pt idx="5">
                  <c:v>1.5741423464451829</c:v>
                </c:pt>
                <c:pt idx="6">
                  <c:v>1.2415366776152352</c:v>
                </c:pt>
                <c:pt idx="7">
                  <c:v>0.44048746443104048</c:v>
                </c:pt>
                <c:pt idx="8">
                  <c:v>0.5705907594582722</c:v>
                </c:pt>
                <c:pt idx="9">
                  <c:v>0.98204691012290557</c:v>
                </c:pt>
                <c:pt idx="10">
                  <c:v>1.1372389948248098</c:v>
                </c:pt>
                <c:pt idx="11">
                  <c:v>1.0755922544813281</c:v>
                </c:pt>
                <c:pt idx="12">
                  <c:v>2.5300252330502153</c:v>
                </c:pt>
                <c:pt idx="13">
                  <c:v>3.9970026064564386</c:v>
                </c:pt>
                <c:pt idx="14">
                  <c:v>2.4228602600112557</c:v>
                </c:pt>
                <c:pt idx="15">
                  <c:v>3.5421786907827282</c:v>
                </c:pt>
                <c:pt idx="16">
                  <c:v>1.4877652277080951</c:v>
                </c:pt>
                <c:pt idx="17">
                  <c:v>3.9554268978526954</c:v>
                </c:pt>
                <c:pt idx="18">
                  <c:v>0.67990620018363201</c:v>
                </c:pt>
                <c:pt idx="19">
                  <c:v>1.7307680762713542</c:v>
                </c:pt>
                <c:pt idx="20">
                  <c:v>4.1045259907764651</c:v>
                </c:pt>
                <c:pt idx="21">
                  <c:v>4.0790787898207252</c:v>
                </c:pt>
                <c:pt idx="22">
                  <c:v>2.0583559871663675</c:v>
                </c:pt>
                <c:pt idx="23">
                  <c:v>1.9540583043759419</c:v>
                </c:pt>
                <c:pt idx="24">
                  <c:v>4.0274675653471128</c:v>
                </c:pt>
                <c:pt idx="25">
                  <c:v>3.0955982345735529</c:v>
                </c:pt>
                <c:pt idx="26">
                  <c:v>2.016421867281557</c:v>
                </c:pt>
                <c:pt idx="27">
                  <c:v>2.3999219380229837</c:v>
                </c:pt>
                <c:pt idx="28">
                  <c:v>1.1358053497005429</c:v>
                </c:pt>
                <c:pt idx="29">
                  <c:v>1.1315044143277417</c:v>
                </c:pt>
                <c:pt idx="30">
                  <c:v>1.1583852604077485</c:v>
                </c:pt>
                <c:pt idx="31">
                  <c:v>0.81000949521086363</c:v>
                </c:pt>
                <c:pt idx="32">
                  <c:v>0.85552772790634135</c:v>
                </c:pt>
                <c:pt idx="33">
                  <c:v>2.4554756865883305</c:v>
                </c:pt>
                <c:pt idx="34">
                  <c:v>0.8189697772375325</c:v>
                </c:pt>
                <c:pt idx="35">
                  <c:v>2.0038774724442208</c:v>
                </c:pt>
                <c:pt idx="36">
                  <c:v>0.62542768546148542</c:v>
                </c:pt>
                <c:pt idx="37">
                  <c:v>1.5988727248387888</c:v>
                </c:pt>
                <c:pt idx="38">
                  <c:v>2.6382654399323751</c:v>
                </c:pt>
                <c:pt idx="39">
                  <c:v>1.8759246451033895</c:v>
                </c:pt>
                <c:pt idx="40">
                  <c:v>2.9257112873479114</c:v>
                </c:pt>
                <c:pt idx="41">
                  <c:v>1.129712357922408</c:v>
                </c:pt>
                <c:pt idx="42">
                  <c:v>0.91538241184448921</c:v>
                </c:pt>
                <c:pt idx="43">
                  <c:v>2.0311167298052939</c:v>
                </c:pt>
                <c:pt idx="44">
                  <c:v>0.76269920611005215</c:v>
                </c:pt>
                <c:pt idx="45">
                  <c:v>1.2680591124141749</c:v>
                </c:pt>
                <c:pt idx="46">
                  <c:v>0.65947675716282705</c:v>
                </c:pt>
                <c:pt idx="47">
                  <c:v>1.106415624653069</c:v>
                </c:pt>
                <c:pt idx="48">
                  <c:v>0.42471736806410332</c:v>
                </c:pt>
                <c:pt idx="49">
                  <c:v>0.37633184512009149</c:v>
                </c:pt>
                <c:pt idx="50">
                  <c:v>0.79531463268712677</c:v>
                </c:pt>
                <c:pt idx="51">
                  <c:v>0.98885672446317385</c:v>
                </c:pt>
                <c:pt idx="52">
                  <c:v>0.9071389523799539</c:v>
                </c:pt>
                <c:pt idx="53">
                  <c:v>1.0114366351703792</c:v>
                </c:pt>
                <c:pt idx="54">
                  <c:v>0.62327721777508494</c:v>
                </c:pt>
                <c:pt idx="55">
                  <c:v>0.57166599330147239</c:v>
                </c:pt>
                <c:pt idx="56">
                  <c:v>4.1099021599924654</c:v>
                </c:pt>
                <c:pt idx="57">
                  <c:v>2.8880781028359022</c:v>
                </c:pt>
                <c:pt idx="58">
                  <c:v>3.2217590055090501</c:v>
                </c:pt>
                <c:pt idx="59">
                  <c:v>2.4712457829552679</c:v>
                </c:pt>
                <c:pt idx="60">
                  <c:v>1.5788016930990507</c:v>
                </c:pt>
                <c:pt idx="61">
                  <c:v>0.71180480419857306</c:v>
                </c:pt>
                <c:pt idx="62">
                  <c:v>0.34228277341874991</c:v>
                </c:pt>
                <c:pt idx="63">
                  <c:v>1.0720081416706606</c:v>
                </c:pt>
                <c:pt idx="64">
                  <c:v>0.4634257864193127</c:v>
                </c:pt>
                <c:pt idx="65">
                  <c:v>1.1594604942509488</c:v>
                </c:pt>
              </c:numCache>
            </c:numRef>
          </c:bubbleSize>
          <c:bubble3D val="0"/>
        </c:ser>
        <c:ser>
          <c:idx val="4"/>
          <c:order val="4"/>
          <c:tx>
            <c:strRef>
              <c:f>'D:\Tesi\ANALISI PHILCARTO\Germania\Prove per cluster ottimale\[Grafici per decidere 9vs10.xlsx]11 cluster'!$F$173</c:f>
              <c:strCache>
                <c:ptCount val="1"/>
                <c:pt idx="0">
                  <c:v>5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chemeClr val="tx1">
                  <a:lumMod val="50000"/>
                  <a:lumOff val="50000"/>
                </a:schemeClr>
              </a:solidFill>
            </a:ln>
          </c:spPr>
          <c:invertIfNegative val="0"/>
          <c:xVal>
            <c:numRef>
              <c:f>'D:\Tesi\ANALISI PHILCARTO\Germania\Prove per cluster ottimale\[Grafici per decidere 9vs10.xlsx]11 cluster'!$C$173:$C$239</c:f>
              <c:numCache>
                <c:formatCode>General</c:formatCode>
                <c:ptCount val="67"/>
                <c:pt idx="0">
                  <c:v>25.557772537638307</c:v>
                </c:pt>
                <c:pt idx="1">
                  <c:v>28.90615937826238</c:v>
                </c:pt>
                <c:pt idx="2">
                  <c:v>25.738396624472575</c:v>
                </c:pt>
                <c:pt idx="3">
                  <c:v>29.058386770165374</c:v>
                </c:pt>
                <c:pt idx="4">
                  <c:v>25.441265976871573</c:v>
                </c:pt>
                <c:pt idx="5">
                  <c:v>24.41326213833354</c:v>
                </c:pt>
                <c:pt idx="6">
                  <c:v>26.764705882352942</c:v>
                </c:pt>
                <c:pt idx="7">
                  <c:v>27.303543913713408</c:v>
                </c:pt>
                <c:pt idx="8">
                  <c:v>25.611564121571533</c:v>
                </c:pt>
                <c:pt idx="9">
                  <c:v>28.70848708487085</c:v>
                </c:pt>
                <c:pt idx="10">
                  <c:v>29.380993897122931</c:v>
                </c:pt>
                <c:pt idx="11">
                  <c:v>27.160320359702123</c:v>
                </c:pt>
                <c:pt idx="12">
                  <c:v>38.665609847071984</c:v>
                </c:pt>
                <c:pt idx="13">
                  <c:v>29.072501632919661</c:v>
                </c:pt>
                <c:pt idx="14">
                  <c:v>30.767214260747988</c:v>
                </c:pt>
                <c:pt idx="15">
                  <c:v>28.459360622861862</c:v>
                </c:pt>
                <c:pt idx="16">
                  <c:v>29.810311524936857</c:v>
                </c:pt>
                <c:pt idx="17">
                  <c:v>30.589732711073399</c:v>
                </c:pt>
                <c:pt idx="18">
                  <c:v>30.188989994647343</c:v>
                </c:pt>
                <c:pt idx="19">
                  <c:v>31.0007018364721</c:v>
                </c:pt>
                <c:pt idx="20">
                  <c:v>24.621556161065698</c:v>
                </c:pt>
                <c:pt idx="21">
                  <c:v>25.256310542317756</c:v>
                </c:pt>
                <c:pt idx="22">
                  <c:v>33.38513028926608</c:v>
                </c:pt>
                <c:pt idx="23">
                  <c:v>26.132269686052496</c:v>
                </c:pt>
                <c:pt idx="24">
                  <c:v>28.579199303742385</c:v>
                </c:pt>
                <c:pt idx="25">
                  <c:v>18.818504190844617</c:v>
                </c:pt>
                <c:pt idx="26">
                  <c:v>28.914904330312186</c:v>
                </c:pt>
                <c:pt idx="27">
                  <c:v>26.221363510902567</c:v>
                </c:pt>
                <c:pt idx="28">
                  <c:v>34.705882352941174</c:v>
                </c:pt>
                <c:pt idx="29">
                  <c:v>18.434394646116406</c:v>
                </c:pt>
                <c:pt idx="30">
                  <c:v>29.748653500897664</c:v>
                </c:pt>
                <c:pt idx="31">
                  <c:v>21.149571292473802</c:v>
                </c:pt>
                <c:pt idx="32">
                  <c:v>27.866154690071308</c:v>
                </c:pt>
                <c:pt idx="33">
                  <c:v>23.450723450723451</c:v>
                </c:pt>
                <c:pt idx="34">
                  <c:v>30.024869997739088</c:v>
                </c:pt>
                <c:pt idx="35">
                  <c:v>29.093277286048369</c:v>
                </c:pt>
                <c:pt idx="36">
                  <c:v>23.228907084371663</c:v>
                </c:pt>
                <c:pt idx="37">
                  <c:v>20.780954499944375</c:v>
                </c:pt>
                <c:pt idx="38">
                  <c:v>30.088967971530252</c:v>
                </c:pt>
                <c:pt idx="39">
                  <c:v>26.786892456564772</c:v>
                </c:pt>
                <c:pt idx="40">
                  <c:v>24.852182074143595</c:v>
                </c:pt>
                <c:pt idx="41">
                  <c:v>29.471022715960899</c:v>
                </c:pt>
                <c:pt idx="42">
                  <c:v>24.065934065934066</c:v>
                </c:pt>
                <c:pt idx="43">
                  <c:v>36.176850258175556</c:v>
                </c:pt>
                <c:pt idx="44">
                  <c:v>31.511641935094701</c:v>
                </c:pt>
                <c:pt idx="45">
                  <c:v>26.810201204664875</c:v>
                </c:pt>
                <c:pt idx="46">
                  <c:v>29.894568263712802</c:v>
                </c:pt>
                <c:pt idx="47">
                  <c:v>35.928026598865635</c:v>
                </c:pt>
                <c:pt idx="48">
                  <c:v>32.740834788128872</c:v>
                </c:pt>
                <c:pt idx="49">
                  <c:v>30.18558055509936</c:v>
                </c:pt>
                <c:pt idx="50">
                  <c:v>25.125822686798298</c:v>
                </c:pt>
                <c:pt idx="51">
                  <c:v>29.652351738241311</c:v>
                </c:pt>
                <c:pt idx="52">
                  <c:v>29.226993865030675</c:v>
                </c:pt>
                <c:pt idx="53">
                  <c:v>31.782152902071083</c:v>
                </c:pt>
                <c:pt idx="54">
                  <c:v>27.05870258044618</c:v>
                </c:pt>
                <c:pt idx="55">
                  <c:v>29.970674486803517</c:v>
                </c:pt>
                <c:pt idx="56">
                  <c:v>32.829750145264377</c:v>
                </c:pt>
                <c:pt idx="57">
                  <c:v>25.625705854493791</c:v>
                </c:pt>
                <c:pt idx="58">
                  <c:v>27.740835464620634</c:v>
                </c:pt>
                <c:pt idx="59">
                  <c:v>27.437806428182316</c:v>
                </c:pt>
                <c:pt idx="60">
                  <c:v>28.989047356394295</c:v>
                </c:pt>
                <c:pt idx="61">
                  <c:v>29.864901746724893</c:v>
                </c:pt>
                <c:pt idx="62">
                  <c:v>29.588993382096827</c:v>
                </c:pt>
                <c:pt idx="63">
                  <c:v>27.582004671473548</c:v>
                </c:pt>
                <c:pt idx="64">
                  <c:v>25.726514980851544</c:v>
                </c:pt>
                <c:pt idx="65">
                  <c:v>29.832250264470307</c:v>
                </c:pt>
                <c:pt idx="66">
                  <c:v>27.963085036255769</c:v>
                </c:pt>
              </c:numCache>
            </c:numRef>
          </c:xVal>
          <c:yVal>
            <c:numRef>
              <c:f>'D:\Tesi\ANALISI PHILCARTO\Germania\Prove per cluster ottimale\[Grafici per decidere 9vs10.xlsx]11 cluster'!$D$173:$D$239</c:f>
              <c:numCache>
                <c:formatCode>General</c:formatCode>
                <c:ptCount val="67"/>
                <c:pt idx="0">
                  <c:v>12.309100651960346</c:v>
                </c:pt>
                <c:pt idx="1">
                  <c:v>22.831945124938755</c:v>
                </c:pt>
                <c:pt idx="2">
                  <c:v>21.071869597431466</c:v>
                </c:pt>
                <c:pt idx="3">
                  <c:v>16.166521169794851</c:v>
                </c:pt>
                <c:pt idx="4">
                  <c:v>15.732273663043999</c:v>
                </c:pt>
                <c:pt idx="5">
                  <c:v>25.556154993494335</c:v>
                </c:pt>
                <c:pt idx="6">
                  <c:v>15.521176768957645</c:v>
                </c:pt>
                <c:pt idx="7">
                  <c:v>13.501705916618123</c:v>
                </c:pt>
                <c:pt idx="8">
                  <c:v>18.180184631971429</c:v>
                </c:pt>
                <c:pt idx="9">
                  <c:v>12.136683237045993</c:v>
                </c:pt>
                <c:pt idx="10">
                  <c:v>14.932173822480276</c:v>
                </c:pt>
                <c:pt idx="11">
                  <c:v>15.238523466940734</c:v>
                </c:pt>
                <c:pt idx="12">
                  <c:v>9.9644128113879002</c:v>
                </c:pt>
                <c:pt idx="13">
                  <c:v>19.843172833905772</c:v>
                </c:pt>
                <c:pt idx="14">
                  <c:v>18.756351001409513</c:v>
                </c:pt>
                <c:pt idx="15">
                  <c:v>23.913227453524783</c:v>
                </c:pt>
                <c:pt idx="16">
                  <c:v>17.111887045103988</c:v>
                </c:pt>
                <c:pt idx="17">
                  <c:v>19.95569164773449</c:v>
                </c:pt>
                <c:pt idx="18">
                  <c:v>16.864683947753992</c:v>
                </c:pt>
                <c:pt idx="19">
                  <c:v>6.9411657244927998</c:v>
                </c:pt>
                <c:pt idx="20">
                  <c:v>10.779058668037301</c:v>
                </c:pt>
                <c:pt idx="21">
                  <c:v>22.732460017680623</c:v>
                </c:pt>
                <c:pt idx="22">
                  <c:v>10.181827033079376</c:v>
                </c:pt>
                <c:pt idx="23">
                  <c:v>20.906523201075991</c:v>
                </c:pt>
                <c:pt idx="24">
                  <c:v>24.062827225130889</c:v>
                </c:pt>
                <c:pt idx="25">
                  <c:v>27.519517388218595</c:v>
                </c:pt>
                <c:pt idx="26">
                  <c:v>28.839032890437817</c:v>
                </c:pt>
                <c:pt idx="27">
                  <c:v>14.236595477140106</c:v>
                </c:pt>
                <c:pt idx="28">
                  <c:v>8.6895406044342227</c:v>
                </c:pt>
                <c:pt idx="29">
                  <c:v>26.091327583470026</c:v>
                </c:pt>
                <c:pt idx="30">
                  <c:v>20.347775261196759</c:v>
                </c:pt>
                <c:pt idx="31">
                  <c:v>26.265743598298442</c:v>
                </c:pt>
                <c:pt idx="32">
                  <c:v>15.803389536647739</c:v>
                </c:pt>
                <c:pt idx="33">
                  <c:v>26.196095258528214</c:v>
                </c:pt>
                <c:pt idx="34">
                  <c:v>15.344851512628367</c:v>
                </c:pt>
                <c:pt idx="35">
                  <c:v>19.287777917347068</c:v>
                </c:pt>
                <c:pt idx="36">
                  <c:v>26.058319675933085</c:v>
                </c:pt>
                <c:pt idx="37">
                  <c:v>27.469975246768328</c:v>
                </c:pt>
                <c:pt idx="38">
                  <c:v>28.966085970518503</c:v>
                </c:pt>
                <c:pt idx="39">
                  <c:v>20.111460038037947</c:v>
                </c:pt>
                <c:pt idx="40">
                  <c:v>26.860441665826357</c:v>
                </c:pt>
                <c:pt idx="41">
                  <c:v>18.983782394581787</c:v>
                </c:pt>
                <c:pt idx="42">
                  <c:v>31.540899187958011</c:v>
                </c:pt>
                <c:pt idx="43">
                  <c:v>12.271785190954574</c:v>
                </c:pt>
                <c:pt idx="44">
                  <c:v>25.919324577861165</c:v>
                </c:pt>
                <c:pt idx="45">
                  <c:v>27.851941747572816</c:v>
                </c:pt>
                <c:pt idx="46">
                  <c:v>9.4332343866761015</c:v>
                </c:pt>
                <c:pt idx="47">
                  <c:v>11.98518553245353</c:v>
                </c:pt>
                <c:pt idx="48">
                  <c:v>12.621942669417679</c:v>
                </c:pt>
                <c:pt idx="49">
                  <c:v>11.49692232166459</c:v>
                </c:pt>
                <c:pt idx="50">
                  <c:v>20.034904013961604</c:v>
                </c:pt>
                <c:pt idx="51">
                  <c:v>19.372364809417359</c:v>
                </c:pt>
                <c:pt idx="52">
                  <c:v>12.836667191683729</c:v>
                </c:pt>
                <c:pt idx="53">
                  <c:v>14.193946432459898</c:v>
                </c:pt>
                <c:pt idx="54">
                  <c:v>27.532621925330464</c:v>
                </c:pt>
                <c:pt idx="55">
                  <c:v>10.060184092518291</c:v>
                </c:pt>
                <c:pt idx="56">
                  <c:v>13.927892202484523</c:v>
                </c:pt>
                <c:pt idx="57">
                  <c:v>12.469449870531049</c:v>
                </c:pt>
                <c:pt idx="58">
                  <c:v>18.363704677813264</c:v>
                </c:pt>
                <c:pt idx="59">
                  <c:v>29.888738127544094</c:v>
                </c:pt>
                <c:pt idx="60">
                  <c:v>24.064698409086599</c:v>
                </c:pt>
                <c:pt idx="61">
                  <c:v>23.434976574617437</c:v>
                </c:pt>
                <c:pt idx="62">
                  <c:v>16.282433007230964</c:v>
                </c:pt>
                <c:pt idx="63">
                  <c:v>25.29736673089274</c:v>
                </c:pt>
                <c:pt idx="64">
                  <c:v>19.380048024448808</c:v>
                </c:pt>
                <c:pt idx="65">
                  <c:v>25.464691167981528</c:v>
                </c:pt>
                <c:pt idx="66">
                  <c:v>27.234210620803562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cluster'!$E$173:$E$239</c:f>
              <c:numCache>
                <c:formatCode>General</c:formatCode>
                <c:ptCount val="67"/>
                <c:pt idx="0">
                  <c:v>0.50500149502305614</c:v>
                </c:pt>
                <c:pt idx="1">
                  <c:v>1.7863218248367012</c:v>
                </c:pt>
                <c:pt idx="2">
                  <c:v>0.78707117322259146</c:v>
                </c:pt>
                <c:pt idx="3">
                  <c:v>0.30859211299847505</c:v>
                </c:pt>
                <c:pt idx="4">
                  <c:v>0.29963183097180618</c:v>
                </c:pt>
                <c:pt idx="5">
                  <c:v>0.70463657857723805</c:v>
                </c:pt>
                <c:pt idx="6">
                  <c:v>0.58707767838734282</c:v>
                </c:pt>
                <c:pt idx="7">
                  <c:v>0.63510479005028786</c:v>
                </c:pt>
                <c:pt idx="8">
                  <c:v>0.74298658565138065</c:v>
                </c:pt>
                <c:pt idx="9">
                  <c:v>0.55768795333986887</c:v>
                </c:pt>
                <c:pt idx="10">
                  <c:v>0.60392300859748016</c:v>
                </c:pt>
                <c:pt idx="11">
                  <c:v>0.69280900630203512</c:v>
                </c:pt>
                <c:pt idx="12">
                  <c:v>2.9723047538865899</c:v>
                </c:pt>
                <c:pt idx="13">
                  <c:v>1.5952886120281213</c:v>
                </c:pt>
                <c:pt idx="14">
                  <c:v>3.7858983619081208</c:v>
                </c:pt>
                <c:pt idx="15">
                  <c:v>1.7293344311470873</c:v>
                </c:pt>
                <c:pt idx="16">
                  <c:v>2.1572775007407912</c:v>
                </c:pt>
                <c:pt idx="17">
                  <c:v>1.5504872018947771</c:v>
                </c:pt>
                <c:pt idx="18">
                  <c:v>2.6278715127814394</c:v>
                </c:pt>
                <c:pt idx="19">
                  <c:v>3.7995179905886571</c:v>
                </c:pt>
                <c:pt idx="20">
                  <c:v>1.1659118973101501</c:v>
                </c:pt>
                <c:pt idx="21">
                  <c:v>1.2802450959704446</c:v>
                </c:pt>
                <c:pt idx="22">
                  <c:v>1.0010427080194433</c:v>
                </c:pt>
                <c:pt idx="23">
                  <c:v>0.72793331184657706</c:v>
                </c:pt>
                <c:pt idx="24">
                  <c:v>1.8830928707247245</c:v>
                </c:pt>
                <c:pt idx="25">
                  <c:v>0.83689034129087025</c:v>
                </c:pt>
                <c:pt idx="26">
                  <c:v>0.82327071261033358</c:v>
                </c:pt>
                <c:pt idx="27">
                  <c:v>0.68098143402683231</c:v>
                </c:pt>
                <c:pt idx="28">
                  <c:v>0.16917012466350781</c:v>
                </c:pt>
                <c:pt idx="29">
                  <c:v>0.32579585448967924</c:v>
                </c:pt>
                <c:pt idx="30">
                  <c:v>0.5938874927276111</c:v>
                </c:pt>
                <c:pt idx="31">
                  <c:v>0.23870191319045805</c:v>
                </c:pt>
                <c:pt idx="32">
                  <c:v>0.36414586156382189</c:v>
                </c:pt>
                <c:pt idx="33">
                  <c:v>0.30787529043634154</c:v>
                </c:pt>
                <c:pt idx="34">
                  <c:v>0.47597018125664908</c:v>
                </c:pt>
                <c:pt idx="35">
                  <c:v>3.5224660703240565</c:v>
                </c:pt>
                <c:pt idx="36">
                  <c:v>1.4031801653763414</c:v>
                </c:pt>
                <c:pt idx="37">
                  <c:v>0.66951227303269623</c:v>
                </c:pt>
                <c:pt idx="38">
                  <c:v>1.2121469525677615</c:v>
                </c:pt>
                <c:pt idx="39">
                  <c:v>0.43654494033930619</c:v>
                </c:pt>
                <c:pt idx="40">
                  <c:v>0.94907307226476423</c:v>
                </c:pt>
                <c:pt idx="41">
                  <c:v>5.3055621936311566</c:v>
                </c:pt>
                <c:pt idx="42">
                  <c:v>0.54944449387533356</c:v>
                </c:pt>
                <c:pt idx="43">
                  <c:v>1.2053371382274931</c:v>
                </c:pt>
                <c:pt idx="44">
                  <c:v>0.93617026614636101</c:v>
                </c:pt>
                <c:pt idx="45">
                  <c:v>0.74979639999164904</c:v>
                </c:pt>
                <c:pt idx="46">
                  <c:v>11.239777774253401</c:v>
                </c:pt>
                <c:pt idx="47">
                  <c:v>0.65840152331962676</c:v>
                </c:pt>
                <c:pt idx="48">
                  <c:v>0.73940247284071325</c:v>
                </c:pt>
                <c:pt idx="49">
                  <c:v>0.6587599346006936</c:v>
                </c:pt>
                <c:pt idx="50">
                  <c:v>0.46521784282464645</c:v>
                </c:pt>
                <c:pt idx="51">
                  <c:v>0.72757490056551033</c:v>
                </c:pt>
                <c:pt idx="52">
                  <c:v>0.42686783575050385</c:v>
                </c:pt>
                <c:pt idx="53">
                  <c:v>0.44550522236597506</c:v>
                </c:pt>
                <c:pt idx="54">
                  <c:v>0.94333849176769602</c:v>
                </c:pt>
                <c:pt idx="55">
                  <c:v>0.18314816462511121</c:v>
                </c:pt>
                <c:pt idx="56">
                  <c:v>0.40500474760543181</c:v>
                </c:pt>
                <c:pt idx="57">
                  <c:v>2.5210649510235461</c:v>
                </c:pt>
                <c:pt idx="58">
                  <c:v>1.1662703085912169</c:v>
                </c:pt>
                <c:pt idx="59">
                  <c:v>1.6246783370755951</c:v>
                </c:pt>
                <c:pt idx="60">
                  <c:v>1.3185951030445873</c:v>
                </c:pt>
                <c:pt idx="61">
                  <c:v>1.5687661772291814</c:v>
                </c:pt>
                <c:pt idx="62">
                  <c:v>0.6089407665324148</c:v>
                </c:pt>
                <c:pt idx="63">
                  <c:v>0.97344503937730331</c:v>
                </c:pt>
                <c:pt idx="64">
                  <c:v>0.40930568297823289</c:v>
                </c:pt>
                <c:pt idx="65">
                  <c:v>0.70750386882577199</c:v>
                </c:pt>
                <c:pt idx="66">
                  <c:v>0.76019032714258483</c:v>
                </c:pt>
              </c:numCache>
            </c:numRef>
          </c:bubbleSize>
          <c:bubble3D val="0"/>
        </c:ser>
        <c:ser>
          <c:idx val="5"/>
          <c:order val="5"/>
          <c:tx>
            <c:strRef>
              <c:f>'D:\Tesi\ANALISI PHILCARTO\Germania\Prove per cluster ottimale\[Grafici per decidere 9vs10.xlsx]11 cluster'!$F$240</c:f>
              <c:strCache>
                <c:ptCount val="1"/>
                <c:pt idx="0">
                  <c:v>6</c:v>
                </c:pt>
              </c:strCache>
            </c:strRef>
          </c:tx>
          <c:spPr>
            <a:solidFill>
              <a:schemeClr val="tx1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cluster'!$C$240:$C$268</c:f>
              <c:numCache>
                <c:formatCode>General</c:formatCode>
                <c:ptCount val="29"/>
                <c:pt idx="0">
                  <c:v>82.828243227349347</c:v>
                </c:pt>
                <c:pt idx="1">
                  <c:v>92.273822380991945</c:v>
                </c:pt>
                <c:pt idx="2">
                  <c:v>72.916394939350454</c:v>
                </c:pt>
                <c:pt idx="3">
                  <c:v>77.896300297056442</c:v>
                </c:pt>
                <c:pt idx="4">
                  <c:v>71.645021645021643</c:v>
                </c:pt>
                <c:pt idx="5">
                  <c:v>71.339198994458101</c:v>
                </c:pt>
                <c:pt idx="6">
                  <c:v>71.596284510191794</c:v>
                </c:pt>
                <c:pt idx="7">
                  <c:v>71.984976332578725</c:v>
                </c:pt>
                <c:pt idx="8">
                  <c:v>68.77082087639873</c:v>
                </c:pt>
                <c:pt idx="9">
                  <c:v>72.347913524384111</c:v>
                </c:pt>
                <c:pt idx="10">
                  <c:v>88.564192480031167</c:v>
                </c:pt>
                <c:pt idx="11">
                  <c:v>67.335992298170808</c:v>
                </c:pt>
                <c:pt idx="12">
                  <c:v>76.462864826386152</c:v>
                </c:pt>
                <c:pt idx="13">
                  <c:v>64.971313154967504</c:v>
                </c:pt>
                <c:pt idx="14">
                  <c:v>66.374978636130578</c:v>
                </c:pt>
                <c:pt idx="15">
                  <c:v>65.658340655202707</c:v>
                </c:pt>
                <c:pt idx="16">
                  <c:v>63.070095287821438</c:v>
                </c:pt>
                <c:pt idx="17">
                  <c:v>64.885496183206101</c:v>
                </c:pt>
                <c:pt idx="18">
                  <c:v>72.360258227050849</c:v>
                </c:pt>
                <c:pt idx="19">
                  <c:v>63.048114087698259</c:v>
                </c:pt>
                <c:pt idx="20">
                  <c:v>73.972134370459003</c:v>
                </c:pt>
                <c:pt idx="21">
                  <c:v>77.413773214903685</c:v>
                </c:pt>
                <c:pt idx="22">
                  <c:v>60.955989204899318</c:v>
                </c:pt>
                <c:pt idx="23">
                  <c:v>89.769354701941822</c:v>
                </c:pt>
                <c:pt idx="24">
                  <c:v>63.227222832052689</c:v>
                </c:pt>
                <c:pt idx="25">
                  <c:v>70.987300677933732</c:v>
                </c:pt>
                <c:pt idx="26">
                  <c:v>82.107597054886213</c:v>
                </c:pt>
                <c:pt idx="27">
                  <c:v>65.104922792661995</c:v>
                </c:pt>
                <c:pt idx="28">
                  <c:v>85.294117647058826</c:v>
                </c:pt>
              </c:numCache>
            </c:numRef>
          </c:xVal>
          <c:yVal>
            <c:numRef>
              <c:f>'D:\Tesi\ANALISI PHILCARTO\Germania\Prove per cluster ottimale\[Grafici per decidere 9vs10.xlsx]11 cluster'!$D$240:$D$268</c:f>
              <c:numCache>
                <c:formatCode>General</c:formatCode>
                <c:ptCount val="29"/>
                <c:pt idx="0">
                  <c:v>57.071577204483923</c:v>
                </c:pt>
                <c:pt idx="1">
                  <c:v>42.25732841846586</c:v>
                </c:pt>
                <c:pt idx="2">
                  <c:v>38.070410646010231</c:v>
                </c:pt>
                <c:pt idx="3">
                  <c:v>33.130535921982649</c:v>
                </c:pt>
                <c:pt idx="4">
                  <c:v>36.120062122956966</c:v>
                </c:pt>
                <c:pt idx="5">
                  <c:v>49.336537309646459</c:v>
                </c:pt>
                <c:pt idx="6">
                  <c:v>48.236807168934618</c:v>
                </c:pt>
                <c:pt idx="7">
                  <c:v>38.215082727907273</c:v>
                </c:pt>
                <c:pt idx="8">
                  <c:v>36.402363184079597</c:v>
                </c:pt>
                <c:pt idx="9">
                  <c:v>38.646373056994818</c:v>
                </c:pt>
                <c:pt idx="10">
                  <c:v>35.95544970579995</c:v>
                </c:pt>
                <c:pt idx="11">
                  <c:v>39.315453660646696</c:v>
                </c:pt>
                <c:pt idx="12">
                  <c:v>41.574319480707381</c:v>
                </c:pt>
                <c:pt idx="13">
                  <c:v>37.911231210569248</c:v>
                </c:pt>
                <c:pt idx="14">
                  <c:v>38.214854873683933</c:v>
                </c:pt>
                <c:pt idx="15">
                  <c:v>44.665582777372876</c:v>
                </c:pt>
                <c:pt idx="16">
                  <c:v>49.419429750999875</c:v>
                </c:pt>
                <c:pt idx="17">
                  <c:v>47.475699681582036</c:v>
                </c:pt>
                <c:pt idx="18">
                  <c:v>42.441860465116278</c:v>
                </c:pt>
                <c:pt idx="19">
                  <c:v>37.009816011443789</c:v>
                </c:pt>
                <c:pt idx="20">
                  <c:v>32.798788864279906</c:v>
                </c:pt>
                <c:pt idx="21">
                  <c:v>28.3736457958302</c:v>
                </c:pt>
                <c:pt idx="22">
                  <c:v>49.019258656218994</c:v>
                </c:pt>
                <c:pt idx="23">
                  <c:v>47.376667202313996</c:v>
                </c:pt>
                <c:pt idx="24">
                  <c:v>51.470138185927162</c:v>
                </c:pt>
                <c:pt idx="25">
                  <c:v>39.495418033714216</c:v>
                </c:pt>
                <c:pt idx="26">
                  <c:v>36.332132597692762</c:v>
                </c:pt>
                <c:pt idx="27">
                  <c:v>38.514715600060995</c:v>
                </c:pt>
                <c:pt idx="28">
                  <c:v>30.20778600429902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cluster'!$E$240:$E$268</c:f>
              <c:numCache>
                <c:formatCode>General</c:formatCode>
                <c:ptCount val="29"/>
                <c:pt idx="0">
                  <c:v>7.572155135097308</c:v>
                </c:pt>
                <c:pt idx="1">
                  <c:v>3.9808740988084352</c:v>
                </c:pt>
                <c:pt idx="2">
                  <c:v>4.0073965336073742</c:v>
                </c:pt>
                <c:pt idx="3">
                  <c:v>4.1353493609482053</c:v>
                </c:pt>
                <c:pt idx="4">
                  <c:v>8.7789259184490689</c:v>
                </c:pt>
                <c:pt idx="5">
                  <c:v>17.901209844160086</c:v>
                </c:pt>
                <c:pt idx="6">
                  <c:v>5.967189418480384</c:v>
                </c:pt>
                <c:pt idx="7">
                  <c:v>10.029064466809906</c:v>
                </c:pt>
                <c:pt idx="8">
                  <c:v>2.8855692238684352</c:v>
                </c:pt>
                <c:pt idx="9">
                  <c:v>1.5472615003651762</c:v>
                </c:pt>
                <c:pt idx="10">
                  <c:v>1.6293376837294629</c:v>
                </c:pt>
                <c:pt idx="11">
                  <c:v>1.7547816321028269</c:v>
                </c:pt>
                <c:pt idx="12">
                  <c:v>17.324167681642614</c:v>
                </c:pt>
                <c:pt idx="13">
                  <c:v>15.91023517783427</c:v>
                </c:pt>
                <c:pt idx="14">
                  <c:v>6.9596302557542256</c:v>
                </c:pt>
                <c:pt idx="15">
                  <c:v>11.249096467561136</c:v>
                </c:pt>
                <c:pt idx="16">
                  <c:v>8.6588581392917057</c:v>
                </c:pt>
                <c:pt idx="17">
                  <c:v>5.2704378880866152</c:v>
                </c:pt>
                <c:pt idx="18">
                  <c:v>8.23557441635187</c:v>
                </c:pt>
                <c:pt idx="19">
                  <c:v>3.3909291301725579</c:v>
                </c:pt>
                <c:pt idx="20">
                  <c:v>3.1016912263516874</c:v>
                </c:pt>
                <c:pt idx="21">
                  <c:v>2.405298107238985</c:v>
                </c:pt>
                <c:pt idx="22">
                  <c:v>4.2095404961290237</c:v>
                </c:pt>
                <c:pt idx="23">
                  <c:v>7.5886420540263781</c:v>
                </c:pt>
                <c:pt idx="24">
                  <c:v>4.9546775494668047</c:v>
                </c:pt>
                <c:pt idx="25">
                  <c:v>5.3292173381815626</c:v>
                </c:pt>
                <c:pt idx="26">
                  <c:v>7.0345382134971777</c:v>
                </c:pt>
                <c:pt idx="27">
                  <c:v>5.3041285485068901</c:v>
                </c:pt>
                <c:pt idx="28">
                  <c:v>1.9332704500740703</c:v>
                </c:pt>
              </c:numCache>
            </c:numRef>
          </c:bubbleSize>
          <c:bubble3D val="0"/>
        </c:ser>
        <c:ser>
          <c:idx val="6"/>
          <c:order val="6"/>
          <c:tx>
            <c:strRef>
              <c:f>'D:\Tesi\ANALISI PHILCARTO\Germania\Prove per cluster ottimale\[Grafici per decidere 9vs10.xlsx]11 cluster'!$F$269</c:f>
              <c:strCache>
                <c:ptCount val="1"/>
                <c:pt idx="0">
                  <c:v>7</c:v>
                </c:pt>
              </c:strCache>
            </c:strRef>
          </c:tx>
          <c:spPr>
            <a:solidFill>
              <a:schemeClr val="accent6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cluster'!$C$269:$C$312</c:f>
              <c:numCache>
                <c:formatCode>General</c:formatCode>
                <c:ptCount val="44"/>
                <c:pt idx="0">
                  <c:v>35.456870495233666</c:v>
                </c:pt>
                <c:pt idx="1">
                  <c:v>31.820846523625278</c:v>
                </c:pt>
                <c:pt idx="2">
                  <c:v>25.006112469437653</c:v>
                </c:pt>
                <c:pt idx="3">
                  <c:v>31.412627944259462</c:v>
                </c:pt>
                <c:pt idx="4">
                  <c:v>30.717059563528959</c:v>
                </c:pt>
                <c:pt idx="5">
                  <c:v>37.891972197166659</c:v>
                </c:pt>
                <c:pt idx="6">
                  <c:v>39.702057223930012</c:v>
                </c:pt>
                <c:pt idx="7">
                  <c:v>29.808038196147685</c:v>
                </c:pt>
                <c:pt idx="8">
                  <c:v>33.092497689658067</c:v>
                </c:pt>
                <c:pt idx="9">
                  <c:v>30.624153717196467</c:v>
                </c:pt>
                <c:pt idx="10">
                  <c:v>43.060769770778009</c:v>
                </c:pt>
                <c:pt idx="11">
                  <c:v>40.19508913555331</c:v>
                </c:pt>
                <c:pt idx="12">
                  <c:v>36.85748667698126</c:v>
                </c:pt>
                <c:pt idx="13">
                  <c:v>28.413251183141352</c:v>
                </c:pt>
                <c:pt idx="14">
                  <c:v>33.368187165076463</c:v>
                </c:pt>
                <c:pt idx="15">
                  <c:v>42.547130723016366</c:v>
                </c:pt>
                <c:pt idx="16">
                  <c:v>39.14878470456626</c:v>
                </c:pt>
                <c:pt idx="17">
                  <c:v>36.139684047986698</c:v>
                </c:pt>
                <c:pt idx="18">
                  <c:v>30.43505360259287</c:v>
                </c:pt>
                <c:pt idx="19">
                  <c:v>34.328296928888157</c:v>
                </c:pt>
                <c:pt idx="20">
                  <c:v>31.738000820456719</c:v>
                </c:pt>
                <c:pt idx="21">
                  <c:v>40.552004977094057</c:v>
                </c:pt>
                <c:pt idx="22">
                  <c:v>38.712270048222898</c:v>
                </c:pt>
                <c:pt idx="23">
                  <c:v>36.341603418585365</c:v>
                </c:pt>
                <c:pt idx="24">
                  <c:v>33.693663728588056</c:v>
                </c:pt>
                <c:pt idx="25">
                  <c:v>25.627943485086341</c:v>
                </c:pt>
                <c:pt idx="26">
                  <c:v>31.464174454828658</c:v>
                </c:pt>
                <c:pt idx="27">
                  <c:v>30.680813439434129</c:v>
                </c:pt>
                <c:pt idx="28">
                  <c:v>36.790823877651704</c:v>
                </c:pt>
                <c:pt idx="29">
                  <c:v>25.713224828269077</c:v>
                </c:pt>
                <c:pt idx="30">
                  <c:v>29.318750823560418</c:v>
                </c:pt>
                <c:pt idx="31">
                  <c:v>33.822658932165268</c:v>
                </c:pt>
                <c:pt idx="32">
                  <c:v>32.884097035040433</c:v>
                </c:pt>
                <c:pt idx="33">
                  <c:v>42.849398243521634</c:v>
                </c:pt>
                <c:pt idx="34">
                  <c:v>44.870795611247679</c:v>
                </c:pt>
                <c:pt idx="35">
                  <c:v>43.962131131030311</c:v>
                </c:pt>
                <c:pt idx="36">
                  <c:v>28.111786469344608</c:v>
                </c:pt>
                <c:pt idx="37">
                  <c:v>30.009339005914704</c:v>
                </c:pt>
                <c:pt idx="38">
                  <c:v>38.222498446239896</c:v>
                </c:pt>
                <c:pt idx="39">
                  <c:v>31.303669008587043</c:v>
                </c:pt>
                <c:pt idx="40">
                  <c:v>32.278570419550782</c:v>
                </c:pt>
                <c:pt idx="41">
                  <c:v>32.937044042150774</c:v>
                </c:pt>
                <c:pt idx="42">
                  <c:v>27.276553949768484</c:v>
                </c:pt>
                <c:pt idx="43">
                  <c:v>25.939675174013921</c:v>
                </c:pt>
              </c:numCache>
            </c:numRef>
          </c:xVal>
          <c:yVal>
            <c:numRef>
              <c:f>'D:\Tesi\ANALISI PHILCARTO\Germania\Prove per cluster ottimale\[Grafici per decidere 9vs10.xlsx]11 cluster'!$D$269:$D$312</c:f>
              <c:numCache>
                <c:formatCode>General</c:formatCode>
                <c:ptCount val="44"/>
                <c:pt idx="0">
                  <c:v>33.245729303547961</c:v>
                </c:pt>
                <c:pt idx="1">
                  <c:v>35.611691022964507</c:v>
                </c:pt>
                <c:pt idx="2">
                  <c:v>34.499483351257879</c:v>
                </c:pt>
                <c:pt idx="3">
                  <c:v>33.274517849815346</c:v>
                </c:pt>
                <c:pt idx="4">
                  <c:v>34.74864582343438</c:v>
                </c:pt>
                <c:pt idx="5">
                  <c:v>33.045780513036313</c:v>
                </c:pt>
                <c:pt idx="6">
                  <c:v>39.667948597692529</c:v>
                </c:pt>
                <c:pt idx="7">
                  <c:v>36.951241616820738</c:v>
                </c:pt>
                <c:pt idx="8">
                  <c:v>30.924915562483761</c:v>
                </c:pt>
                <c:pt idx="9">
                  <c:v>31.584306617654544</c:v>
                </c:pt>
                <c:pt idx="10">
                  <c:v>37.427174484223997</c:v>
                </c:pt>
                <c:pt idx="11">
                  <c:v>34.941715726603483</c:v>
                </c:pt>
                <c:pt idx="12">
                  <c:v>32.797699594046009</c:v>
                </c:pt>
                <c:pt idx="13">
                  <c:v>33.096905754056209</c:v>
                </c:pt>
                <c:pt idx="14">
                  <c:v>30.57342657342657</c:v>
                </c:pt>
                <c:pt idx="15">
                  <c:v>42.620634850558474</c:v>
                </c:pt>
                <c:pt idx="16">
                  <c:v>42.346202708813337</c:v>
                </c:pt>
                <c:pt idx="17">
                  <c:v>32.796017264752173</c:v>
                </c:pt>
                <c:pt idx="18">
                  <c:v>38.240061016302796</c:v>
                </c:pt>
                <c:pt idx="19">
                  <c:v>36.324047008292069</c:v>
                </c:pt>
                <c:pt idx="20">
                  <c:v>32.083708074670412</c:v>
                </c:pt>
                <c:pt idx="21">
                  <c:v>37.191056141015125</c:v>
                </c:pt>
                <c:pt idx="22">
                  <c:v>36.324120929025561</c:v>
                </c:pt>
                <c:pt idx="23">
                  <c:v>39.504648643200888</c:v>
                </c:pt>
                <c:pt idx="24">
                  <c:v>30.899280575539567</c:v>
                </c:pt>
                <c:pt idx="25">
                  <c:v>35.882270102802423</c:v>
                </c:pt>
                <c:pt idx="26">
                  <c:v>38.806833114323261</c:v>
                </c:pt>
                <c:pt idx="27">
                  <c:v>39.9346780244516</c:v>
                </c:pt>
                <c:pt idx="28">
                  <c:v>33.870832985211798</c:v>
                </c:pt>
                <c:pt idx="29">
                  <c:v>38.264267108690504</c:v>
                </c:pt>
                <c:pt idx="30">
                  <c:v>32.163593981775804</c:v>
                </c:pt>
                <c:pt idx="31">
                  <c:v>34.478958324829584</c:v>
                </c:pt>
                <c:pt idx="32">
                  <c:v>30.946581695639118</c:v>
                </c:pt>
                <c:pt idx="33">
                  <c:v>34.346255539418316</c:v>
                </c:pt>
                <c:pt idx="34">
                  <c:v>36.758126721763084</c:v>
                </c:pt>
                <c:pt idx="35">
                  <c:v>35.942081447963801</c:v>
                </c:pt>
                <c:pt idx="36">
                  <c:v>41.820241483159727</c:v>
                </c:pt>
                <c:pt idx="37">
                  <c:v>33.682849253783509</c:v>
                </c:pt>
                <c:pt idx="38">
                  <c:v>36.041215560367355</c:v>
                </c:pt>
                <c:pt idx="39">
                  <c:v>30.787348586810232</c:v>
                </c:pt>
                <c:pt idx="40">
                  <c:v>30.846659985184537</c:v>
                </c:pt>
                <c:pt idx="41">
                  <c:v>32.092377951845535</c:v>
                </c:pt>
                <c:pt idx="42">
                  <c:v>37.901510316953839</c:v>
                </c:pt>
                <c:pt idx="43">
                  <c:v>37.402804776450985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cluster'!$E$269:$E$312</c:f>
              <c:numCache>
                <c:formatCode>General</c:formatCode>
                <c:ptCount val="44"/>
                <c:pt idx="0">
                  <c:v>1.6397316108803988</c:v>
                </c:pt>
                <c:pt idx="1">
                  <c:v>0.97272821681516997</c:v>
                </c:pt>
                <c:pt idx="2">
                  <c:v>1.46626055084409</c:v>
                </c:pt>
                <c:pt idx="3">
                  <c:v>3.6518525427891548</c:v>
                </c:pt>
                <c:pt idx="4">
                  <c:v>2.0128377544708895</c:v>
                </c:pt>
                <c:pt idx="5">
                  <c:v>5.1191883274764445</c:v>
                </c:pt>
                <c:pt idx="6">
                  <c:v>7.823043031844036</c:v>
                </c:pt>
                <c:pt idx="7">
                  <c:v>3.2669188269234612</c:v>
                </c:pt>
                <c:pt idx="8">
                  <c:v>1.4117820361219435</c:v>
                </c:pt>
                <c:pt idx="9">
                  <c:v>3.4045487588530947</c:v>
                </c:pt>
                <c:pt idx="10">
                  <c:v>5.0564663532897631</c:v>
                </c:pt>
                <c:pt idx="11">
                  <c:v>4.7113162896224789</c:v>
                </c:pt>
                <c:pt idx="12">
                  <c:v>2.3053013598213608</c:v>
                </c:pt>
                <c:pt idx="13">
                  <c:v>1.1404646963544107</c:v>
                </c:pt>
                <c:pt idx="14">
                  <c:v>0.91502400056342248</c:v>
                </c:pt>
                <c:pt idx="15">
                  <c:v>2.9443486739633826</c:v>
                </c:pt>
                <c:pt idx="16">
                  <c:v>2.7594084529329379</c:v>
                </c:pt>
                <c:pt idx="17">
                  <c:v>5.4525108188685261</c:v>
                </c:pt>
                <c:pt idx="18">
                  <c:v>1.7501222854489589</c:v>
                </c:pt>
                <c:pt idx="19">
                  <c:v>2.9966767209991287</c:v>
                </c:pt>
                <c:pt idx="20">
                  <c:v>1.6637451667118712</c:v>
                </c:pt>
                <c:pt idx="21">
                  <c:v>5.1396177704972503</c:v>
                </c:pt>
                <c:pt idx="22">
                  <c:v>1.553712903424378</c:v>
                </c:pt>
                <c:pt idx="23">
                  <c:v>2.0422274795183633</c:v>
                </c:pt>
                <c:pt idx="24">
                  <c:v>0.72614125544124331</c:v>
                </c:pt>
                <c:pt idx="25">
                  <c:v>0.70212769960977073</c:v>
                </c:pt>
                <c:pt idx="26">
                  <c:v>0.83258940591806918</c:v>
                </c:pt>
                <c:pt idx="27">
                  <c:v>0.99494971624130868</c:v>
                </c:pt>
                <c:pt idx="28">
                  <c:v>1.0691408514221268</c:v>
                </c:pt>
                <c:pt idx="29">
                  <c:v>1.4891988728323622</c:v>
                </c:pt>
                <c:pt idx="30">
                  <c:v>0.79746510037352736</c:v>
                </c:pt>
                <c:pt idx="31">
                  <c:v>1.0239810300077157</c:v>
                </c:pt>
                <c:pt idx="32">
                  <c:v>1.0931544072535992</c:v>
                </c:pt>
                <c:pt idx="33">
                  <c:v>1.4164413827758111</c:v>
                </c:pt>
                <c:pt idx="34">
                  <c:v>2.6823500275035856</c:v>
                </c:pt>
                <c:pt idx="35">
                  <c:v>1.5644652418563805</c:v>
                </c:pt>
                <c:pt idx="36">
                  <c:v>1.5250400009390375</c:v>
                </c:pt>
                <c:pt idx="37">
                  <c:v>2.0730508496901043</c:v>
                </c:pt>
                <c:pt idx="38">
                  <c:v>1.3225376271363216</c:v>
                </c:pt>
                <c:pt idx="39">
                  <c:v>1.4372292370776829</c:v>
                </c:pt>
                <c:pt idx="40">
                  <c:v>0.8189697772375325</c:v>
                </c:pt>
                <c:pt idx="41">
                  <c:v>1.3107100548611188</c:v>
                </c:pt>
                <c:pt idx="42">
                  <c:v>0.69675153039376947</c:v>
                </c:pt>
                <c:pt idx="43">
                  <c:v>1.001759530581577</c:v>
                </c:pt>
              </c:numCache>
            </c:numRef>
          </c:bubbleSize>
          <c:bubble3D val="0"/>
        </c:ser>
        <c:ser>
          <c:idx val="7"/>
          <c:order val="7"/>
          <c:tx>
            <c:strRef>
              <c:f>'D:\Tesi\ANALISI PHILCARTO\Germania\Prove per cluster ottimale\[Grafici per decidere 9vs10.xlsx]11 cluster'!$F$313</c:f>
              <c:strCache>
                <c:ptCount val="1"/>
                <c:pt idx="0">
                  <c:v>8</c:v>
                </c:pt>
              </c:strCache>
            </c:strRef>
          </c:tx>
          <c:spPr>
            <a:solidFill>
              <a:srgbClr val="00B050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cluster'!$C$313:$C$343</c:f>
              <c:numCache>
                <c:formatCode>General</c:formatCode>
                <c:ptCount val="31"/>
                <c:pt idx="0">
                  <c:v>42.537346513586591</c:v>
                </c:pt>
                <c:pt idx="1">
                  <c:v>49.711164793614117</c:v>
                </c:pt>
                <c:pt idx="2">
                  <c:v>50.882678035686091</c:v>
                </c:pt>
                <c:pt idx="3">
                  <c:v>52.24233922230502</c:v>
                </c:pt>
                <c:pt idx="4">
                  <c:v>47.061013163683121</c:v>
                </c:pt>
                <c:pt idx="5">
                  <c:v>43.416596104995762</c:v>
                </c:pt>
                <c:pt idx="6">
                  <c:v>46.17882878311174</c:v>
                </c:pt>
                <c:pt idx="7">
                  <c:v>48.220400938858745</c:v>
                </c:pt>
                <c:pt idx="8">
                  <c:v>43.743701713134023</c:v>
                </c:pt>
                <c:pt idx="9">
                  <c:v>49.10189159116198</c:v>
                </c:pt>
                <c:pt idx="10">
                  <c:v>42.762051569506724</c:v>
                </c:pt>
                <c:pt idx="11">
                  <c:v>43.098376088491406</c:v>
                </c:pt>
                <c:pt idx="12">
                  <c:v>55.190031152647975</c:v>
                </c:pt>
                <c:pt idx="13">
                  <c:v>44.919678714859437</c:v>
                </c:pt>
                <c:pt idx="14">
                  <c:v>49.160186625194399</c:v>
                </c:pt>
                <c:pt idx="15">
                  <c:v>41.193762781186095</c:v>
                </c:pt>
                <c:pt idx="16">
                  <c:v>48.992727576694811</c:v>
                </c:pt>
                <c:pt idx="17">
                  <c:v>49.560348221706988</c:v>
                </c:pt>
                <c:pt idx="18">
                  <c:v>46.145442130419937</c:v>
                </c:pt>
                <c:pt idx="19">
                  <c:v>44.391706220334747</c:v>
                </c:pt>
                <c:pt idx="20">
                  <c:v>53.453152084663813</c:v>
                </c:pt>
                <c:pt idx="21">
                  <c:v>47.946140481509062</c:v>
                </c:pt>
                <c:pt idx="22">
                  <c:v>46.082755723587482</c:v>
                </c:pt>
                <c:pt idx="23">
                  <c:v>49.875141884222472</c:v>
                </c:pt>
                <c:pt idx="24">
                  <c:v>47.434260913964771</c:v>
                </c:pt>
                <c:pt idx="25">
                  <c:v>41.976703755215574</c:v>
                </c:pt>
                <c:pt idx="26">
                  <c:v>46.53775521227179</c:v>
                </c:pt>
                <c:pt idx="27">
                  <c:v>44.447919924929622</c:v>
                </c:pt>
                <c:pt idx="28">
                  <c:v>42.796681902827153</c:v>
                </c:pt>
                <c:pt idx="29">
                  <c:v>46.718538565629231</c:v>
                </c:pt>
                <c:pt idx="30">
                  <c:v>48.986784140969164</c:v>
                </c:pt>
              </c:numCache>
            </c:numRef>
          </c:xVal>
          <c:yVal>
            <c:numRef>
              <c:f>'D:\Tesi\ANALISI PHILCARTO\Germania\Prove per cluster ottimale\[Grafici per decidere 9vs10.xlsx]11 cluster'!$D$313:$D$343</c:f>
              <c:numCache>
                <c:formatCode>General</c:formatCode>
                <c:ptCount val="31"/>
                <c:pt idx="0">
                  <c:v>27.957962051828627</c:v>
                </c:pt>
                <c:pt idx="1">
                  <c:v>25.821761770449118</c:v>
                </c:pt>
                <c:pt idx="2">
                  <c:v>30.650469460845997</c:v>
                </c:pt>
                <c:pt idx="3">
                  <c:v>28.098593284225565</c:v>
                </c:pt>
                <c:pt idx="4">
                  <c:v>26.716632462096214</c:v>
                </c:pt>
                <c:pt idx="5">
                  <c:v>30.409313702950996</c:v>
                </c:pt>
                <c:pt idx="6">
                  <c:v>29.242884419426009</c:v>
                </c:pt>
                <c:pt idx="7">
                  <c:v>32.912466440403222</c:v>
                </c:pt>
                <c:pt idx="8">
                  <c:v>26.120909011143283</c:v>
                </c:pt>
                <c:pt idx="9">
                  <c:v>26.036751924509559</c:v>
                </c:pt>
                <c:pt idx="10">
                  <c:v>26.549594463873799</c:v>
                </c:pt>
                <c:pt idx="11">
                  <c:v>31.582859478946002</c:v>
                </c:pt>
                <c:pt idx="12">
                  <c:v>26.733069056264362</c:v>
                </c:pt>
                <c:pt idx="13">
                  <c:v>30.773033430142743</c:v>
                </c:pt>
                <c:pt idx="14">
                  <c:v>26.5702479338843</c:v>
                </c:pt>
                <c:pt idx="15">
                  <c:v>27.08616057828122</c:v>
                </c:pt>
                <c:pt idx="16">
                  <c:v>30.142612376536988</c:v>
                </c:pt>
                <c:pt idx="17">
                  <c:v>27.320425481056532</c:v>
                </c:pt>
                <c:pt idx="18">
                  <c:v>31.309460181721004</c:v>
                </c:pt>
                <c:pt idx="19">
                  <c:v>30.081911775757121</c:v>
                </c:pt>
                <c:pt idx="20">
                  <c:v>27.197161431194484</c:v>
                </c:pt>
                <c:pt idx="21">
                  <c:v>33.57919739967496</c:v>
                </c:pt>
                <c:pt idx="22">
                  <c:v>32.461732519687722</c:v>
                </c:pt>
                <c:pt idx="23">
                  <c:v>33.827369067731532</c:v>
                </c:pt>
                <c:pt idx="24">
                  <c:v>27.143896607879142</c:v>
                </c:pt>
                <c:pt idx="25">
                  <c:v>28.507706794865438</c:v>
                </c:pt>
                <c:pt idx="26">
                  <c:v>30.135425483429913</c:v>
                </c:pt>
                <c:pt idx="27">
                  <c:v>28.931472138639396</c:v>
                </c:pt>
                <c:pt idx="28">
                  <c:v>30.301631271160357</c:v>
                </c:pt>
                <c:pt idx="29">
                  <c:v>31.298639419768122</c:v>
                </c:pt>
                <c:pt idx="30">
                  <c:v>25.891567181202952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cluster'!$E$313:$E$343</c:f>
              <c:numCache>
                <c:formatCode>General</c:formatCode>
                <c:ptCount val="31"/>
                <c:pt idx="0">
                  <c:v>3.4393146531165697</c:v>
                </c:pt>
                <c:pt idx="1">
                  <c:v>1.6963605932889458</c:v>
                </c:pt>
                <c:pt idx="2">
                  <c:v>5.7747225605475379</c:v>
                </c:pt>
                <c:pt idx="3">
                  <c:v>4.2711872364725059</c:v>
                </c:pt>
                <c:pt idx="4">
                  <c:v>4.9844256857953457</c:v>
                </c:pt>
                <c:pt idx="5">
                  <c:v>5.1457107622753844</c:v>
                </c:pt>
                <c:pt idx="6">
                  <c:v>4.8923139865611898</c:v>
                </c:pt>
                <c:pt idx="7">
                  <c:v>4.4916101743285592</c:v>
                </c:pt>
                <c:pt idx="8">
                  <c:v>1.8669643630767205</c:v>
                </c:pt>
                <c:pt idx="9">
                  <c:v>1.1071324472152027</c:v>
                </c:pt>
                <c:pt idx="10">
                  <c:v>2.1873840483503986</c:v>
                </c:pt>
                <c:pt idx="11">
                  <c:v>2.6253626338139719</c:v>
                </c:pt>
                <c:pt idx="12">
                  <c:v>1.5874035638446526</c:v>
                </c:pt>
                <c:pt idx="13">
                  <c:v>0.80176603574632832</c:v>
                </c:pt>
                <c:pt idx="14">
                  <c:v>1.1329380594520089</c:v>
                </c:pt>
                <c:pt idx="15">
                  <c:v>5.7757977943907379</c:v>
                </c:pt>
                <c:pt idx="16">
                  <c:v>2.1006485183322443</c:v>
                </c:pt>
                <c:pt idx="17">
                  <c:v>4.060441403205254</c:v>
                </c:pt>
                <c:pt idx="18">
                  <c:v>4.8442868748982448</c:v>
                </c:pt>
                <c:pt idx="19">
                  <c:v>1.2737936929112432</c:v>
                </c:pt>
                <c:pt idx="20">
                  <c:v>2.0999316957701106</c:v>
                </c:pt>
                <c:pt idx="21">
                  <c:v>2.7694439688028072</c:v>
                </c:pt>
                <c:pt idx="22">
                  <c:v>1.5727087013209158</c:v>
                </c:pt>
                <c:pt idx="23">
                  <c:v>1.5748591690073162</c:v>
                </c:pt>
                <c:pt idx="24">
                  <c:v>1.3318563204440572</c:v>
                </c:pt>
                <c:pt idx="25">
                  <c:v>3.4615361525427084</c:v>
                </c:pt>
                <c:pt idx="26">
                  <c:v>1.5440357988355755</c:v>
                </c:pt>
                <c:pt idx="27">
                  <c:v>2.0372097215834288</c:v>
                </c:pt>
                <c:pt idx="28">
                  <c:v>0.90606371853675371</c:v>
                </c:pt>
                <c:pt idx="29">
                  <c:v>0.98993195830637404</c:v>
                </c:pt>
                <c:pt idx="30">
                  <c:v>1.1956600336386909</c:v>
                </c:pt>
              </c:numCache>
            </c:numRef>
          </c:bubbleSize>
          <c:bubble3D val="0"/>
        </c:ser>
        <c:ser>
          <c:idx val="8"/>
          <c:order val="8"/>
          <c:tx>
            <c:strRef>
              <c:f>'D:\Tesi\ANALISI PHILCARTO\Germania\Prove per cluster ottimale\[Grafici per decidere 9vs10.xlsx]11 cluster'!$F$344</c:f>
              <c:strCache>
                <c:ptCount val="1"/>
                <c:pt idx="0">
                  <c:v>9</c:v>
                </c:pt>
              </c:strCache>
            </c:strRef>
          </c:tx>
          <c:spPr>
            <a:solidFill>
              <a:srgbClr val="002060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cluster'!$C$344:$C$359</c:f>
              <c:numCache>
                <c:formatCode>General</c:formatCode>
                <c:ptCount val="16"/>
                <c:pt idx="0">
                  <c:v>11.151311538958522</c:v>
                </c:pt>
                <c:pt idx="1">
                  <c:v>14.995143273433706</c:v>
                </c:pt>
                <c:pt idx="2">
                  <c:v>7.3358460622892281</c:v>
                </c:pt>
                <c:pt idx="3">
                  <c:v>2.7272278936726337</c:v>
                </c:pt>
                <c:pt idx="4">
                  <c:v>5.4463422494360296</c:v>
                </c:pt>
                <c:pt idx="5">
                  <c:v>2.1199379286179107</c:v>
                </c:pt>
                <c:pt idx="6">
                  <c:v>11.275383995858022</c:v>
                </c:pt>
                <c:pt idx="7">
                  <c:v>19.534316325448181</c:v>
                </c:pt>
                <c:pt idx="8">
                  <c:v>2.7765168709335755</c:v>
                </c:pt>
                <c:pt idx="9">
                  <c:v>22.820482072190909</c:v>
                </c:pt>
                <c:pt idx="10">
                  <c:v>20.347394540942929</c:v>
                </c:pt>
                <c:pt idx="11">
                  <c:v>15.298699390109485</c:v>
                </c:pt>
                <c:pt idx="12">
                  <c:v>19.611424775821988</c:v>
                </c:pt>
                <c:pt idx="13">
                  <c:v>16.604938271604937</c:v>
                </c:pt>
                <c:pt idx="14">
                  <c:v>21.955403087478558</c:v>
                </c:pt>
                <c:pt idx="15">
                  <c:v>20.663302090843548</c:v>
                </c:pt>
              </c:numCache>
            </c:numRef>
          </c:xVal>
          <c:yVal>
            <c:numRef>
              <c:f>'D:\Tesi\ANALISI PHILCARTO\Germania\Prove per cluster ottimale\[Grafici per decidere 9vs10.xlsx]11 cluster'!$D$344:$D$359</c:f>
              <c:numCache>
                <c:formatCode>General</c:formatCode>
                <c:ptCount val="16"/>
                <c:pt idx="0">
                  <c:v>39.376208405413657</c:v>
                </c:pt>
                <c:pt idx="1">
                  <c:v>35.932114654683481</c:v>
                </c:pt>
                <c:pt idx="2">
                  <c:v>40.392628205128204</c:v>
                </c:pt>
                <c:pt idx="3">
                  <c:v>45.672519230119491</c:v>
                </c:pt>
                <c:pt idx="4">
                  <c:v>46.307673174978234</c:v>
                </c:pt>
                <c:pt idx="5">
                  <c:v>50.337650556871438</c:v>
                </c:pt>
                <c:pt idx="6">
                  <c:v>43.508622631592118</c:v>
                </c:pt>
                <c:pt idx="7">
                  <c:v>34.546320727059516</c:v>
                </c:pt>
                <c:pt idx="8">
                  <c:v>63.380484296331815</c:v>
                </c:pt>
                <c:pt idx="9">
                  <c:v>40.915558608507922</c:v>
                </c:pt>
                <c:pt idx="10">
                  <c:v>53.065334417722013</c:v>
                </c:pt>
                <c:pt idx="11">
                  <c:v>43.465346534653463</c:v>
                </c:pt>
                <c:pt idx="12">
                  <c:v>49.604612850082376</c:v>
                </c:pt>
                <c:pt idx="13">
                  <c:v>32.551036810802117</c:v>
                </c:pt>
                <c:pt idx="14">
                  <c:v>42.972417271210766</c:v>
                </c:pt>
                <c:pt idx="15">
                  <c:v>40.937801302611128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cluster'!$E$344:$E$359</c:f>
              <c:numCache>
                <c:formatCode>General</c:formatCode>
                <c:ptCount val="16"/>
                <c:pt idx="0">
                  <c:v>0.30930893556060851</c:v>
                </c:pt>
                <c:pt idx="1">
                  <c:v>0.44263793211744096</c:v>
                </c:pt>
                <c:pt idx="2">
                  <c:v>0.66270245869242783</c:v>
                </c:pt>
                <c:pt idx="3">
                  <c:v>0.39640287685982972</c:v>
                </c:pt>
                <c:pt idx="4">
                  <c:v>0.36342903900168838</c:v>
                </c:pt>
                <c:pt idx="5">
                  <c:v>0.30357435506354052</c:v>
                </c:pt>
                <c:pt idx="6">
                  <c:v>0.70248611089083757</c:v>
                </c:pt>
                <c:pt idx="7">
                  <c:v>1.3200287481688544</c:v>
                </c:pt>
                <c:pt idx="8">
                  <c:v>0.26307388030299733</c:v>
                </c:pt>
                <c:pt idx="9">
                  <c:v>0.6820566678700325</c:v>
                </c:pt>
                <c:pt idx="10">
                  <c:v>0.99925065161410964</c:v>
                </c:pt>
                <c:pt idx="11">
                  <c:v>0.74621228718098143</c:v>
                </c:pt>
                <c:pt idx="12">
                  <c:v>0.84656744587967259</c:v>
                </c:pt>
                <c:pt idx="13">
                  <c:v>0.48206317303478391</c:v>
                </c:pt>
                <c:pt idx="14">
                  <c:v>0.87165623555434535</c:v>
                </c:pt>
                <c:pt idx="15">
                  <c:v>1.5408100973059748</c:v>
                </c:pt>
              </c:numCache>
            </c:numRef>
          </c:bubbleSize>
          <c:bubble3D val="0"/>
        </c:ser>
        <c:ser>
          <c:idx val="9"/>
          <c:order val="9"/>
          <c:tx>
            <c:strRef>
              <c:f>'D:\Tesi\ANALISI PHILCARTO\Germania\Prove per cluster ottimale\[Grafici per decidere 9vs10.xlsx]11 cluster'!$F$360</c:f>
              <c:strCache>
                <c:ptCount val="1"/>
                <c:pt idx="0">
                  <c:v>10</c:v>
                </c:pt>
              </c:strCache>
            </c:strRef>
          </c:tx>
          <c:spPr>
            <a:solidFill>
              <a:schemeClr val="bg1"/>
            </a:solidFill>
            <a:ln w="25400">
              <a:solidFill>
                <a:srgbClr val="002060"/>
              </a:solidFill>
            </a:ln>
          </c:spPr>
          <c:invertIfNegative val="0"/>
          <c:xVal>
            <c:numRef>
              <c:f>'D:\Tesi\ANALISI PHILCARTO\Germania\Prove per cluster ottimale\[Grafici per decidere 9vs10.xlsx]11 cluster'!$C$360:$C$370</c:f>
              <c:numCache>
                <c:formatCode>General</c:formatCode>
                <c:ptCount val="11"/>
                <c:pt idx="0">
                  <c:v>10.75268817204301</c:v>
                </c:pt>
                <c:pt idx="1">
                  <c:v>1.8518518518518516</c:v>
                </c:pt>
                <c:pt idx="2">
                  <c:v>9.3320549696388611</c:v>
                </c:pt>
                <c:pt idx="3">
                  <c:v>12.301745210619067</c:v>
                </c:pt>
                <c:pt idx="4">
                  <c:v>11.943319838056681</c:v>
                </c:pt>
                <c:pt idx="5">
                  <c:v>12.405468295520651</c:v>
                </c:pt>
                <c:pt idx="6">
                  <c:v>3.8634658664666164</c:v>
                </c:pt>
                <c:pt idx="7">
                  <c:v>2.783629250677099</c:v>
                </c:pt>
                <c:pt idx="8">
                  <c:v>3.9963252181901701</c:v>
                </c:pt>
                <c:pt idx="9">
                  <c:v>3.1607629427792916</c:v>
                </c:pt>
                <c:pt idx="10">
                  <c:v>4.5556963807914377</c:v>
                </c:pt>
              </c:numCache>
            </c:numRef>
          </c:xVal>
          <c:yVal>
            <c:numRef>
              <c:f>'D:\Tesi\ANALISI PHILCARTO\Germania\Prove per cluster ottimale\[Grafici per decidere 9vs10.xlsx]11 cluster'!$D$360:$D$370</c:f>
              <c:numCache>
                <c:formatCode>General</c:formatCode>
                <c:ptCount val="11"/>
                <c:pt idx="0">
                  <c:v>24.345549738219894</c:v>
                </c:pt>
                <c:pt idx="1">
                  <c:v>13.203975390440132</c:v>
                </c:pt>
                <c:pt idx="2">
                  <c:v>31.61830338346498</c:v>
                </c:pt>
                <c:pt idx="3">
                  <c:v>20.220469906662373</c:v>
                </c:pt>
                <c:pt idx="4">
                  <c:v>27.576813147552699</c:v>
                </c:pt>
                <c:pt idx="5">
                  <c:v>24.342408043332036</c:v>
                </c:pt>
                <c:pt idx="6">
                  <c:v>17.264044034320868</c:v>
                </c:pt>
                <c:pt idx="7">
                  <c:v>20.452377288813665</c:v>
                </c:pt>
                <c:pt idx="8">
                  <c:v>32.187136973281234</c:v>
                </c:pt>
                <c:pt idx="9">
                  <c:v>23.709031396700979</c:v>
                </c:pt>
                <c:pt idx="10">
                  <c:v>35.035091830819134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cluster'!$E$360:$E$370</c:f>
              <c:numCache>
                <c:formatCode>General</c:formatCode>
                <c:ptCount val="11"/>
                <c:pt idx="0">
                  <c:v>0.11110749713069369</c:v>
                </c:pt>
                <c:pt idx="1">
                  <c:v>1.1110749713069369E-2</c:v>
                </c:pt>
                <c:pt idx="2">
                  <c:v>0.62793656442895274</c:v>
                </c:pt>
                <c:pt idx="3">
                  <c:v>0.77560201222845526</c:v>
                </c:pt>
                <c:pt idx="4">
                  <c:v>0.52865663957346187</c:v>
                </c:pt>
                <c:pt idx="5">
                  <c:v>0.30572482274994106</c:v>
                </c:pt>
                <c:pt idx="6">
                  <c:v>7.383272389975129E-2</c:v>
                </c:pt>
                <c:pt idx="7">
                  <c:v>6.6306086997349453E-2</c:v>
                </c:pt>
                <c:pt idx="8">
                  <c:v>0.21827247016965309</c:v>
                </c:pt>
                <c:pt idx="9">
                  <c:v>6.2363562905615171E-2</c:v>
                </c:pt>
                <c:pt idx="10">
                  <c:v>0.46378419770037949</c:v>
                </c:pt>
              </c:numCache>
            </c:numRef>
          </c:bubbleSize>
          <c:bubble3D val="0"/>
        </c:ser>
        <c:ser>
          <c:idx val="10"/>
          <c:order val="10"/>
          <c:tx>
            <c:strRef>
              <c:f>'D:\Tesi\ANALISI PHILCARTO\Germania\Prove per cluster ottimale\[Grafici per decidere 9vs10.xlsx]11 cluster'!$F$371</c:f>
              <c:strCache>
                <c:ptCount val="1"/>
                <c:pt idx="0">
                  <c:v>11</c:v>
                </c:pt>
              </c:strCache>
            </c:strRef>
          </c:tx>
          <c:spPr>
            <a:solidFill>
              <a:srgbClr val="C00000"/>
            </a:solidFill>
            <a:ln w="25400">
              <a:noFill/>
            </a:ln>
          </c:spPr>
          <c:invertIfNegative val="0"/>
          <c:xVal>
            <c:numRef>
              <c:f>'D:\Tesi\ANALISI PHILCARTO\Germania\Prove per cluster ottimale\[Grafici per decidere 9vs10.xlsx]11 cluster'!$C$371:$C$412</c:f>
              <c:numCache>
                <c:formatCode>General</c:formatCode>
                <c:ptCount val="42"/>
                <c:pt idx="0">
                  <c:v>59.441352298495154</c:v>
                </c:pt>
                <c:pt idx="1">
                  <c:v>63.055692038196156</c:v>
                </c:pt>
                <c:pt idx="2">
                  <c:v>53.841031539439435</c:v>
                </c:pt>
                <c:pt idx="3">
                  <c:v>54.336213150431981</c:v>
                </c:pt>
                <c:pt idx="4">
                  <c:v>51.924347798722351</c:v>
                </c:pt>
                <c:pt idx="5">
                  <c:v>61.365511551155116</c:v>
                </c:pt>
                <c:pt idx="6">
                  <c:v>53.31663193366736</c:v>
                </c:pt>
                <c:pt idx="7">
                  <c:v>50.595213576636326</c:v>
                </c:pt>
                <c:pt idx="8">
                  <c:v>46.554203009680819</c:v>
                </c:pt>
                <c:pt idx="9">
                  <c:v>52.194047297904866</c:v>
                </c:pt>
                <c:pt idx="10">
                  <c:v>60.507807005204675</c:v>
                </c:pt>
                <c:pt idx="11">
                  <c:v>58.742102647831331</c:v>
                </c:pt>
                <c:pt idx="12">
                  <c:v>54.081480376063276</c:v>
                </c:pt>
                <c:pt idx="13">
                  <c:v>58.812626701419056</c:v>
                </c:pt>
                <c:pt idx="14">
                  <c:v>55.886979550387281</c:v>
                </c:pt>
                <c:pt idx="15">
                  <c:v>47.911752462883307</c:v>
                </c:pt>
                <c:pt idx="16">
                  <c:v>45.671209427875439</c:v>
                </c:pt>
                <c:pt idx="17">
                  <c:v>45.593019250641049</c:v>
                </c:pt>
                <c:pt idx="18">
                  <c:v>54.725553383696969</c:v>
                </c:pt>
                <c:pt idx="19">
                  <c:v>50.443383356070939</c:v>
                </c:pt>
                <c:pt idx="20">
                  <c:v>64.34265468809312</c:v>
                </c:pt>
                <c:pt idx="21">
                  <c:v>52.484709480122326</c:v>
                </c:pt>
                <c:pt idx="22">
                  <c:v>52.403932082216265</c:v>
                </c:pt>
                <c:pt idx="23">
                  <c:v>53.398200307264609</c:v>
                </c:pt>
                <c:pt idx="24">
                  <c:v>63.667971914663788</c:v>
                </c:pt>
                <c:pt idx="25">
                  <c:v>50.427906976744183</c:v>
                </c:pt>
                <c:pt idx="26">
                  <c:v>45.943149640601177</c:v>
                </c:pt>
                <c:pt idx="27">
                  <c:v>57.252978276103718</c:v>
                </c:pt>
                <c:pt idx="28">
                  <c:v>59.562697576396204</c:v>
                </c:pt>
                <c:pt idx="29">
                  <c:v>48.063010501750291</c:v>
                </c:pt>
                <c:pt idx="30">
                  <c:v>54.280320906087773</c:v>
                </c:pt>
                <c:pt idx="31">
                  <c:v>53.658013301866546</c:v>
                </c:pt>
                <c:pt idx="32">
                  <c:v>60.219557995088834</c:v>
                </c:pt>
                <c:pt idx="33">
                  <c:v>45.1054362545947</c:v>
                </c:pt>
                <c:pt idx="34">
                  <c:v>56.959389101006593</c:v>
                </c:pt>
                <c:pt idx="35">
                  <c:v>58.528763279214267</c:v>
                </c:pt>
                <c:pt idx="36">
                  <c:v>49.026448540851447</c:v>
                </c:pt>
                <c:pt idx="37">
                  <c:v>59.799139167862272</c:v>
                </c:pt>
                <c:pt idx="38">
                  <c:v>54.119115549215401</c:v>
                </c:pt>
                <c:pt idx="39">
                  <c:v>65.120025777348161</c:v>
                </c:pt>
                <c:pt idx="40">
                  <c:v>58.084345961400999</c:v>
                </c:pt>
                <c:pt idx="41">
                  <c:v>52.563530985287564</c:v>
                </c:pt>
              </c:numCache>
            </c:numRef>
          </c:xVal>
          <c:yVal>
            <c:numRef>
              <c:f>'D:\Tesi\ANALISI PHILCARTO\Germania\Prove per cluster ottimale\[Grafici per decidere 9vs10.xlsx]11 cluster'!$D$371:$D$412</c:f>
              <c:numCache>
                <c:formatCode>General</c:formatCode>
                <c:ptCount val="42"/>
                <c:pt idx="0">
                  <c:v>37.990445610462842</c:v>
                </c:pt>
                <c:pt idx="1">
                  <c:v>28.077278343589928</c:v>
                </c:pt>
                <c:pt idx="2">
                  <c:v>38.204378042716556</c:v>
                </c:pt>
                <c:pt idx="3">
                  <c:v>38.189625861048498</c:v>
                </c:pt>
                <c:pt idx="4">
                  <c:v>38.667088499774884</c:v>
                </c:pt>
                <c:pt idx="5">
                  <c:v>32.110793316272769</c:v>
                </c:pt>
                <c:pt idx="6">
                  <c:v>36.495003843197537</c:v>
                </c:pt>
                <c:pt idx="7">
                  <c:v>36.680516733398804</c:v>
                </c:pt>
                <c:pt idx="8">
                  <c:v>45.409240277687104</c:v>
                </c:pt>
                <c:pt idx="9">
                  <c:v>42.885238315594634</c:v>
                </c:pt>
                <c:pt idx="10">
                  <c:v>35.459896249002391</c:v>
                </c:pt>
                <c:pt idx="11">
                  <c:v>28.854386432068168</c:v>
                </c:pt>
                <c:pt idx="12">
                  <c:v>52.685995085995089</c:v>
                </c:pt>
                <c:pt idx="13">
                  <c:v>42.202395502322169</c:v>
                </c:pt>
                <c:pt idx="14">
                  <c:v>33.576696017276078</c:v>
                </c:pt>
                <c:pt idx="15">
                  <c:v>38.682840427244912</c:v>
                </c:pt>
                <c:pt idx="16">
                  <c:v>57.541719546151946</c:v>
                </c:pt>
                <c:pt idx="17">
                  <c:v>43.836190987484478</c:v>
                </c:pt>
                <c:pt idx="18">
                  <c:v>40.376698449265156</c:v>
                </c:pt>
                <c:pt idx="19">
                  <c:v>47.822541184146147</c:v>
                </c:pt>
                <c:pt idx="20">
                  <c:v>27.388667475307571</c:v>
                </c:pt>
                <c:pt idx="21">
                  <c:v>33.631162820595229</c:v>
                </c:pt>
                <c:pt idx="22">
                  <c:v>35.285214265443194</c:v>
                </c:pt>
                <c:pt idx="23">
                  <c:v>35.796778839858582</c:v>
                </c:pt>
                <c:pt idx="24">
                  <c:v>30.649533387133488</c:v>
                </c:pt>
                <c:pt idx="25">
                  <c:v>43.732964484764658</c:v>
                </c:pt>
                <c:pt idx="26">
                  <c:v>40.550268288912932</c:v>
                </c:pt>
                <c:pt idx="27">
                  <c:v>33.355149361881168</c:v>
                </c:pt>
                <c:pt idx="28">
                  <c:v>29.65161693485393</c:v>
                </c:pt>
                <c:pt idx="29">
                  <c:v>37.696841734846487</c:v>
                </c:pt>
                <c:pt idx="30">
                  <c:v>45.202440377149195</c:v>
                </c:pt>
                <c:pt idx="31">
                  <c:v>35.037209651958207</c:v>
                </c:pt>
                <c:pt idx="32">
                  <c:v>32.886017623447259</c:v>
                </c:pt>
                <c:pt idx="33">
                  <c:v>40.111744849260859</c:v>
                </c:pt>
                <c:pt idx="34">
                  <c:v>37.568787001538745</c:v>
                </c:pt>
                <c:pt idx="35">
                  <c:v>38.097541108791937</c:v>
                </c:pt>
                <c:pt idx="36">
                  <c:v>42.414365414225443</c:v>
                </c:pt>
                <c:pt idx="37">
                  <c:v>27.15707856850636</c:v>
                </c:pt>
                <c:pt idx="38">
                  <c:v>31.770671047786308</c:v>
                </c:pt>
                <c:pt idx="39">
                  <c:v>26.794039437787063</c:v>
                </c:pt>
                <c:pt idx="40">
                  <c:v>36.850700663786746</c:v>
                </c:pt>
                <c:pt idx="41">
                  <c:v>33.480110456004184</c:v>
                </c:pt>
              </c:numCache>
            </c:numRef>
          </c:yVal>
          <c:bubbleSize>
            <c:numRef>
              <c:f>'D:\Tesi\ANALISI PHILCARTO\Germania\Prove per cluster ottimale\[Grafici per decidere 9vs10.xlsx]11 cluster'!$E$371:$E$412</c:f>
              <c:numCache>
                <c:formatCode>General</c:formatCode>
                <c:ptCount val="42"/>
                <c:pt idx="0">
                  <c:v>2.0669578579119694</c:v>
                </c:pt>
                <c:pt idx="1">
                  <c:v>10.579225783247372</c:v>
                </c:pt>
                <c:pt idx="2">
                  <c:v>6.3754198676154168</c:v>
                </c:pt>
                <c:pt idx="3">
                  <c:v>5.9059010894179691</c:v>
                </c:pt>
                <c:pt idx="4">
                  <c:v>5.9137861376014378</c:v>
                </c:pt>
                <c:pt idx="5">
                  <c:v>11.729009172909519</c:v>
                </c:pt>
                <c:pt idx="6">
                  <c:v>8.6194328983743631</c:v>
                </c:pt>
                <c:pt idx="7">
                  <c:v>4.402365765342938</c:v>
                </c:pt>
                <c:pt idx="8">
                  <c:v>3.481607184282447</c:v>
                </c:pt>
                <c:pt idx="9">
                  <c:v>8.3215931238078902</c:v>
                </c:pt>
                <c:pt idx="10">
                  <c:v>3.083412251017283</c:v>
                </c:pt>
                <c:pt idx="11">
                  <c:v>2.9658533508273881</c:v>
                </c:pt>
                <c:pt idx="12">
                  <c:v>5.1955299303436631</c:v>
                </c:pt>
                <c:pt idx="13">
                  <c:v>3.6393081479518181</c:v>
                </c:pt>
                <c:pt idx="14">
                  <c:v>10.05952942570058</c:v>
                </c:pt>
                <c:pt idx="15">
                  <c:v>4.9503766140940044</c:v>
                </c:pt>
                <c:pt idx="16">
                  <c:v>4.9725981135201431</c:v>
                </c:pt>
                <c:pt idx="17">
                  <c:v>4.2697535913482376</c:v>
                </c:pt>
                <c:pt idx="18">
                  <c:v>3.7127824605705033</c:v>
                </c:pt>
                <c:pt idx="19">
                  <c:v>5.8309931316750179</c:v>
                </c:pt>
                <c:pt idx="20">
                  <c:v>1.8225213642244433</c:v>
                </c:pt>
                <c:pt idx="21">
                  <c:v>1.9683947556186121</c:v>
                </c:pt>
                <c:pt idx="22">
                  <c:v>2.1017237521754444</c:v>
                </c:pt>
                <c:pt idx="23">
                  <c:v>2.6160439405062359</c:v>
                </c:pt>
                <c:pt idx="24">
                  <c:v>6.7599951722000435</c:v>
                </c:pt>
                <c:pt idx="25">
                  <c:v>1.9429475546628725</c:v>
                </c:pt>
                <c:pt idx="26">
                  <c:v>3.0239159783602023</c:v>
                </c:pt>
                <c:pt idx="27">
                  <c:v>1.4641100831576892</c:v>
                </c:pt>
                <c:pt idx="28">
                  <c:v>0.81036790649193047</c:v>
                </c:pt>
                <c:pt idx="29">
                  <c:v>2.9525921334279182</c:v>
                </c:pt>
                <c:pt idx="30">
                  <c:v>2.0612232774149013</c:v>
                </c:pt>
                <c:pt idx="31">
                  <c:v>1.7927732278959025</c:v>
                </c:pt>
                <c:pt idx="32">
                  <c:v>2.9884332615345937</c:v>
                </c:pt>
                <c:pt idx="33">
                  <c:v>1.6712718036142733</c:v>
                </c:pt>
                <c:pt idx="34">
                  <c:v>2.9407645611527151</c:v>
                </c:pt>
                <c:pt idx="35">
                  <c:v>3.1396828221447639</c:v>
                </c:pt>
                <c:pt idx="36">
                  <c:v>3.7271189118131729</c:v>
                </c:pt>
                <c:pt idx="37">
                  <c:v>2.98771643897246</c:v>
                </c:pt>
                <c:pt idx="38">
                  <c:v>6.5266694282255875</c:v>
                </c:pt>
                <c:pt idx="39">
                  <c:v>7.2434919903590949</c:v>
                </c:pt>
                <c:pt idx="40">
                  <c:v>2.9124500699484415</c:v>
                </c:pt>
                <c:pt idx="41">
                  <c:v>2.5354014022662166</c:v>
                </c:pt>
              </c:numCache>
            </c:numRef>
          </c:bubbleSize>
          <c:bubble3D val="0"/>
        </c:ser>
        <c:ser>
          <c:idx val="11"/>
          <c:order val="11"/>
          <c:tx>
            <c:v>media mecc</c:v>
          </c:tx>
          <c:spPr>
            <a:solidFill>
              <a:sysClr val="windowText" lastClr="000000"/>
            </a:solidFill>
            <a:ln w="25400">
              <a:noFill/>
            </a:ln>
          </c:spPr>
          <c:invertIfNegative val="0"/>
          <c:errBars>
            <c:errDir val="x"/>
            <c:errBarType val="both"/>
            <c:errValType val="stdErr"/>
            <c:noEndCap val="0"/>
          </c:errBars>
          <c:errBars>
            <c:errDir val="y"/>
            <c:errBarType val="both"/>
            <c:errValType val="stdErr"/>
            <c:noEndCap val="0"/>
            <c:spPr>
              <a:ln>
                <a:solidFill>
                  <a:sysClr val="windowText" lastClr="000000">
                    <a:shade val="95000"/>
                    <a:satMod val="105000"/>
                  </a:sysClr>
                </a:solidFill>
                <a:prstDash val="sysDash"/>
              </a:ln>
            </c:spPr>
          </c:errBars>
          <c:xVal>
            <c:numRef>
              <c:f>'E:\materiali per prof\[CONFRONTI.xlsx]11 cluster-DISP'!$S$30:$S$31</c:f>
              <c:numCache>
                <c:formatCode>General</c:formatCode>
                <c:ptCount val="2"/>
                <c:pt idx="0">
                  <c:v>44.13</c:v>
                </c:pt>
                <c:pt idx="1">
                  <c:v>44.13</c:v>
                </c:pt>
              </c:numCache>
            </c:numRef>
          </c:xVal>
          <c:yVal>
            <c:numRef>
              <c:f>'E:\materiali per prof\[CONFRONTI.xlsx]11 cluster-DISP'!$T$30:$T$31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yVal>
          <c:bubbleSize>
            <c:numRef>
              <c:f>'E:\materiali per prof\[CONFRONTI.xlsx]11 cluster-DISP'!$U$30:$U$31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bubbleSize>
          <c:bubble3D val="0"/>
        </c:ser>
        <c:ser>
          <c:idx val="12"/>
          <c:order val="12"/>
          <c:tx>
            <c:v>media manif</c:v>
          </c:tx>
          <c:spPr>
            <a:solidFill>
              <a:sysClr val="windowText" lastClr="000000"/>
            </a:solidFill>
            <a:ln w="25400">
              <a:noFill/>
            </a:ln>
          </c:spPr>
          <c:invertIfNegative val="0"/>
          <c:errBars>
            <c:errDir val="x"/>
            <c:errBarType val="both"/>
            <c:errValType val="stdErr"/>
            <c:noEndCap val="0"/>
            <c:spPr>
              <a:ln>
                <a:solidFill>
                  <a:sysClr val="windowText" lastClr="000000">
                    <a:shade val="95000"/>
                    <a:satMod val="105000"/>
                  </a:sysClr>
                </a:solidFill>
                <a:prstDash val="sysDash"/>
              </a:ln>
            </c:spPr>
          </c:errBars>
          <c:errBars>
            <c:errDir val="y"/>
            <c:errBarType val="both"/>
            <c:errValType val="stdErr"/>
            <c:noEndCap val="0"/>
          </c:errBars>
          <c:xVal>
            <c:numRef>
              <c:f>'E:\materiali per prof\[CONFRONTI.xlsx]11 cluster-DISP'!$S$32:$S$33</c:f>
              <c:numCache>
                <c:formatCode>General</c:formatCode>
                <c:ptCount val="2"/>
                <c:pt idx="0">
                  <c:v>0</c:v>
                </c:pt>
                <c:pt idx="1">
                  <c:v>100</c:v>
                </c:pt>
              </c:numCache>
            </c:numRef>
          </c:xVal>
          <c:yVal>
            <c:numRef>
              <c:f>'E:\materiali per prof\[CONFRONTI.xlsx]11 cluster-DISP'!$T$32:$T$33</c:f>
              <c:numCache>
                <c:formatCode>General</c:formatCode>
                <c:ptCount val="2"/>
                <c:pt idx="0">
                  <c:v>23.07</c:v>
                </c:pt>
                <c:pt idx="1">
                  <c:v>23.07</c:v>
                </c:pt>
              </c:numCache>
            </c:numRef>
          </c:yVal>
          <c:bubbleSize>
            <c:numRef>
              <c:f>'E:\materiali per prof\[CONFRONTI.xlsx]11 cluster-DISP'!$U$32:$U$33</c:f>
              <c:numCache>
                <c:formatCode>General</c:formatCode>
                <c:ptCount val="2"/>
                <c:pt idx="0">
                  <c:v>1</c:v>
                </c:pt>
                <c:pt idx="1">
                  <c:v>1</c:v>
                </c:pt>
              </c:numCache>
            </c:numRef>
          </c:bubbleSize>
          <c:bubble3D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bubbleScale val="50"/>
        <c:showNegBubbles val="0"/>
        <c:sizeRepresents val="w"/>
        <c:axId val="137229824"/>
        <c:axId val="137231744"/>
      </c:bubbleChart>
      <c:valAx>
        <c:axId val="137229824"/>
        <c:scaling>
          <c:orientation val="minMax"/>
          <c:max val="100"/>
          <c:min val="0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Quota dip. Meccanici sul manifatturierio %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37231744"/>
        <c:crosses val="autoZero"/>
        <c:crossBetween val="midCat"/>
        <c:majorUnit val="10"/>
      </c:valAx>
      <c:valAx>
        <c:axId val="137231744"/>
        <c:scaling>
          <c:orientation val="minMax"/>
          <c:max val="100"/>
          <c:min val="0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Quota manifatturiero sul totale %</a:t>
                </a:r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137229824"/>
        <c:crosses val="autoZero"/>
        <c:crossBetween val="midCat"/>
      </c:valAx>
      <c:spPr>
        <a:noFill/>
        <a:ln w="12700">
          <a:solidFill>
            <a:sysClr val="windowText" lastClr="000000">
              <a:shade val="95000"/>
              <a:satMod val="105000"/>
            </a:sysClr>
          </a:solidFill>
        </a:ln>
      </c:spPr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517822193613362"/>
          <c:y val="6.3495272769562502E-2"/>
          <c:w val="0.67869706911636041"/>
          <c:h val="0.75145301215709781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'graf. aggregati macro filiere'!$H$3</c:f>
              <c:strCache>
                <c:ptCount val="1"/>
                <c:pt idx="0">
                  <c:v>Fonderia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val>
            <c:numRef>
              <c:f>'graf. aggregati macro filiere'!$H$4:$H$7</c:f>
              <c:numCache>
                <c:formatCode>#,##0</c:formatCode>
                <c:ptCount val="4"/>
                <c:pt idx="0">
                  <c:v>239</c:v>
                </c:pt>
                <c:pt idx="1">
                  <c:v>172</c:v>
                </c:pt>
                <c:pt idx="2">
                  <c:v>293</c:v>
                </c:pt>
                <c:pt idx="3">
                  <c:v>80</c:v>
                </c:pt>
              </c:numCache>
            </c:numRef>
          </c:val>
        </c:ser>
        <c:ser>
          <c:idx val="3"/>
          <c:order val="1"/>
          <c:tx>
            <c:strRef>
              <c:f>'graf. aggregati macro filiere'!$I$3</c:f>
              <c:strCache>
                <c:ptCount val="1"/>
                <c:pt idx="0">
                  <c:v>Stampaggio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val>
            <c:numRef>
              <c:f>'graf. aggregati macro filiere'!$I$4:$I$7</c:f>
              <c:numCache>
                <c:formatCode>#,##0</c:formatCode>
                <c:ptCount val="4"/>
                <c:pt idx="0">
                  <c:v>387</c:v>
                </c:pt>
                <c:pt idx="1">
                  <c:v>262</c:v>
                </c:pt>
                <c:pt idx="2">
                  <c:v>72</c:v>
                </c:pt>
                <c:pt idx="3">
                  <c:v>115</c:v>
                </c:pt>
              </c:numCache>
            </c:numRef>
          </c:val>
        </c:ser>
        <c:ser>
          <c:idx val="4"/>
          <c:order val="2"/>
          <c:tx>
            <c:strRef>
              <c:f>'graf. aggregati macro filiere'!$J$3</c:f>
              <c:strCache>
                <c:ptCount val="1"/>
                <c:pt idx="0">
                  <c:v>Carpenteria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val>
            <c:numRef>
              <c:f>'graf. aggregati macro filiere'!$J$4:$J$7</c:f>
              <c:numCache>
                <c:formatCode>#,##0</c:formatCode>
                <c:ptCount val="4"/>
                <c:pt idx="0">
                  <c:v>1024</c:v>
                </c:pt>
                <c:pt idx="1">
                  <c:v>307</c:v>
                </c:pt>
                <c:pt idx="2">
                  <c:v>164</c:v>
                </c:pt>
                <c:pt idx="3">
                  <c:v>281</c:v>
                </c:pt>
              </c:numCache>
            </c:numRef>
          </c:val>
        </c:ser>
        <c:ser>
          <c:idx val="5"/>
          <c:order val="3"/>
          <c:tx>
            <c:strRef>
              <c:f>'graf. aggregati macro filiere'!$K$3</c:f>
              <c:strCache>
                <c:ptCount val="1"/>
                <c:pt idx="0">
                  <c:v>Lav. macch. ut.</c:v>
                </c:pt>
              </c:strCache>
            </c:strRef>
          </c:tx>
          <c:spPr>
            <a:pattFill prst="pct75">
              <a:fgClr>
                <a:schemeClr val="bg1">
                  <a:lumMod val="65000"/>
                </a:schemeClr>
              </a:fgClr>
              <a:bgClr>
                <a:schemeClr val="bg1"/>
              </a:bgClr>
            </a:pattFill>
          </c:spPr>
          <c:invertIfNegative val="0"/>
          <c:val>
            <c:numRef>
              <c:f>'graf. aggregati macro filiere'!$K$4:$K$7</c:f>
              <c:numCache>
                <c:formatCode>#,##0</c:formatCode>
                <c:ptCount val="4"/>
                <c:pt idx="0">
                  <c:v>3201</c:v>
                </c:pt>
                <c:pt idx="1">
                  <c:v>1230</c:v>
                </c:pt>
                <c:pt idx="2">
                  <c:v>787</c:v>
                </c:pt>
                <c:pt idx="3">
                  <c:v>203</c:v>
                </c:pt>
              </c:numCache>
            </c:numRef>
          </c:val>
        </c:ser>
        <c:ser>
          <c:idx val="7"/>
          <c:order val="4"/>
          <c:tx>
            <c:strRef>
              <c:f>'graf. aggregati macro filiere'!$L$3</c:f>
              <c:strCache>
                <c:ptCount val="1"/>
                <c:pt idx="0">
                  <c:v>Carpenteria+Macch ut.</c:v>
                </c:pt>
              </c:strCache>
            </c:strRef>
          </c:tx>
          <c:spPr>
            <a:pattFill prst="pct80">
              <a:fgClr>
                <a:srgbClr val="FFC000"/>
              </a:fgClr>
              <a:bgClr>
                <a:schemeClr val="bg1"/>
              </a:bgClr>
            </a:pattFill>
          </c:spPr>
          <c:invertIfNegative val="0"/>
          <c:val>
            <c:numRef>
              <c:f>'graf. aggregati macro filiere'!$L$4:$L$7</c:f>
              <c:numCache>
                <c:formatCode>#,##0</c:formatCode>
                <c:ptCount val="4"/>
                <c:pt idx="0">
                  <c:v>3245</c:v>
                </c:pt>
                <c:pt idx="1">
                  <c:v>191</c:v>
                </c:pt>
                <c:pt idx="2">
                  <c:v>158</c:v>
                </c:pt>
                <c:pt idx="3">
                  <c:v>99</c:v>
                </c:pt>
              </c:numCache>
            </c:numRef>
          </c:val>
        </c:ser>
        <c:ser>
          <c:idx val="8"/>
          <c:order val="5"/>
          <c:tx>
            <c:strRef>
              <c:f>'graf. aggregati macro filiere'!$M$3</c:f>
              <c:strCache>
                <c:ptCount val="1"/>
                <c:pt idx="0">
                  <c:v>Trattamenti/verniciatura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val>
            <c:numRef>
              <c:f>'graf. aggregati macro filiere'!$M$4:$M$7</c:f>
              <c:numCache>
                <c:formatCode>#,##0</c:formatCode>
                <c:ptCount val="4"/>
                <c:pt idx="0">
                  <c:v>446</c:v>
                </c:pt>
                <c:pt idx="1">
                  <c:v>593</c:v>
                </c:pt>
                <c:pt idx="2">
                  <c:v>140</c:v>
                </c:pt>
                <c:pt idx="3">
                  <c:v>457</c:v>
                </c:pt>
              </c:numCache>
            </c:numRef>
          </c:val>
        </c:ser>
        <c:ser>
          <c:idx val="6"/>
          <c:order val="6"/>
          <c:tx>
            <c:strRef>
              <c:f>'graf. aggregati macro filiere'!$N$3</c:f>
              <c:strCache>
                <c:ptCount val="1"/>
                <c:pt idx="0">
                  <c:v>Montaggi e assemblaggi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</c:spPr>
          <c:invertIfNegative val="0"/>
          <c:val>
            <c:numRef>
              <c:f>'graf. aggregati macro filiere'!$N$4:$N$7</c:f>
              <c:numCache>
                <c:formatCode>#,##0</c:formatCode>
                <c:ptCount val="4"/>
                <c:pt idx="0">
                  <c:v>845</c:v>
                </c:pt>
                <c:pt idx="1">
                  <c:v>151</c:v>
                </c:pt>
                <c:pt idx="2">
                  <c:v>169</c:v>
                </c:pt>
                <c:pt idx="3">
                  <c:v>321</c:v>
                </c:pt>
              </c:numCache>
            </c:numRef>
          </c:val>
        </c:ser>
        <c:ser>
          <c:idx val="9"/>
          <c:order val="7"/>
          <c:tx>
            <c:strRef>
              <c:f>'graf. aggregati macro filiere'!$O$3</c:f>
              <c:strCache>
                <c:ptCount val="1"/>
                <c:pt idx="0">
                  <c:v>Altre fasi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val>
            <c:numRef>
              <c:f>'graf. aggregati macro filiere'!$O$4:$O$7</c:f>
              <c:numCache>
                <c:formatCode>#,##0</c:formatCode>
                <c:ptCount val="4"/>
                <c:pt idx="0">
                  <c:v>451</c:v>
                </c:pt>
                <c:pt idx="1">
                  <c:v>0</c:v>
                </c:pt>
                <c:pt idx="2">
                  <c:v>90</c:v>
                </c:pt>
                <c:pt idx="3">
                  <c:v>244</c:v>
                </c:pt>
              </c:numCache>
            </c:numRef>
          </c:val>
        </c:ser>
        <c:ser>
          <c:idx val="2"/>
          <c:order val="8"/>
          <c:tx>
            <c:strRef>
              <c:f>'graf. aggregati macro filiere'!$F$3</c:f>
              <c:strCache>
                <c:ptCount val="1"/>
                <c:pt idx="0">
                  <c:v>Imprese di servizi</c:v>
                </c:pt>
              </c:strCache>
            </c:strRef>
          </c:tx>
          <c:spPr>
            <a:solidFill>
              <a:srgbClr val="FFFF00"/>
            </a:solidFill>
            <a:ln w="2540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'graf. aggregati macro filiere'!$A$4:$B$7</c:f>
              <c:strCache>
                <c:ptCount val="4"/>
                <c:pt idx="0">
                  <c:v>MACCHINE, IMPIANTI E APPARECCHI MECCANICI</c:v>
                </c:pt>
                <c:pt idx="1">
                  <c:v>MACCHINE AGRICOLE E MOV. TERRA</c:v>
                </c:pt>
                <c:pt idx="2">
                  <c:v>MEZZI DI TRASPORTO/AUTOMOTIVE</c:v>
                </c:pt>
                <c:pt idx="3">
                  <c:v>ALTRI SETTORI</c:v>
                </c:pt>
              </c:strCache>
            </c:strRef>
          </c:cat>
          <c:val>
            <c:numRef>
              <c:f>'graf. aggregati macro filiere'!$F$4:$F$7</c:f>
              <c:numCache>
                <c:formatCode>#,##0</c:formatCode>
                <c:ptCount val="4"/>
                <c:pt idx="0">
                  <c:v>1997</c:v>
                </c:pt>
                <c:pt idx="1">
                  <c:v>142</c:v>
                </c:pt>
                <c:pt idx="2">
                  <c:v>234</c:v>
                </c:pt>
                <c:pt idx="3">
                  <c:v>745</c:v>
                </c:pt>
              </c:numCache>
            </c:numRef>
          </c:val>
        </c:ser>
        <c:ser>
          <c:idx val="0"/>
          <c:order val="9"/>
          <c:tx>
            <c:strRef>
              <c:f>'graf. aggregati macro filiere'!$C$3</c:f>
              <c:strCache>
                <c:ptCount val="1"/>
                <c:pt idx="0">
                  <c:v>Imprese conto proprio</c:v>
                </c:pt>
              </c:strCache>
            </c:strRef>
          </c:tx>
          <c:spPr>
            <a:solidFill>
              <a:schemeClr val="bg1">
                <a:lumMod val="65000"/>
              </a:schemeClr>
            </a:solidFill>
            <a:ln w="25400">
              <a:noFill/>
            </a:ln>
          </c:spPr>
          <c:invertIfNegative val="0"/>
          <c:dLbls>
            <c:txPr>
              <a:bodyPr/>
              <a:lstStyle/>
              <a:p>
                <a:pPr>
                  <a:defRPr sz="1100" b="1">
                    <a:solidFill>
                      <a:schemeClr val="bg1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'graf. aggregati macro filiere'!$A$4:$B$7</c:f>
              <c:strCache>
                <c:ptCount val="4"/>
                <c:pt idx="0">
                  <c:v>MACCHINE, IMPIANTI E APPARECCHI MECCANICI</c:v>
                </c:pt>
                <c:pt idx="1">
                  <c:v>MACCHINE AGRICOLE E MOV. TERRA</c:v>
                </c:pt>
                <c:pt idx="2">
                  <c:v>MEZZI DI TRASPORTO/AUTOMOTIVE</c:v>
                </c:pt>
                <c:pt idx="3">
                  <c:v>ALTRI SETTORI</c:v>
                </c:pt>
              </c:strCache>
            </c:strRef>
          </c:cat>
          <c:val>
            <c:numRef>
              <c:f>'graf. aggregati macro filiere'!$C$4:$C$7</c:f>
              <c:numCache>
                <c:formatCode>#,##0</c:formatCode>
                <c:ptCount val="4"/>
                <c:pt idx="0">
                  <c:v>17226</c:v>
                </c:pt>
                <c:pt idx="1">
                  <c:v>6097</c:v>
                </c:pt>
                <c:pt idx="2">
                  <c:v>4806</c:v>
                </c:pt>
                <c:pt idx="3">
                  <c:v>8565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631104"/>
        <c:axId val="147645184"/>
      </c:barChart>
      <c:catAx>
        <c:axId val="1476311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 anchor="t" anchorCtr="0"/>
          <a:lstStyle/>
          <a:p>
            <a:pPr>
              <a:defRPr sz="900" b="0" i="0" u="none" strike="noStrike" baseline="0">
                <a:solidFill>
                  <a:schemeClr val="bg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645184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47645184"/>
        <c:scaling>
          <c:orientation val="minMax"/>
          <c:max val="30000"/>
        </c:scaling>
        <c:delete val="0"/>
        <c:axPos val="l"/>
        <c:majorGridlines>
          <c:spPr>
            <a:ln w="3175">
              <a:solidFill>
                <a:schemeClr val="bg1">
                  <a:lumMod val="75000"/>
                </a:schemeClr>
              </a:solidFill>
              <a:prstDash val="solid"/>
            </a:ln>
          </c:spPr>
        </c:majorGridlines>
        <c:numFmt formatCode="#,##0" sourceLinked="1"/>
        <c:majorTickMark val="out"/>
        <c:minorTickMark val="out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200" b="0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47631104"/>
        <c:crosses val="autoZero"/>
        <c:crossBetween val="between"/>
        <c:minorUnit val="1000"/>
      </c:valAx>
      <c:spPr>
        <a:noFill/>
        <a:ln w="12700">
          <a:solidFill>
            <a:schemeClr val="bg1">
              <a:lumMod val="85000"/>
            </a:schemeClr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77598042432195979"/>
          <c:y val="0.41620218254371033"/>
          <c:w val="0.22217825896762908"/>
          <c:h val="0.3746257441425957"/>
        </c:manualLayout>
      </c:layout>
      <c:overlay val="0"/>
      <c:spPr>
        <a:solidFill>
          <a:srgbClr val="FFFFFF"/>
        </a:solidFill>
        <a:ln w="25400">
          <a:noFill/>
        </a:ln>
      </c:spPr>
      <c:txPr>
        <a:bodyPr/>
        <a:lstStyle/>
        <a:p>
          <a:pPr>
            <a:defRPr sz="1000" b="0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FFFFFF"/>
    </a:solidFill>
    <a:ln w="9525">
      <a:noFill/>
    </a:ln>
  </c:spPr>
  <c:txPr>
    <a:bodyPr/>
    <a:lstStyle/>
    <a:p>
      <a:pPr>
        <a:defRPr sz="9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2">
    <c:autoUpdate val="0"/>
  </c:externalData>
  <c:userShapes r:id="rId3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0.14887</cdr:x>
      <cdr:y>0.79621</cdr:y>
    </cdr:from>
    <cdr:to>
      <cdr:x>0.33495</cdr:x>
      <cdr:y>1</cdr:y>
    </cdr:to>
    <cdr:sp macro="" textlink="">
      <cdr:nvSpPr>
        <cdr:cNvPr id="3" name="CasellaDiTesto 2"/>
        <cdr:cNvSpPr txBox="1"/>
      </cdr:nvSpPr>
      <cdr:spPr>
        <a:xfrm xmlns:a="http://schemas.openxmlformats.org/drawingml/2006/main">
          <a:off x="876300" y="3200400"/>
          <a:ext cx="1095375" cy="8191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0.13509</cdr:x>
      <cdr:y>0.81536</cdr:y>
    </cdr:from>
    <cdr:to>
      <cdr:x>0.28396</cdr:x>
      <cdr:y>1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259632" y="4498530"/>
          <a:ext cx="1388143" cy="101870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err="1">
              <a:effectLst/>
              <a:latin typeface="+mn-lt"/>
              <a:ea typeface="+mn-ea"/>
              <a:cs typeface="+mn-cs"/>
            </a:rPr>
            <a:t>macchine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,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impianti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</a:t>
          </a:r>
          <a:endParaRPr lang="en-US" sz="1100" b="1" dirty="0" smtClean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smtClean="0">
              <a:effectLst/>
              <a:latin typeface="+mn-lt"/>
              <a:ea typeface="+mn-ea"/>
              <a:cs typeface="+mn-cs"/>
            </a:rPr>
            <a:t>e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apparecchi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meccanici</a:t>
          </a:r>
          <a:endParaRPr lang="en-US" sz="1100" b="1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b="1" dirty="0" err="1" smtClean="0">
              <a:solidFill>
                <a:schemeClr val="tx2">
                  <a:lumMod val="40000"/>
                  <a:lumOff val="60000"/>
                </a:schemeClr>
              </a:solidFill>
              <a:effectLst/>
            </a:rPr>
            <a:t>addetti</a:t>
          </a:r>
          <a:r>
            <a:rPr lang="en-US" b="1" dirty="0">
              <a:solidFill>
                <a:schemeClr val="tx2">
                  <a:lumMod val="40000"/>
                  <a:lumOff val="60000"/>
                </a:schemeClr>
              </a:solidFill>
              <a:effectLst/>
            </a:rPr>
            <a:t>: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  29.062 </a:t>
          </a:r>
          <a:endParaRPr lang="en-US" b="1" dirty="0">
            <a:solidFill>
              <a:schemeClr val="tx2">
                <a:lumMod val="40000"/>
                <a:lumOff val="60000"/>
              </a:schemeClr>
            </a:solidFill>
            <a:effectLst/>
          </a:endParaRPr>
        </a:p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0.45943</cdr:x>
      <cdr:y>0.80919</cdr:y>
    </cdr:from>
    <cdr:to>
      <cdr:x>0.60776</cdr:x>
      <cdr:y>0.9681</cdr:y>
    </cdr:to>
    <cdr:sp macro="" textlink="">
      <cdr:nvSpPr>
        <cdr:cNvPr id="5" name="CasellaDiTesto 1"/>
        <cdr:cNvSpPr txBox="1"/>
      </cdr:nvSpPr>
      <cdr:spPr>
        <a:xfrm xmlns:a="http://schemas.openxmlformats.org/drawingml/2006/main">
          <a:off x="4283968" y="4464496"/>
          <a:ext cx="1383107" cy="876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eaLnBrk="1" fontAlgn="auto" latinLnBrk="0" hangingPunct="1"/>
          <a:r>
            <a:rPr lang="en-US" sz="1100" b="1" dirty="0" err="1">
              <a:effectLst/>
              <a:latin typeface="+mn-lt"/>
              <a:ea typeface="+mn-ea"/>
              <a:cs typeface="+mn-cs"/>
            </a:rPr>
            <a:t>mezzi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di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trasporto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/ automotive</a:t>
          </a:r>
        </a:p>
        <a:p xmlns:a="http://schemas.openxmlformats.org/drawingml/2006/main">
          <a:pPr eaLnBrk="1" fontAlgn="auto" latinLnBrk="0" hangingPunct="1"/>
          <a:endParaRPr lang="en-US" dirty="0">
            <a:effectLst/>
          </a:endParaRPr>
        </a:p>
        <a:p xmlns:a="http://schemas.openxmlformats.org/drawingml/2006/main">
          <a:pPr eaLnBrk="1" fontAlgn="auto" latinLnBrk="0" hangingPunct="1"/>
          <a:r>
            <a:rPr lang="en-US" sz="1100" b="1" baseline="0" dirty="0" err="1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addetti</a:t>
          </a:r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:</a:t>
          </a:r>
          <a:endParaRPr lang="en-US" b="1" dirty="0">
            <a:solidFill>
              <a:schemeClr val="tx2">
                <a:lumMod val="40000"/>
                <a:lumOff val="60000"/>
              </a:schemeClr>
            </a:solidFill>
            <a:effectLst/>
          </a:endParaRPr>
        </a:p>
        <a:p xmlns:a="http://schemas.openxmlformats.org/drawingml/2006/main">
          <a:pPr eaLnBrk="1" fontAlgn="auto" latinLnBrk="0" hangingPunct="1"/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   6.913</a:t>
          </a:r>
          <a:endParaRPr lang="en-US" b="1" dirty="0">
            <a:solidFill>
              <a:schemeClr val="tx2">
                <a:lumMod val="40000"/>
                <a:lumOff val="60000"/>
              </a:schemeClr>
            </a:solidFill>
            <a:effectLst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dirty="0"/>
        </a:p>
      </cdr:txBody>
    </cdr:sp>
  </cdr:relSizeAnchor>
  <cdr:relSizeAnchor xmlns:cdr="http://schemas.openxmlformats.org/drawingml/2006/chartDrawing">
    <cdr:from>
      <cdr:x>0.29726</cdr:x>
      <cdr:y>0.80919</cdr:y>
    </cdr:from>
    <cdr:to>
      <cdr:x>0.4348</cdr:x>
      <cdr:y>0.9681</cdr:y>
    </cdr:to>
    <cdr:sp macro="" textlink="">
      <cdr:nvSpPr>
        <cdr:cNvPr id="6" name="CasellaDiTesto 1"/>
        <cdr:cNvSpPr txBox="1"/>
      </cdr:nvSpPr>
      <cdr:spPr>
        <a:xfrm xmlns:a="http://schemas.openxmlformats.org/drawingml/2006/main">
          <a:off x="2771800" y="4464496"/>
          <a:ext cx="1282495" cy="876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err="1">
              <a:effectLst/>
              <a:latin typeface="+mn-lt"/>
              <a:ea typeface="+mn-ea"/>
              <a:cs typeface="+mn-cs"/>
            </a:rPr>
            <a:t>macchine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,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agricole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e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movmento</a:t>
          </a:r>
          <a:r>
            <a:rPr lang="en-US" sz="1100" b="1" baseline="0" dirty="0">
              <a:effectLst/>
              <a:latin typeface="+mn-lt"/>
              <a:ea typeface="+mn-ea"/>
              <a:cs typeface="+mn-cs"/>
            </a:rPr>
            <a:t> terra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b="1" baseline="0" dirty="0" smtClean="0">
            <a:solidFill>
              <a:schemeClr val="tx2">
                <a:lumMod val="40000"/>
                <a:lumOff val="60000"/>
              </a:schemeClr>
            </a:solidFill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baseline="0" dirty="0" err="1" smtClean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addetti</a:t>
          </a:r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: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   9.145</a:t>
          </a: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dirty="0"/>
        </a:p>
      </cdr:txBody>
    </cdr:sp>
  </cdr:relSizeAnchor>
  <cdr:relSizeAnchor xmlns:cdr="http://schemas.openxmlformats.org/drawingml/2006/chartDrawing">
    <cdr:from>
      <cdr:x>0.64477</cdr:x>
      <cdr:y>0.80919</cdr:y>
    </cdr:from>
    <cdr:to>
      <cdr:x>0.78231</cdr:x>
      <cdr:y>0.9681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6012160" y="4464496"/>
          <a:ext cx="1282496" cy="876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n-US" sz="1100" b="1" dirty="0" err="1">
              <a:effectLst/>
              <a:latin typeface="+mn-lt"/>
              <a:ea typeface="+mn-ea"/>
              <a:cs typeface="+mn-cs"/>
            </a:rPr>
            <a:t>altri</a:t>
          </a:r>
          <a:r>
            <a:rPr lang="en-US" sz="1100" b="1" dirty="0">
              <a:effectLst/>
              <a:latin typeface="+mn-lt"/>
              <a:ea typeface="+mn-ea"/>
              <a:cs typeface="+mn-cs"/>
            </a:rPr>
            <a:t> </a:t>
          </a:r>
          <a:r>
            <a:rPr lang="en-US" sz="1100" b="1" dirty="0" err="1">
              <a:effectLst/>
              <a:latin typeface="+mn-lt"/>
              <a:ea typeface="+mn-ea"/>
              <a:cs typeface="+mn-cs"/>
            </a:rPr>
            <a:t>settori</a:t>
          </a:r>
          <a:endParaRPr lang="en-US" sz="1100" b="1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dirty="0">
            <a:effectLst/>
            <a:latin typeface="+mn-lt"/>
            <a:ea typeface="+mn-ea"/>
            <a:cs typeface="+mn-cs"/>
          </a:endParaRPr>
        </a:p>
        <a:p xmlns:a="http://schemas.openxmlformats.org/drawingml/2006/main">
          <a:pPr eaLnBrk="1" fontAlgn="auto" latinLnBrk="0" hangingPunct="1"/>
          <a:r>
            <a:rPr lang="en-US" sz="1100" b="1" baseline="0" dirty="0" err="1" smtClean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addetti</a:t>
          </a:r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:</a:t>
          </a:r>
          <a:endParaRPr lang="en-US" b="1" dirty="0">
            <a:solidFill>
              <a:schemeClr val="tx2">
                <a:lumMod val="40000"/>
                <a:lumOff val="60000"/>
              </a:schemeClr>
            </a:solidFill>
            <a:effectLst/>
          </a:endParaRPr>
        </a:p>
        <a:p xmlns:a="http://schemas.openxmlformats.org/drawingml/2006/main">
          <a:pPr eaLnBrk="1" fontAlgn="auto" latinLnBrk="0" hangingPunct="1"/>
          <a:r>
            <a:rPr lang="en-US" sz="1100" b="1" baseline="0" dirty="0">
              <a:solidFill>
                <a:schemeClr val="tx2">
                  <a:lumMod val="40000"/>
                  <a:lumOff val="60000"/>
                </a:schemeClr>
              </a:solidFill>
              <a:effectLst/>
              <a:latin typeface="+mn-lt"/>
              <a:ea typeface="+mn-ea"/>
              <a:cs typeface="+mn-cs"/>
            </a:rPr>
            <a:t>  11.111</a:t>
          </a:r>
          <a:endParaRPr lang="en-US" b="1" dirty="0">
            <a:solidFill>
              <a:schemeClr val="tx2">
                <a:lumMod val="40000"/>
                <a:lumOff val="60000"/>
              </a:schemeClr>
            </a:solidFill>
            <a:effectLst/>
          </a:endParaRPr>
        </a:p>
        <a:p xmlns:a="http://schemas.openxmlformats.org/drawingml/2006/main"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n-US" sz="1100" dirty="0">
            <a:solidFill>
              <a:schemeClr val="tx2">
                <a:lumMod val="40000"/>
                <a:lumOff val="60000"/>
              </a:schemeClr>
            </a:solidFill>
          </a:endParaRPr>
        </a:p>
      </cdr:txBody>
    </cdr:sp>
  </cdr:relSizeAnchor>
  <cdr:relSizeAnchor xmlns:cdr="http://schemas.openxmlformats.org/drawingml/2006/chartDrawing">
    <cdr:from>
      <cdr:x>0.84538</cdr:x>
      <cdr:y>0.23804</cdr:y>
    </cdr:from>
    <cdr:to>
      <cdr:x>1</cdr:x>
      <cdr:y>0.35412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5237389" y="187506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/>
        </a:p>
      </cdr:txBody>
    </cdr:sp>
  </cdr:relSizeAnchor>
  <cdr:relSizeAnchor xmlns:cdr="http://schemas.openxmlformats.org/drawingml/2006/chartDrawing">
    <cdr:from>
      <cdr:x>0.21942</cdr:x>
      <cdr:y>0.56626</cdr:y>
    </cdr:from>
    <cdr:to>
      <cdr:x>0.24741</cdr:x>
      <cdr:y>0.8065</cdr:y>
    </cdr:to>
    <cdr:sp macro="" textlink="">
      <cdr:nvSpPr>
        <cdr:cNvPr id="8" name="Parentesi graffa chiusa 7"/>
        <cdr:cNvSpPr/>
      </cdr:nvSpPr>
      <cdr:spPr bwMode="auto">
        <a:xfrm xmlns:a="http://schemas.openxmlformats.org/drawingml/2006/main">
          <a:off x="1717674" y="4422775"/>
          <a:ext cx="219075" cy="1876425"/>
        </a:xfrm>
        <a:prstGeom xmlns:a="http://schemas.openxmlformats.org/drawingml/2006/main" prst="rightBrac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9525" cap="flat" cmpd="sng" algn="ctr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rot="0" spcFirstLastPara="0" vert="horz" wrap="square" lIns="18288" tIns="0" rIns="0" bIns="0" numCol="1" spcCol="0" rtlCol="0" fromWordArt="0" anchor="t" anchorCtr="0" forceAA="0" upright="1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0.21902</cdr:x>
      <cdr:y>0.66748</cdr:y>
    </cdr:from>
    <cdr:to>
      <cdr:x>0.27499</cdr:x>
      <cdr:y>0.71016</cdr:y>
    </cdr:to>
    <cdr:sp macro="" textlink="">
      <cdr:nvSpPr>
        <cdr:cNvPr id="9" name="CasellaDiTesto 9"/>
        <cdr:cNvSpPr txBox="1"/>
      </cdr:nvSpPr>
      <cdr:spPr>
        <a:xfrm xmlns:a="http://schemas.openxmlformats.org/drawingml/2006/main">
          <a:off x="1714500" y="5213350"/>
          <a:ext cx="438150" cy="33337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/>
            <a:t>34%</a:t>
          </a:r>
        </a:p>
      </cdr:txBody>
    </cdr:sp>
  </cdr:relSizeAnchor>
  <cdr:relSizeAnchor xmlns:cdr="http://schemas.openxmlformats.org/drawingml/2006/chartDrawing">
    <cdr:from>
      <cdr:x>0.56374</cdr:x>
      <cdr:y>0.77004</cdr:y>
    </cdr:from>
    <cdr:to>
      <cdr:x>0.57915</cdr:x>
      <cdr:y>0.81191</cdr:y>
    </cdr:to>
    <cdr:sp macro="" textlink="">
      <cdr:nvSpPr>
        <cdr:cNvPr id="10" name="Parentesi graffa chiusa 9"/>
        <cdr:cNvSpPr/>
      </cdr:nvSpPr>
      <cdr:spPr bwMode="auto">
        <a:xfrm xmlns:a="http://schemas.openxmlformats.org/drawingml/2006/main">
          <a:off x="5256584" y="4248472"/>
          <a:ext cx="143691" cy="231007"/>
        </a:xfrm>
        <a:prstGeom xmlns:a="http://schemas.openxmlformats.org/drawingml/2006/main" prst="rightBrac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9525" cap="flat" cmpd="sng" algn="ctr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rot="0" spcFirstLastPara="0" vert="horz" wrap="square" lIns="18288" tIns="0" rIns="0" bIns="0" numCol="1" spcCol="0" rtlCol="0" fromWordArt="0" anchor="t" anchorCtr="0" forceAA="0" upright="1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0.56374</cdr:x>
      <cdr:y>0.77004</cdr:y>
    </cdr:from>
    <cdr:to>
      <cdr:x>0.62336</cdr:x>
      <cdr:y>0.79768</cdr:y>
    </cdr:to>
    <cdr:sp macro="" textlink="">
      <cdr:nvSpPr>
        <cdr:cNvPr id="11" name="CasellaDiTesto 9"/>
        <cdr:cNvSpPr txBox="1"/>
      </cdr:nvSpPr>
      <cdr:spPr>
        <a:xfrm xmlns:a="http://schemas.openxmlformats.org/drawingml/2006/main">
          <a:off x="5256584" y="4248472"/>
          <a:ext cx="555928" cy="152497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27%</a:t>
          </a:r>
        </a:p>
      </cdr:txBody>
    </cdr:sp>
  </cdr:relSizeAnchor>
  <cdr:relSizeAnchor xmlns:cdr="http://schemas.openxmlformats.org/drawingml/2006/chartDrawing">
    <cdr:from>
      <cdr:x>0.73363</cdr:x>
      <cdr:y>0.77004</cdr:y>
    </cdr:from>
    <cdr:to>
      <cdr:x>0.75512</cdr:x>
      <cdr:y>0.80947</cdr:y>
    </cdr:to>
    <cdr:sp macro="" textlink="">
      <cdr:nvSpPr>
        <cdr:cNvPr id="12" name="Parentesi graffa chiusa 11"/>
        <cdr:cNvSpPr/>
      </cdr:nvSpPr>
      <cdr:spPr bwMode="auto">
        <a:xfrm xmlns:a="http://schemas.openxmlformats.org/drawingml/2006/main">
          <a:off x="6840760" y="4248472"/>
          <a:ext cx="200384" cy="217545"/>
        </a:xfrm>
        <a:prstGeom xmlns:a="http://schemas.openxmlformats.org/drawingml/2006/main" prst="rightBrac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9525" cap="flat" cmpd="sng" algn="ctr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rot="0" spcFirstLastPara="0" vert="horz" wrap="square" lIns="18288" tIns="0" rIns="0" bIns="0" numCol="1" spcCol="0" rtlCol="0" fromWordArt="0" anchor="t" anchorCtr="0" forceAA="0" upright="1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0.74135</cdr:x>
      <cdr:y>0.77004</cdr:y>
    </cdr:from>
    <cdr:to>
      <cdr:x>0.79854</cdr:x>
      <cdr:y>0.79728</cdr:y>
    </cdr:to>
    <cdr:sp macro="" textlink="">
      <cdr:nvSpPr>
        <cdr:cNvPr id="13" name="CasellaDiTesto 9"/>
        <cdr:cNvSpPr txBox="1"/>
      </cdr:nvSpPr>
      <cdr:spPr>
        <a:xfrm xmlns:a="http://schemas.openxmlformats.org/drawingml/2006/main">
          <a:off x="6912768" y="4248472"/>
          <a:ext cx="533269" cy="150290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16%</a:t>
          </a:r>
        </a:p>
      </cdr:txBody>
    </cdr:sp>
  </cdr:relSizeAnchor>
  <cdr:relSizeAnchor xmlns:cdr="http://schemas.openxmlformats.org/drawingml/2006/chartDrawing">
    <cdr:from>
      <cdr:x>0.40644</cdr:x>
      <cdr:y>0.74791</cdr:y>
    </cdr:from>
    <cdr:to>
      <cdr:x>0.42956</cdr:x>
      <cdr:y>0.81377</cdr:y>
    </cdr:to>
    <cdr:sp macro="" textlink="">
      <cdr:nvSpPr>
        <cdr:cNvPr id="14" name="Parentesi graffa chiusa 13"/>
        <cdr:cNvSpPr/>
      </cdr:nvSpPr>
      <cdr:spPr bwMode="auto">
        <a:xfrm xmlns:a="http://schemas.openxmlformats.org/drawingml/2006/main">
          <a:off x="3789827" y="4126367"/>
          <a:ext cx="215583" cy="363365"/>
        </a:xfrm>
        <a:prstGeom xmlns:a="http://schemas.openxmlformats.org/drawingml/2006/main" prst="rightBrace">
          <a:avLst/>
        </a:prstGeom>
        <a:solidFill xmlns:a="http://schemas.openxmlformats.org/drawingml/2006/main">
          <a:srgbClr xmlns:mc="http://schemas.openxmlformats.org/markup-compatibility/2006" xmlns:a14="http://schemas.microsoft.com/office/drawing/2010/main" val="FFFFFF" mc:Ignorable="a14" a14:legacySpreadsheetColorIndex="9"/>
        </a:solidFill>
        <a:ln xmlns:a="http://schemas.openxmlformats.org/drawingml/2006/main" w="9525" cap="flat" cmpd="sng" algn="ctr">
          <a:solidFill>
            <a:srgbClr xmlns:mc="http://schemas.openxmlformats.org/markup-compatibility/2006" xmlns:a14="http://schemas.microsoft.com/office/drawing/2010/main" val="000000" mc:Ignorable="a14" a14:legacySpreadsheetColorIndex="64"/>
          </a:solidFill>
          <a:prstDash val="solid"/>
          <a:round/>
          <a:headEnd type="none" w="med" len="med"/>
          <a:tailEnd type="none" w="med" len="med"/>
        </a:ln>
        <a:effectLst xmlns:a="http://schemas.openxmlformats.org/drawingml/2006/main"/>
        <a:extLst xmlns:a="http://schemas.openxmlformats.org/drawingml/2006/main"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cdr:spPr>
      <cdr:txBody>
        <a:bodyPr xmlns:a="http://schemas.openxmlformats.org/drawingml/2006/main" rot="0" spcFirstLastPara="0" vert="horz" wrap="square" lIns="18288" tIns="0" rIns="0" bIns="0" numCol="1" spcCol="0" rtlCol="0" fromWordArt="0" anchor="t" anchorCtr="0" forceAA="0" upright="1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endParaRPr lang="en-US" sz="1100"/>
        </a:p>
      </cdr:txBody>
    </cdr:sp>
  </cdr:relSizeAnchor>
  <cdr:relSizeAnchor xmlns:cdr="http://schemas.openxmlformats.org/drawingml/2006/chartDrawing">
    <cdr:from>
      <cdr:x>0.40157</cdr:x>
      <cdr:y>0.75699</cdr:y>
    </cdr:from>
    <cdr:to>
      <cdr:x>0.46241</cdr:x>
      <cdr:y>0.78747</cdr:y>
    </cdr:to>
    <cdr:sp macro="" textlink="">
      <cdr:nvSpPr>
        <cdr:cNvPr id="15" name="CasellaDiTesto 9"/>
        <cdr:cNvSpPr txBox="1"/>
      </cdr:nvSpPr>
      <cdr:spPr>
        <a:xfrm xmlns:a="http://schemas.openxmlformats.org/drawingml/2006/main">
          <a:off x="3744416" y="4176464"/>
          <a:ext cx="567305" cy="168165"/>
        </a:xfrm>
        <a:prstGeom xmlns:a="http://schemas.openxmlformats.org/drawingml/2006/main" prst="rect">
          <a:avLst/>
        </a:prstGeom>
        <a:solidFill xmlns:a="http://schemas.openxmlformats.org/drawingml/2006/main">
          <a:schemeClr val="lt1"/>
        </a:solidFill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100" dirty="0"/>
            <a:t>32%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562B59-04AA-4474-A51E-47C0FFC6F77D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F3F084-D5FA-49A2-8F0E-9C639EB794B4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968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3F084-D5FA-49A2-8F0E-9C639EB794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2623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F3F084-D5FA-49A2-8F0E-9C639EB794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154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82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2197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03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93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278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461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4648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035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864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2353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922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C910F-0FAC-4A1D-B255-DD472C010202}" type="datetimeFigureOut">
              <a:rPr lang="en-US" smtClean="0"/>
              <a:t>10/4/2011</a:t>
            </a:fld>
            <a:endParaRPr lang="en-US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FE99B-DDAC-422E-934D-A7F34D6B0CA9}" type="slidenum">
              <a:rPr lang="en-US" smtClean="0"/>
              <a:t>‹N›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086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323528" y="1556793"/>
            <a:ext cx="8134672" cy="2043658"/>
          </a:xfrm>
        </p:spPr>
        <p:txBody>
          <a:bodyPr>
            <a:normAutofit/>
          </a:bodyPr>
          <a:lstStyle/>
          <a:p>
            <a:r>
              <a:rPr lang="it-IT" sz="3600" dirty="0" smtClean="0"/>
              <a:t>Margherita Russo</a:t>
            </a:r>
            <a:br>
              <a:rPr lang="it-IT" sz="3600" dirty="0" smtClean="0"/>
            </a:br>
            <a:r>
              <a:rPr lang="it-IT" sz="3600" dirty="0" smtClean="0"/>
              <a:t/>
            </a:r>
            <a:br>
              <a:rPr lang="it-IT" sz="3600" dirty="0" smtClean="0"/>
            </a:br>
            <a:r>
              <a:rPr lang="it-IT" sz="3200" dirty="0" smtClean="0"/>
              <a:t>Università di Modena e Reggio Emilia</a:t>
            </a:r>
            <a:endParaRPr lang="en-US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/>
              <a:t>Artimino2011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266292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528" y="1208506"/>
            <a:ext cx="9731250" cy="50589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olo 4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00B0F0"/>
                </a:solidFill>
              </a:rPr>
              <a:t>Industria meccanica a Modena (2005) </a:t>
            </a:r>
            <a:br>
              <a:rPr lang="it-IT" sz="2400" b="1" dirty="0" smtClean="0">
                <a:solidFill>
                  <a:srgbClr val="00B0F0"/>
                </a:solidFill>
              </a:rPr>
            </a:br>
            <a:r>
              <a:rPr lang="it-IT" sz="2400" b="1" dirty="0" smtClean="0">
                <a:solidFill>
                  <a:srgbClr val="00B0F0"/>
                </a:solidFill>
              </a:rPr>
              <a:t>Addetti </a:t>
            </a:r>
            <a:r>
              <a:rPr lang="it-IT" sz="2400" b="1" dirty="0">
                <a:solidFill>
                  <a:srgbClr val="00B0F0"/>
                </a:solidFill>
              </a:rPr>
              <a:t>per </a:t>
            </a:r>
            <a:r>
              <a:rPr lang="it-IT" sz="2400" b="1" dirty="0" smtClean="0">
                <a:solidFill>
                  <a:srgbClr val="00B0F0"/>
                </a:solidFill>
              </a:rPr>
              <a:t>settore di </a:t>
            </a:r>
            <a:r>
              <a:rPr lang="it-IT" sz="2400" b="1" dirty="0">
                <a:solidFill>
                  <a:srgbClr val="00B0F0"/>
                </a:solidFill>
              </a:rPr>
              <a:t>sbocco </a:t>
            </a:r>
            <a:r>
              <a:rPr lang="it-IT" sz="2400" b="1" dirty="0" smtClean="0">
                <a:solidFill>
                  <a:srgbClr val="00B0F0"/>
                </a:solidFill>
              </a:rPr>
              <a:t>e </a:t>
            </a:r>
            <a:r>
              <a:rPr lang="it-IT" sz="2400" b="1" dirty="0">
                <a:solidFill>
                  <a:srgbClr val="00B0F0"/>
                </a:solidFill>
              </a:rPr>
              <a:t>tipo </a:t>
            </a:r>
            <a:r>
              <a:rPr lang="it-IT" sz="2400" b="1" dirty="0" smtClean="0">
                <a:solidFill>
                  <a:srgbClr val="00B0F0"/>
                </a:solidFill>
              </a:rPr>
              <a:t>d'impresa</a:t>
            </a:r>
            <a:br>
              <a:rPr lang="it-IT" sz="2400" b="1" dirty="0" smtClean="0">
                <a:solidFill>
                  <a:srgbClr val="00B0F0"/>
                </a:solidFill>
              </a:rPr>
            </a:br>
            <a:endParaRPr lang="en-US" sz="2400" b="1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0220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err="1" smtClean="0">
                <a:solidFill>
                  <a:srgbClr val="00B0F0"/>
                </a:solidFill>
              </a:rPr>
              <a:t>Locality</a:t>
            </a:r>
            <a:r>
              <a:rPr lang="it-IT" sz="3600" dirty="0" smtClean="0">
                <a:solidFill>
                  <a:srgbClr val="00B0F0"/>
                </a:solidFill>
              </a:rPr>
              <a:t> </a:t>
            </a:r>
            <a:r>
              <a:rPr lang="it-IT" sz="3600" dirty="0" err="1" smtClean="0">
                <a:solidFill>
                  <a:srgbClr val="00B0F0"/>
                </a:solidFill>
              </a:rPr>
              <a:t>marshalliana</a:t>
            </a:r>
            <a:endParaRPr lang="en-US" sz="3600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it-IT" dirty="0"/>
              <a:t>reti di </a:t>
            </a:r>
            <a:r>
              <a:rPr lang="it-IT" dirty="0" smtClean="0"/>
              <a:t>relazioni, multilivello, nel tempo</a:t>
            </a:r>
          </a:p>
          <a:p>
            <a:pPr lvl="1"/>
            <a:r>
              <a:rPr lang="it-IT" dirty="0"/>
              <a:t>Reti di relazioni sociali</a:t>
            </a:r>
          </a:p>
          <a:p>
            <a:pPr lvl="1"/>
            <a:r>
              <a:rPr lang="it-IT" dirty="0" smtClean="0"/>
              <a:t>Reti di relazioni tra le imprese </a:t>
            </a:r>
          </a:p>
          <a:p>
            <a:pPr lvl="2"/>
            <a:r>
              <a:rPr lang="it-IT" dirty="0" smtClean="0"/>
              <a:t>radicamento nelle reti transazionali</a:t>
            </a:r>
          </a:p>
          <a:p>
            <a:pPr lvl="2"/>
            <a:r>
              <a:rPr lang="it-IT" dirty="0" smtClean="0"/>
              <a:t>radicamento</a:t>
            </a:r>
            <a:r>
              <a:rPr lang="it-IT" u="sng" dirty="0" smtClean="0"/>
              <a:t> tra </a:t>
            </a:r>
            <a:r>
              <a:rPr lang="it-IT" dirty="0" smtClean="0"/>
              <a:t>luoghi</a:t>
            </a:r>
          </a:p>
          <a:p>
            <a:r>
              <a:rPr lang="it-IT" dirty="0" smtClean="0"/>
              <a:t>quali sono i punti di forza e di debolezza di quei luoghi</a:t>
            </a:r>
          </a:p>
          <a:p>
            <a:r>
              <a:rPr lang="it-IT" dirty="0" smtClean="0"/>
              <a:t>in che modi questi </a:t>
            </a:r>
            <a:r>
              <a:rPr lang="it-IT" i="1" dirty="0" smtClean="0"/>
              <a:t>luoghi</a:t>
            </a:r>
            <a:r>
              <a:rPr lang="it-IT" dirty="0" smtClean="0"/>
              <a:t> stanno interpretando il cambiamento (quali attori?)</a:t>
            </a:r>
          </a:p>
          <a:p>
            <a:r>
              <a:rPr lang="it-IT" dirty="0" smtClean="0"/>
              <a:t>politiche pubbliche: quale </a:t>
            </a:r>
            <a:r>
              <a:rPr lang="it-IT" dirty="0"/>
              <a:t>ruolo </a:t>
            </a:r>
            <a:endParaRPr lang="it-IT" dirty="0" smtClean="0"/>
          </a:p>
          <a:p>
            <a:pPr lvl="1"/>
            <a:r>
              <a:rPr lang="it-IT" dirty="0" smtClean="0"/>
              <a:t>hanno </a:t>
            </a:r>
            <a:r>
              <a:rPr lang="it-IT" dirty="0"/>
              <a:t>oggi (e in quali luoghi?) </a:t>
            </a:r>
            <a:endParaRPr lang="it-IT" dirty="0" smtClean="0"/>
          </a:p>
          <a:p>
            <a:pPr lvl="1"/>
            <a:r>
              <a:rPr lang="it-IT" dirty="0" smtClean="0"/>
              <a:t>e in futuro?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4763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B0F0"/>
                </a:solidFill>
              </a:rPr>
              <a:t>L’Italia nel contesto internazionale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smtClean="0"/>
              <a:t>internazionale vs. globale</a:t>
            </a:r>
          </a:p>
          <a:p>
            <a:r>
              <a:rPr lang="it-IT" dirty="0" smtClean="0"/>
              <a:t>Paesi (e aggregati istituzionali di paesi) </a:t>
            </a:r>
            <a:br>
              <a:rPr lang="it-IT" dirty="0" smtClean="0"/>
            </a:br>
            <a:r>
              <a:rPr lang="it-IT" dirty="0" smtClean="0"/>
              <a:t>vs.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/>
              <a:t>intrecci</a:t>
            </a:r>
            <a:r>
              <a:rPr lang="en-US" dirty="0" smtClean="0"/>
              <a:t> di </a:t>
            </a:r>
            <a:r>
              <a:rPr lang="en-US" dirty="0" err="1" smtClean="0"/>
              <a:t>relazioni</a:t>
            </a:r>
            <a:r>
              <a:rPr lang="en-US" dirty="0" smtClean="0"/>
              <a:t> </a:t>
            </a:r>
            <a:r>
              <a:rPr lang="en-US" dirty="0" err="1" smtClean="0"/>
              <a:t>economiche</a:t>
            </a:r>
            <a:r>
              <a:rPr lang="en-US" dirty="0" smtClean="0"/>
              <a:t>, </a:t>
            </a:r>
            <a:r>
              <a:rPr lang="en-US" dirty="0" err="1" smtClean="0"/>
              <a:t>produttive</a:t>
            </a:r>
            <a:r>
              <a:rPr lang="en-US" dirty="0" smtClean="0"/>
              <a:t> </a:t>
            </a:r>
            <a:r>
              <a:rPr lang="en-US" dirty="0" err="1" smtClean="0"/>
              <a:t>finanziarie</a:t>
            </a:r>
            <a:r>
              <a:rPr lang="en-US" dirty="0" smtClean="0"/>
              <a:t> (</a:t>
            </a:r>
            <a:r>
              <a:rPr lang="en-US" dirty="0" err="1" smtClean="0"/>
              <a:t>tra</a:t>
            </a:r>
            <a:r>
              <a:rPr lang="en-US" dirty="0" smtClean="0"/>
              <a:t> </a:t>
            </a:r>
            <a:r>
              <a:rPr lang="en-US" dirty="0" err="1" smtClean="0"/>
              <a:t>quali</a:t>
            </a:r>
            <a:r>
              <a:rPr lang="en-US" dirty="0" smtClean="0"/>
              <a:t> </a:t>
            </a:r>
            <a:r>
              <a:rPr lang="en-US" dirty="0" err="1" smtClean="0"/>
              <a:t>agenti</a:t>
            </a:r>
            <a:r>
              <a:rPr lang="en-US" dirty="0" smtClean="0"/>
              <a:t>? </a:t>
            </a:r>
            <a:r>
              <a:rPr lang="en-US" dirty="0" err="1" smtClean="0"/>
              <a:t>Che</a:t>
            </a:r>
            <a:r>
              <a:rPr lang="en-US" dirty="0" smtClean="0"/>
              <a:t> </a:t>
            </a:r>
            <a:r>
              <a:rPr lang="en-US" dirty="0" err="1" smtClean="0"/>
              <a:t>relazioni</a:t>
            </a:r>
            <a:r>
              <a:rPr lang="en-US" dirty="0" smtClean="0"/>
              <a:t> di </a:t>
            </a:r>
            <a:r>
              <a:rPr lang="en-US" dirty="0" err="1" smtClean="0"/>
              <a:t>potere</a:t>
            </a:r>
            <a:r>
              <a:rPr lang="en-US" dirty="0" smtClean="0"/>
              <a:t> </a:t>
            </a:r>
            <a:r>
              <a:rPr lang="en-US" dirty="0" err="1" smtClean="0"/>
              <a:t>hanno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catene</a:t>
            </a:r>
            <a:r>
              <a:rPr lang="en-US" dirty="0"/>
              <a:t> </a:t>
            </a:r>
            <a:r>
              <a:rPr lang="en-US" dirty="0" smtClean="0"/>
              <a:t>del </a:t>
            </a:r>
            <a:r>
              <a:rPr lang="en-US" dirty="0" err="1" smtClean="0"/>
              <a:t>valore</a:t>
            </a:r>
            <a:r>
              <a:rPr lang="en-US" dirty="0" smtClean="0"/>
              <a:t>?)</a:t>
            </a:r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799904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600" b="1" dirty="0" smtClean="0">
                <a:solidFill>
                  <a:srgbClr val="00B0F0"/>
                </a:solidFill>
              </a:rPr>
              <a:t>L’Europa delle specializzazioni </a:t>
            </a:r>
            <a:br>
              <a:rPr lang="it-IT" sz="3600" b="1" dirty="0" smtClean="0">
                <a:solidFill>
                  <a:srgbClr val="00B0F0"/>
                </a:solidFill>
              </a:rPr>
            </a:br>
            <a:r>
              <a:rPr lang="it-IT" sz="3600" b="1" dirty="0" smtClean="0">
                <a:solidFill>
                  <a:srgbClr val="00B0F0"/>
                </a:solidFill>
              </a:rPr>
              <a:t>di beni intermedi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it-IT" dirty="0" smtClean="0"/>
              <a:t>Livello </a:t>
            </a:r>
            <a:r>
              <a:rPr lang="it-IT" dirty="0"/>
              <a:t>di analisi </a:t>
            </a:r>
            <a:r>
              <a:rPr lang="it-IT" dirty="0" smtClean="0"/>
              <a:t>e livello </a:t>
            </a:r>
            <a:r>
              <a:rPr lang="it-IT" dirty="0"/>
              <a:t>di </a:t>
            </a:r>
            <a:r>
              <a:rPr lang="it-IT" dirty="0" smtClean="0"/>
              <a:t>aggregazione</a:t>
            </a:r>
            <a:endParaRPr lang="it-IT" dirty="0"/>
          </a:p>
          <a:p>
            <a:pPr marL="800100" lvl="2" indent="0">
              <a:buNone/>
            </a:pPr>
            <a:r>
              <a:rPr lang="it-IT" dirty="0" smtClean="0"/>
              <a:t>Ci </a:t>
            </a:r>
            <a:r>
              <a:rPr lang="it-IT" dirty="0"/>
              <a:t>serve nel confronto con le grandi macro </a:t>
            </a:r>
            <a:r>
              <a:rPr lang="it-IT" dirty="0" smtClean="0"/>
              <a:t>aree (quali </a:t>
            </a:r>
            <a:r>
              <a:rPr lang="it-IT" dirty="0"/>
              <a:t>Cina, Asia, America, </a:t>
            </a:r>
            <a:r>
              <a:rPr lang="it-IT" dirty="0" smtClean="0"/>
              <a:t>Africa)?</a:t>
            </a:r>
            <a:endParaRPr lang="it-IT" dirty="0"/>
          </a:p>
          <a:p>
            <a:r>
              <a:rPr lang="it-IT" dirty="0" smtClean="0"/>
              <a:t>che </a:t>
            </a:r>
            <a:r>
              <a:rPr lang="it-IT" dirty="0"/>
              <a:t>cosa capiamo a quel livello di aggregazione dei paesi europei (e degli altri nelle aere geografiche)?</a:t>
            </a:r>
          </a:p>
          <a:p>
            <a:r>
              <a:rPr lang="it-IT" dirty="0" smtClean="0"/>
              <a:t>che </a:t>
            </a:r>
            <a:r>
              <a:rPr lang="it-IT" dirty="0"/>
              <a:t>cosa capiamo delle strategie (e di quali attori stiamo parlando</a:t>
            </a:r>
            <a:r>
              <a:rPr lang="it-IT" dirty="0" smtClean="0"/>
              <a:t>?)</a:t>
            </a:r>
          </a:p>
          <a:p>
            <a:r>
              <a:rPr lang="it-IT" dirty="0" smtClean="0"/>
              <a:t>che </a:t>
            </a:r>
            <a:r>
              <a:rPr lang="it-IT" dirty="0"/>
              <a:t>cosa capiamo dei sentieri di trasformazione?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B0F0"/>
                </a:solidFill>
              </a:rPr>
              <a:t>Un esempio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Cambiamo </a:t>
            </a:r>
            <a:r>
              <a:rPr lang="it-IT" dirty="0"/>
              <a:t>livello di analisi e di aggregazione </a:t>
            </a:r>
            <a:endParaRPr lang="it-IT" dirty="0" smtClean="0"/>
          </a:p>
          <a:p>
            <a:r>
              <a:rPr lang="it-IT" dirty="0" smtClean="0"/>
              <a:t>Alcuni problemi: </a:t>
            </a:r>
          </a:p>
          <a:p>
            <a:pPr marL="400050" lvl="1" indent="0">
              <a:buNone/>
            </a:pPr>
            <a:r>
              <a:rPr lang="it-IT" dirty="0" smtClean="0"/>
              <a:t>Analisi temporale</a:t>
            </a:r>
          </a:p>
          <a:p>
            <a:pPr marL="400050" lvl="1" indent="0">
              <a:buNone/>
            </a:pPr>
            <a:r>
              <a:rPr lang="it-IT" dirty="0" smtClean="0"/>
              <a:t>Analisi spaziale </a:t>
            </a:r>
          </a:p>
          <a:p>
            <a:pPr marL="400050" lvl="1" indent="0">
              <a:buNone/>
            </a:pPr>
            <a:r>
              <a:rPr lang="it-IT" dirty="0" smtClean="0"/>
              <a:t>Analisi intra e intersettoriale</a:t>
            </a:r>
          </a:p>
          <a:p>
            <a:pPr marL="400050" lvl="1" indent="0">
              <a:buNone/>
            </a:pPr>
            <a:endParaRPr lang="it-IT" dirty="0" smtClean="0"/>
          </a:p>
          <a:p>
            <a:pPr marL="400050" lvl="1" indent="0">
              <a:buNone/>
            </a:pPr>
            <a:r>
              <a:rPr lang="it-IT" dirty="0" smtClean="0"/>
              <a:t>I dati disaggregati per prodotti/filiere</a:t>
            </a:r>
          </a:p>
          <a:p>
            <a:pPr marL="400050" lvl="1" indent="0">
              <a:buNone/>
            </a:pPr>
            <a:r>
              <a:rPr lang="it-IT" dirty="0" smtClean="0"/>
              <a:t>a livello subnazionale e nel tempo</a:t>
            </a:r>
            <a:br>
              <a:rPr lang="it-IT" dirty="0" smtClean="0"/>
            </a:br>
            <a:r>
              <a:rPr lang="it-IT" dirty="0" smtClean="0"/>
              <a:t>	comparabilità 	</a:t>
            </a:r>
          </a:p>
          <a:p>
            <a:pPr marL="400050" lvl="1" indent="0">
              <a:buNone/>
            </a:pPr>
            <a:r>
              <a:rPr lang="it-IT" dirty="0"/>
              <a:t>	</a:t>
            </a:r>
            <a:r>
              <a:rPr lang="it-IT" dirty="0" smtClean="0"/>
              <a:t>		tra le varie aree geografiche</a:t>
            </a:r>
          </a:p>
          <a:p>
            <a:pPr marL="400050" lvl="1" indent="0">
              <a:buNone/>
            </a:pPr>
            <a:r>
              <a:rPr lang="it-IT" dirty="0" smtClean="0"/>
              <a:t>			tra i paesi europei</a:t>
            </a:r>
          </a:p>
          <a:p>
            <a:pPr marL="40005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253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magine 4" descr="rosso blu e cerchi.jpg"/>
          <p:cNvPicPr>
            <a:picLocks noChangeAspect="1"/>
          </p:cNvPicPr>
          <p:nvPr/>
        </p:nvPicPr>
        <p:blipFill rotWithShape="1">
          <a:blip r:embed="rId3" cstate="print"/>
          <a:srcRect l="4438" t="3755"/>
          <a:stretch/>
        </p:blipFill>
        <p:spPr>
          <a:xfrm>
            <a:off x="0" y="216024"/>
            <a:ext cx="6318472" cy="6237312"/>
          </a:xfrm>
          <a:prstGeom prst="rect">
            <a:avLst/>
          </a:prstGeom>
        </p:spPr>
      </p:pic>
      <p:sp>
        <p:nvSpPr>
          <p:cNvPr id="4" name="Titolo 3"/>
          <p:cNvSpPr>
            <a:spLocks noGrp="1"/>
          </p:cNvSpPr>
          <p:nvPr>
            <p:ph type="title"/>
          </p:nvPr>
        </p:nvSpPr>
        <p:spPr>
          <a:xfrm>
            <a:off x="26268" y="-20538"/>
            <a:ext cx="3250704" cy="5962674"/>
          </a:xfrm>
        </p:spPr>
        <p:txBody>
          <a:bodyPr>
            <a:normAutofit fontScale="90000"/>
          </a:bodyPr>
          <a:lstStyle/>
          <a:p>
            <a:pPr algn="l"/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Quota di occupazione metalmeccanica nei paesi Europei sul totale degli occupati metalmeccanici </a:t>
            </a:r>
            <a:br>
              <a:rPr lang="it-IT" sz="2800" dirty="0" smtClean="0"/>
            </a:br>
            <a:r>
              <a:rPr lang="it-IT" sz="2800" dirty="0" smtClean="0"/>
              <a:t>in EU </a:t>
            </a:r>
            <a:br>
              <a:rPr lang="it-IT" sz="2800" dirty="0" smtClean="0"/>
            </a:br>
            <a:r>
              <a:rPr lang="it-IT" sz="2800" dirty="0" smtClean="0"/>
              <a:t>2007</a:t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/>
              <a:t/>
            </a:r>
            <a:br>
              <a:rPr lang="it-IT" sz="2800" dirty="0"/>
            </a:br>
            <a:r>
              <a:rPr lang="it-IT" sz="2800" dirty="0" smtClean="0"/>
              <a:t/>
            </a:r>
            <a:br>
              <a:rPr lang="it-IT" sz="2800" dirty="0" smtClean="0"/>
            </a:br>
            <a:endParaRPr lang="en-US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23528" y="6453336"/>
            <a:ext cx="63367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/>
              <a:t>Fonte</a:t>
            </a:r>
            <a:r>
              <a:rPr lang="en-US" dirty="0" smtClean="0"/>
              <a:t>: </a:t>
            </a:r>
            <a:r>
              <a:rPr lang="en-US" dirty="0" err="1" smtClean="0"/>
              <a:t>Elaborazione</a:t>
            </a:r>
            <a:r>
              <a:rPr lang="en-US" dirty="0" smtClean="0"/>
              <a:t> </a:t>
            </a:r>
            <a:r>
              <a:rPr lang="en-US" dirty="0" err="1" smtClean="0"/>
              <a:t>dati</a:t>
            </a:r>
            <a:r>
              <a:rPr lang="en-US" dirty="0" smtClean="0"/>
              <a:t> </a:t>
            </a:r>
            <a:r>
              <a:rPr lang="en-US" dirty="0" err="1" smtClean="0"/>
              <a:t>Eurostat_SBS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7298" y="-27385"/>
            <a:ext cx="4112685" cy="6665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6979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8814" y="875241"/>
            <a:ext cx="4860007" cy="5982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686800" cy="634081"/>
          </a:xfrm>
        </p:spPr>
        <p:txBody>
          <a:bodyPr>
            <a:normAutofit fontScale="90000"/>
          </a:bodyPr>
          <a:lstStyle/>
          <a:p>
            <a:r>
              <a:rPr lang="it-IT" sz="3600" b="1" dirty="0" smtClean="0"/>
              <a:t>39,4% dell’occupazione meccanica europea, 2007: Germania e Italia</a:t>
            </a:r>
            <a:endParaRPr lang="en-US" sz="3600" b="1" dirty="0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131" y="878937"/>
            <a:ext cx="2576540" cy="34231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179512" y="6381328"/>
            <a:ext cx="61926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Fonte: Elaborazione dati INPS e BA 2009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2411760" y="1124744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27,5%</a:t>
            </a:r>
            <a:endParaRPr lang="en-US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7236296" y="1129017"/>
            <a:ext cx="14401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13,9%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1860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3200" b="1" dirty="0" smtClean="0"/>
              <a:t>Quota di occupazione meccanica e manifatturiera (2009), NUTS3</a:t>
            </a:r>
            <a:endParaRPr lang="en-US" sz="3200" b="1" dirty="0"/>
          </a:p>
        </p:txBody>
      </p:sp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4523704"/>
              </p:ext>
            </p:extLst>
          </p:nvPr>
        </p:nvGraphicFramePr>
        <p:xfrm>
          <a:off x="179512" y="2119313"/>
          <a:ext cx="3290207" cy="25812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86324440"/>
              </p:ext>
            </p:extLst>
          </p:nvPr>
        </p:nvGraphicFramePr>
        <p:xfrm>
          <a:off x="4067944" y="2138363"/>
          <a:ext cx="3623582" cy="26003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419572" y="5085184"/>
            <a:ext cx="712879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Nota: La superficie dei cerchi è proporzionale alla quota di occupazione metalmeccanica in ogni territorio sul totale dell'occupazione metalmeccanica nazionale. Le rette indicano il valore medio nazionale. </a:t>
            </a:r>
          </a:p>
          <a:p>
            <a:r>
              <a:rPr lang="it-IT" dirty="0" smtClean="0"/>
              <a:t>Il colore dei cerchi fa riferimento al cluster di appartenenza							</a:t>
            </a:r>
          </a:p>
          <a:p>
            <a:r>
              <a:rPr lang="it-IT" dirty="0" smtClean="0"/>
              <a:t>Fonte: Elaborazione dati INPS e BA 2009			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311560" y="1700808"/>
            <a:ext cx="73448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smtClean="0"/>
              <a:t>Italia (Province)</a:t>
            </a:r>
            <a:r>
              <a:rPr lang="it-IT" dirty="0" smtClean="0"/>
              <a:t>		</a:t>
            </a:r>
            <a:r>
              <a:rPr lang="it-IT" dirty="0"/>
              <a:t>	</a:t>
            </a:r>
            <a:r>
              <a:rPr lang="it-IT" dirty="0" smtClean="0"/>
              <a:t>     </a:t>
            </a:r>
            <a:r>
              <a:rPr lang="it-IT" dirty="0" smtClean="0"/>
              <a:t>Germania (</a:t>
            </a:r>
            <a:r>
              <a:rPr lang="it-IT" dirty="0" err="1" smtClean="0"/>
              <a:t>Kreise</a:t>
            </a:r>
            <a:r>
              <a:rPr lang="it-IT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4094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b="1" dirty="0" smtClean="0">
                <a:solidFill>
                  <a:srgbClr val="00B0F0"/>
                </a:solidFill>
              </a:rPr>
              <a:t>Che cosa succede in quei territori?</a:t>
            </a:r>
            <a:endParaRPr lang="en-US" sz="3600" b="1" dirty="0">
              <a:solidFill>
                <a:srgbClr val="00B0F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Quali specializzazioni</a:t>
            </a:r>
          </a:p>
          <a:p>
            <a:r>
              <a:rPr lang="it-IT" dirty="0" smtClean="0"/>
              <a:t>Quale trama di relazioni interne e tra territori, e con quali territori?</a:t>
            </a:r>
          </a:p>
          <a:p>
            <a:pPr marL="0" indent="0">
              <a:buNone/>
            </a:pPr>
            <a:r>
              <a:rPr lang="it-IT" dirty="0" smtClean="0"/>
              <a:t>Un caso</a:t>
            </a:r>
          </a:p>
          <a:p>
            <a:pPr marL="0" indent="0">
              <a:buNone/>
            </a:pPr>
            <a:r>
              <a:rPr lang="it-IT" dirty="0" smtClean="0"/>
              <a:t>L’industria meccanica a Modena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507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>
            <a:noAutofit/>
          </a:bodyPr>
          <a:lstStyle/>
          <a:p>
            <a:r>
              <a:rPr lang="it-IT" sz="2400" b="1" dirty="0" smtClean="0">
                <a:solidFill>
                  <a:srgbClr val="00B0F0"/>
                </a:solidFill>
              </a:rPr>
              <a:t>Industria meccanica a Modena (2005) </a:t>
            </a:r>
            <a:br>
              <a:rPr lang="it-IT" sz="2400" b="1" dirty="0" smtClean="0">
                <a:solidFill>
                  <a:srgbClr val="00B0F0"/>
                </a:solidFill>
              </a:rPr>
            </a:br>
            <a:r>
              <a:rPr lang="it-IT" sz="2400" b="1" dirty="0" smtClean="0">
                <a:solidFill>
                  <a:srgbClr val="00B0F0"/>
                </a:solidFill>
              </a:rPr>
              <a:t>Addetti </a:t>
            </a:r>
            <a:r>
              <a:rPr lang="it-IT" sz="2400" b="1" dirty="0">
                <a:solidFill>
                  <a:srgbClr val="00B0F0"/>
                </a:solidFill>
              </a:rPr>
              <a:t>per </a:t>
            </a:r>
            <a:r>
              <a:rPr lang="it-IT" sz="2400" b="1" dirty="0" smtClean="0">
                <a:solidFill>
                  <a:srgbClr val="00B0F0"/>
                </a:solidFill>
              </a:rPr>
              <a:t>macro settore di </a:t>
            </a:r>
            <a:r>
              <a:rPr lang="it-IT" sz="2400" b="1" dirty="0">
                <a:solidFill>
                  <a:srgbClr val="00B0F0"/>
                </a:solidFill>
              </a:rPr>
              <a:t>sbocco </a:t>
            </a:r>
            <a:r>
              <a:rPr lang="it-IT" sz="2400" b="1" dirty="0" smtClean="0">
                <a:solidFill>
                  <a:srgbClr val="00B0F0"/>
                </a:solidFill>
              </a:rPr>
              <a:t>e </a:t>
            </a:r>
            <a:r>
              <a:rPr lang="it-IT" sz="2400" b="1" dirty="0">
                <a:solidFill>
                  <a:srgbClr val="00B0F0"/>
                </a:solidFill>
              </a:rPr>
              <a:t>tipo </a:t>
            </a:r>
            <a:r>
              <a:rPr lang="it-IT" sz="2400" b="1" dirty="0" smtClean="0">
                <a:solidFill>
                  <a:srgbClr val="00B0F0"/>
                </a:solidFill>
              </a:rPr>
              <a:t>d'impresa </a:t>
            </a:r>
            <a:br>
              <a:rPr lang="it-IT" sz="2400" b="1" dirty="0" smtClean="0">
                <a:solidFill>
                  <a:srgbClr val="00B0F0"/>
                </a:solidFill>
              </a:rPr>
            </a:br>
            <a:r>
              <a:rPr lang="it-IT" sz="2400" b="1" dirty="0" smtClean="0">
                <a:solidFill>
                  <a:srgbClr val="00B0F0"/>
                </a:solidFill>
              </a:rPr>
              <a:t>(56.231 addetti)</a:t>
            </a:r>
            <a:br>
              <a:rPr lang="it-IT" sz="2400" b="1" dirty="0" smtClean="0">
                <a:solidFill>
                  <a:srgbClr val="00B0F0"/>
                </a:solidFill>
              </a:rPr>
            </a:br>
            <a:endParaRPr lang="en-US" sz="2400" b="1" dirty="0">
              <a:solidFill>
                <a:srgbClr val="00B0F0"/>
              </a:solidFill>
            </a:endParaRPr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58865197"/>
              </p:ext>
            </p:extLst>
          </p:nvPr>
        </p:nvGraphicFramePr>
        <p:xfrm>
          <a:off x="0" y="1340768"/>
          <a:ext cx="9324528" cy="55172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44309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385</Words>
  <Application>Microsoft Office PowerPoint</Application>
  <PresentationFormat>Presentazione su schermo (4:3)</PresentationFormat>
  <Paragraphs>78</Paragraphs>
  <Slides>11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Margherita Russo  Università di Modena e Reggio Emilia</vt:lpstr>
      <vt:lpstr>L’Italia nel contesto internazionale</vt:lpstr>
      <vt:lpstr>L’Europa delle specializzazioni  di beni intermedi</vt:lpstr>
      <vt:lpstr>Un esempio</vt:lpstr>
      <vt:lpstr> Quota di occupazione metalmeccanica nei paesi Europei sul totale degli occupati metalmeccanici  in EU  2007         </vt:lpstr>
      <vt:lpstr>39,4% dell’occupazione meccanica europea, 2007: Germania e Italia</vt:lpstr>
      <vt:lpstr>Quota di occupazione meccanica e manifatturiera (2009), NUTS3</vt:lpstr>
      <vt:lpstr>Che cosa succede in quei territori?</vt:lpstr>
      <vt:lpstr>Industria meccanica a Modena (2005)  Addetti per macro settore di sbocco e tipo d'impresa  (56.231 addetti) </vt:lpstr>
      <vt:lpstr>Industria meccanica a Modena (2005)  Addetti per settore di sbocco e tipo d'impresa </vt:lpstr>
      <vt:lpstr>Locality marshalliana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Margherita Russo</dc:creator>
  <cp:lastModifiedBy>Margherita Russo</cp:lastModifiedBy>
  <cp:revision>12</cp:revision>
  <dcterms:created xsi:type="dcterms:W3CDTF">2011-10-03T23:07:27Z</dcterms:created>
  <dcterms:modified xsi:type="dcterms:W3CDTF">2011-10-04T06:05:00Z</dcterms:modified>
</cp:coreProperties>
</file>