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95" r:id="rId2"/>
    <p:sldId id="300" r:id="rId3"/>
    <p:sldId id="324" r:id="rId4"/>
    <p:sldId id="330" r:id="rId5"/>
    <p:sldId id="328" r:id="rId6"/>
    <p:sldId id="329" r:id="rId7"/>
    <p:sldId id="326" r:id="rId8"/>
    <p:sldId id="325" r:id="rId9"/>
    <p:sldId id="302" r:id="rId10"/>
    <p:sldId id="289" r:id="rId11"/>
    <p:sldId id="335" r:id="rId12"/>
    <p:sldId id="336" r:id="rId13"/>
    <p:sldId id="354" r:id="rId14"/>
    <p:sldId id="355" r:id="rId15"/>
    <p:sldId id="351" r:id="rId16"/>
    <p:sldId id="353" r:id="rId17"/>
    <p:sldId id="356" r:id="rId18"/>
    <p:sldId id="306" r:id="rId19"/>
    <p:sldId id="304" r:id="rId20"/>
    <p:sldId id="305" r:id="rId21"/>
    <p:sldId id="311" r:id="rId22"/>
    <p:sldId id="312" r:id="rId23"/>
    <p:sldId id="307" r:id="rId24"/>
    <p:sldId id="309" r:id="rId25"/>
    <p:sldId id="308" r:id="rId26"/>
    <p:sldId id="347" r:id="rId27"/>
  </p:sldIdLst>
  <p:sldSz cx="9144000" cy="6858000" type="screen4x3"/>
  <p:notesSz cx="6805613" cy="99441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9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00"/>
    <a:srgbClr val="4B1978"/>
    <a:srgbClr val="55A724"/>
    <a:srgbClr val="FBB0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C084B-7047-4F69-A78E-60BC252BCC38}" type="slidenum">
              <a:rPr lang="sv-SE"/>
              <a:pPr/>
              <a:t>‹N›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96" charset="-128"/>
        <a:cs typeface="ＭＳ Ｐゴシック" pitchFamily="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1C096-BE8A-40D5-8C75-26F3A7810950}" type="slidenum">
              <a:rPr lang="sv-SE"/>
              <a:pPr/>
              <a:t>5</a:t>
            </a:fld>
            <a:endParaRPr lang="sv-SE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AF638-BF81-4C6F-9767-9F08EB6C8A84}" type="slidenum">
              <a:rPr lang="sv-SE"/>
              <a:pPr/>
              <a:t>6</a:t>
            </a:fld>
            <a:endParaRPr lang="sv-SE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5E6A42-972D-40F6-AB7C-634B53505FD9}" type="slidenum">
              <a:rPr lang="sv-SE" sz="1200">
                <a:solidFill>
                  <a:srgbClr val="000000"/>
                </a:solidFill>
                <a:latin typeface="Arial" pitchFamily="34" charset="0"/>
              </a:rPr>
              <a:pPr algn="r"/>
              <a:t>9</a:t>
            </a:fld>
            <a:endParaRPr lang="sv-SE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33BE3-72C8-4418-955F-8C52363D99C7}" type="slidenum">
              <a:rPr lang="sv-SE" smtClean="0">
                <a:latin typeface="Calibri" pitchFamily="34" charset="0"/>
                <a:ea typeface="ＭＳ Ｐゴシック" charset="-128"/>
              </a:rPr>
              <a:pPr/>
              <a:t>13</a:t>
            </a:fld>
            <a:endParaRPr lang="sv-SE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876BD-D9BE-477E-AAD5-7CC64FD7BACD}" type="slidenum">
              <a:rPr lang="sv-SE" smtClean="0">
                <a:latin typeface="Calibri" pitchFamily="34" charset="0"/>
                <a:ea typeface="ＭＳ Ｐゴシック" charset="-128"/>
              </a:rPr>
              <a:pPr/>
              <a:t>14</a:t>
            </a:fld>
            <a:endParaRPr lang="sv-SE" smtClean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B0D1A-C51A-487D-A621-1F1A63AADA21}" type="slidenum">
              <a:rPr lang="en-US" smtClean="0">
                <a:latin typeface="Arial" pitchFamily="34" charset="0"/>
                <a:ea typeface="ＭＳ Ｐゴシック" charset="-128"/>
              </a:rPr>
              <a:pPr/>
              <a:t>22</a:t>
            </a:fld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5D75053D-8F3E-481E-9D1E-5A0241347B66}" type="datetime1">
              <a:rPr lang="sv-SE"/>
              <a:pPr>
                <a:defRPr/>
              </a:pPr>
              <a:t>2011-10-04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pic>
        <p:nvPicPr>
          <p:cNvPr id="10" name="Bildobjekt 9" descr="Chalmers Univ logo_svart.e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152400"/>
            <a:ext cx="1295400" cy="250102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 bwMode="auto">
          <a:xfrm>
            <a:off x="0" y="457200"/>
            <a:ext cx="9144000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pitchFamily="96" charset="-128"/>
          <a:cs typeface="Akzidenz-Bd for Chalmer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  <a:ea typeface="ＭＳ Ｐゴシック" pitchFamily="96" charset="-128"/>
          <a:cs typeface="ＭＳ Ｐゴシック" pitchFamily="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96" charset="-128"/>
          <a:cs typeface="Akzidenz for Chalmers Regular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 b="0" i="0">
          <a:solidFill>
            <a:schemeClr val="tx1"/>
          </a:solidFill>
          <a:latin typeface="+mn-lt"/>
          <a:ea typeface="ＭＳ Ｐゴシック" pitchFamily="68" charset="-128"/>
          <a:cs typeface="Akzidenz for Chalmers Regular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34" Type="http://schemas.openxmlformats.org/officeDocument/2006/relationships/image" Target="../media/image48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jpe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3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2130425"/>
            <a:ext cx="8820472" cy="1470025"/>
          </a:xfrm>
        </p:spPr>
        <p:txBody>
          <a:bodyPr/>
          <a:lstStyle/>
          <a:p>
            <a:r>
              <a:rPr lang="en-GB" sz="3200" dirty="0" smtClean="0"/>
              <a:t>A new generation of European Science Parks driving industrial development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- the case of Gothenburg and Chalmers University of Technology</a:t>
            </a:r>
            <a:r>
              <a:rPr lang="sv-SE" sz="3200" dirty="0" smtClean="0"/>
              <a:t/>
            </a:r>
            <a:br>
              <a:rPr lang="sv-SE" sz="3200" dirty="0" smtClean="0"/>
            </a:br>
            <a:endParaRPr lang="sv-S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 err="1" smtClean="0"/>
              <a:t>Mats.Lundqvist@chalmers.se</a:t>
            </a:r>
            <a:endParaRPr lang="sv-SE" sz="2400" dirty="0" smtClean="0"/>
          </a:p>
          <a:p>
            <a:r>
              <a:rPr lang="sv-SE" sz="2400" dirty="0" err="1" smtClean="0"/>
              <a:t>Director</a:t>
            </a:r>
            <a:r>
              <a:rPr lang="sv-SE" sz="2400" dirty="0" smtClean="0"/>
              <a:t> and </a:t>
            </a:r>
            <a:r>
              <a:rPr lang="sv-SE" sz="2400" dirty="0" err="1" smtClean="0"/>
              <a:t>co-founder</a:t>
            </a:r>
            <a:endParaRPr lang="sv-SE" sz="2400" dirty="0" smtClean="0"/>
          </a:p>
          <a:p>
            <a:r>
              <a:rPr lang="sv-SE" sz="2400" dirty="0" smtClean="0"/>
              <a:t>Chalmers School of </a:t>
            </a:r>
            <a:r>
              <a:rPr lang="sv-SE" sz="2400" dirty="0" err="1" smtClean="0"/>
              <a:t>Entrepreneurshpi</a:t>
            </a:r>
            <a:endParaRPr lang="sv-S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84" t="13814" r="35331" b="5860"/>
          <a:stretch/>
        </p:blipFill>
        <p:spPr bwMode="auto">
          <a:xfrm>
            <a:off x="251400" y="1624552"/>
            <a:ext cx="5256730" cy="513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"/>
            <a:ext cx="9144000" cy="762000"/>
          </a:xfrm>
        </p:spPr>
        <p:txBody>
          <a:bodyPr/>
          <a:lstStyle/>
          <a:p>
            <a:r>
              <a:rPr lang="sv-SE" sz="2400" dirty="0" err="1" smtClean="0"/>
              <a:t>Sweden’s</a:t>
            </a:r>
            <a:r>
              <a:rPr lang="sv-SE" sz="2400" dirty="0" smtClean="0"/>
              <a:t> fastest </a:t>
            </a:r>
            <a:r>
              <a:rPr lang="sv-SE" sz="2400" dirty="0" err="1" smtClean="0"/>
              <a:t>growing</a:t>
            </a:r>
            <a:r>
              <a:rPr lang="sv-SE" sz="2400" dirty="0" smtClean="0"/>
              <a:t> </a:t>
            </a:r>
            <a:r>
              <a:rPr lang="sv-SE" sz="2400" dirty="0" err="1" smtClean="0"/>
              <a:t>young</a:t>
            </a:r>
            <a:r>
              <a:rPr lang="sv-SE" sz="2400" dirty="0" smtClean="0"/>
              <a:t> </a:t>
            </a:r>
            <a:r>
              <a:rPr lang="sv-SE" sz="2400" dirty="0" err="1" smtClean="0"/>
              <a:t>companies</a:t>
            </a:r>
            <a:r>
              <a:rPr lang="sv-SE" sz="2400" dirty="0" smtClean="0"/>
              <a:t> today</a:t>
            </a:r>
            <a:r>
              <a:rPr lang="sv-SE" sz="2800" dirty="0" smtClean="0"/>
              <a:t> </a:t>
            </a:r>
            <a:r>
              <a:rPr lang="sv-SE" sz="1200" dirty="0" smtClean="0"/>
              <a:t>(</a:t>
            </a:r>
            <a:r>
              <a:rPr lang="sv-SE" sz="1200" dirty="0" err="1" smtClean="0"/>
              <a:t>companies</a:t>
            </a:r>
            <a:r>
              <a:rPr lang="sv-SE" sz="1200" dirty="0" smtClean="0"/>
              <a:t> less </a:t>
            </a:r>
            <a:r>
              <a:rPr lang="sv-SE" sz="1200" dirty="0" err="1" smtClean="0"/>
              <a:t>than</a:t>
            </a:r>
            <a:r>
              <a:rPr lang="sv-SE" sz="1200" dirty="0" smtClean="0"/>
              <a:t> 10 </a:t>
            </a:r>
            <a:r>
              <a:rPr lang="sv-SE" sz="1200" dirty="0" err="1" smtClean="0"/>
              <a:t>years</a:t>
            </a:r>
            <a:r>
              <a:rPr lang="sv-SE" sz="1200" dirty="0" smtClean="0"/>
              <a:t> </a:t>
            </a:r>
            <a:r>
              <a:rPr lang="sv-SE" sz="1200" dirty="0" err="1" smtClean="0"/>
              <a:t>old</a:t>
            </a:r>
            <a:r>
              <a:rPr lang="sv-SE" sz="1200" dirty="0" smtClean="0"/>
              <a:t>, with international potential)</a:t>
            </a:r>
            <a:endParaRPr lang="sv-SE" sz="1200" dirty="0"/>
          </a:p>
        </p:txBody>
      </p:sp>
      <p:sp>
        <p:nvSpPr>
          <p:cNvPr id="7" name="Oval 6"/>
          <p:cNvSpPr/>
          <p:nvPr/>
        </p:nvSpPr>
        <p:spPr>
          <a:xfrm>
            <a:off x="179390" y="4014530"/>
            <a:ext cx="653143" cy="190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/>
          <p:cNvSpPr/>
          <p:nvPr/>
        </p:nvSpPr>
        <p:spPr>
          <a:xfrm>
            <a:off x="251400" y="5413786"/>
            <a:ext cx="653143" cy="190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Straight Connector 10"/>
          <p:cNvCxnSpPr>
            <a:stCxn id="7" idx="6"/>
            <a:endCxn id="14" idx="1"/>
          </p:cNvCxnSpPr>
          <p:nvPr/>
        </p:nvCxnSpPr>
        <p:spPr>
          <a:xfrm flipV="1">
            <a:off x="832533" y="2612207"/>
            <a:ext cx="5057628" cy="1497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6"/>
            <a:endCxn id="14" idx="1"/>
          </p:cNvCxnSpPr>
          <p:nvPr/>
        </p:nvCxnSpPr>
        <p:spPr>
          <a:xfrm flipV="1">
            <a:off x="904543" y="2612207"/>
            <a:ext cx="4985618" cy="2896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90161" y="2150542"/>
            <a:ext cx="3253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mtClean="0">
                <a:latin typeface="+mn-lt"/>
              </a:rPr>
              <a:t>These were started at Chalmers School of Entrepreneurship</a:t>
            </a:r>
            <a:endParaRPr lang="sv-SE" sz="180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4104" y="6565946"/>
            <a:ext cx="653143" cy="1900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Straight Connector 15"/>
          <p:cNvCxnSpPr>
            <a:stCxn id="15" idx="6"/>
            <a:endCxn id="14" idx="1"/>
          </p:cNvCxnSpPr>
          <p:nvPr/>
        </p:nvCxnSpPr>
        <p:spPr>
          <a:xfrm flipV="1">
            <a:off x="877247" y="2612207"/>
            <a:ext cx="5012914" cy="4048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17232" y="6572216"/>
            <a:ext cx="2170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smtClean="0"/>
              <a:t>Source: www.emerging101.com</a:t>
            </a:r>
            <a:endParaRPr lang="sv-SE" sz="1200"/>
          </a:p>
        </p:txBody>
      </p:sp>
    </p:spTree>
    <p:extLst>
      <p:ext uri="{BB962C8B-B14F-4D97-AF65-F5344CB8AC3E}">
        <p14:creationId xmlns="" xmlns:p14="http://schemas.microsoft.com/office/powerpoint/2010/main" val="1379415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5820" y="2524834"/>
            <a:ext cx="88582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Year 1</a:t>
            </a:r>
            <a:endParaRPr lang="en-US" sz="2000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868488"/>
            <a:ext cx="360045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688" y="3884613"/>
            <a:ext cx="5473700" cy="204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609600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v-SE" sz="2800" kern="0" dirty="0" smtClean="0">
                <a:latin typeface="+mj-lt"/>
                <a:ea typeface="+mj-ea"/>
                <a:cs typeface="+mj-cs"/>
              </a:rPr>
              <a:t>Chalmers School of </a:t>
            </a:r>
            <a:r>
              <a:rPr lang="sv-SE" sz="2800" kern="0" dirty="0" err="1" smtClean="0">
                <a:latin typeface="+mj-lt"/>
                <a:ea typeface="+mj-ea"/>
                <a:cs typeface="+mj-cs"/>
              </a:rPr>
              <a:t>Entrepreneurship</a:t>
            </a:r>
            <a:endParaRPr lang="sv-SE" sz="2800" kern="0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sv-SE" sz="2800" kern="0" dirty="0" smtClean="0">
                <a:latin typeface="+mj-lt"/>
                <a:ea typeface="+mj-ea"/>
                <a:cs typeface="+mj-cs"/>
              </a:rPr>
              <a:t>- a </a:t>
            </a:r>
            <a:r>
              <a:rPr lang="sv-SE" sz="2800" kern="0" dirty="0" err="1" smtClean="0">
                <a:latin typeface="+mj-lt"/>
                <a:ea typeface="+mj-ea"/>
                <a:cs typeface="+mj-cs"/>
              </a:rPr>
              <a:t>two</a:t>
            </a:r>
            <a:r>
              <a:rPr lang="sv-SE" sz="2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2800" kern="0" dirty="0" err="1" smtClean="0">
                <a:latin typeface="+mj-lt"/>
                <a:ea typeface="+mj-ea"/>
                <a:cs typeface="+mj-cs"/>
              </a:rPr>
              <a:t>year</a:t>
            </a:r>
            <a:r>
              <a:rPr lang="sv-SE" sz="2800" kern="0" dirty="0" smtClean="0">
                <a:latin typeface="+mj-lt"/>
                <a:ea typeface="+mj-ea"/>
                <a:cs typeface="+mj-cs"/>
              </a:rPr>
              <a:t> international MSc program</a:t>
            </a:r>
            <a:endParaRPr lang="sv-SE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5820" y="4437112"/>
            <a:ext cx="88582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Year 2</a:t>
            </a:r>
            <a:endParaRPr lang="en-US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5820" y="2524834"/>
            <a:ext cx="88582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Year 1</a:t>
            </a:r>
            <a:endParaRPr lang="en-US" sz="2000" b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868488"/>
            <a:ext cx="360045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688" y="3884613"/>
            <a:ext cx="5473700" cy="204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701824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v-SE" kern="0" dirty="0" err="1" smtClean="0">
                <a:latin typeface="+mj-lt"/>
                <a:ea typeface="+mj-ea"/>
                <a:cs typeface="+mj-cs"/>
              </a:rPr>
              <a:t>Behind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 a venture 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launch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 is a ”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three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stage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rocket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” of 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entrepreneurial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competence</a:t>
            </a:r>
            <a:r>
              <a:rPr lang="sv-SE" kern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dirty="0" err="1" smtClean="0">
                <a:latin typeface="+mj-lt"/>
                <a:ea typeface="+mj-ea"/>
                <a:cs typeface="+mj-cs"/>
              </a:rPr>
              <a:t>development</a:t>
            </a:r>
            <a:endParaRPr lang="sv-SE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5820" y="4437112"/>
            <a:ext cx="88582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Year 2</a:t>
            </a:r>
            <a:endParaRPr lang="en-US" sz="2000" b="1" dirty="0"/>
          </a:p>
        </p:txBody>
      </p:sp>
      <p:sp>
        <p:nvSpPr>
          <p:cNvPr id="19" name="Can 18"/>
          <p:cNvSpPr/>
          <p:nvPr/>
        </p:nvSpPr>
        <p:spPr bwMode="auto">
          <a:xfrm rot="5400000">
            <a:off x="2015716" y="1808820"/>
            <a:ext cx="1080120" cy="1872208"/>
          </a:xfrm>
          <a:prstGeom prst="can">
            <a:avLst>
              <a:gd name="adj" fmla="val 2752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1" name="Can 20"/>
          <p:cNvSpPr/>
          <p:nvPr/>
        </p:nvSpPr>
        <p:spPr bwMode="auto">
          <a:xfrm rot="5400000">
            <a:off x="3779912" y="1772816"/>
            <a:ext cx="1080120" cy="1944216"/>
          </a:xfrm>
          <a:prstGeom prst="can">
            <a:avLst>
              <a:gd name="adj" fmla="val 2752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2" name="Can 21"/>
          <p:cNvSpPr/>
          <p:nvPr/>
        </p:nvSpPr>
        <p:spPr bwMode="auto">
          <a:xfrm rot="5400000">
            <a:off x="2951820" y="2816932"/>
            <a:ext cx="1080120" cy="3744416"/>
          </a:xfrm>
          <a:prstGeom prst="can">
            <a:avLst>
              <a:gd name="adj" fmla="val 2752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3" name="Can 22"/>
          <p:cNvSpPr/>
          <p:nvPr/>
        </p:nvSpPr>
        <p:spPr bwMode="auto">
          <a:xfrm rot="5400000">
            <a:off x="5868144" y="3789040"/>
            <a:ext cx="1080120" cy="1800200"/>
          </a:xfrm>
          <a:prstGeom prst="can">
            <a:avLst>
              <a:gd name="adj" fmla="val 2752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4" name="Pentagon 23"/>
          <p:cNvSpPr/>
          <p:nvPr/>
        </p:nvSpPr>
        <p:spPr bwMode="auto">
          <a:xfrm>
            <a:off x="6876256" y="4149080"/>
            <a:ext cx="648072" cy="1080120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7364" y="234888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800" b="1" dirty="0" smtClean="0">
                <a:latin typeface="+mn-lt"/>
              </a:rPr>
              <a:t>1</a:t>
            </a:r>
          </a:p>
          <a:p>
            <a:pPr algn="ctr"/>
            <a:r>
              <a:rPr lang="sv-SE" sz="1800" b="1" dirty="0" smtClean="0">
                <a:latin typeface="+mn-lt"/>
              </a:rPr>
              <a:t>Simulation</a:t>
            </a:r>
            <a:endParaRPr lang="sv-SE" sz="18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5856" y="235062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800" b="1" dirty="0" smtClean="0">
                <a:latin typeface="+mn-lt"/>
              </a:rPr>
              <a:t>2</a:t>
            </a:r>
          </a:p>
          <a:p>
            <a:pPr algn="ctr"/>
            <a:r>
              <a:rPr lang="sv-SE" sz="1800" b="1" dirty="0" err="1" smtClean="0">
                <a:latin typeface="+mn-lt"/>
              </a:rPr>
              <a:t>Idea</a:t>
            </a:r>
            <a:r>
              <a:rPr lang="sv-SE" sz="1800" b="1" dirty="0" smtClean="0">
                <a:latin typeface="+mn-lt"/>
              </a:rPr>
              <a:t> </a:t>
            </a:r>
            <a:r>
              <a:rPr lang="sv-SE" sz="1800" b="1" dirty="0" err="1" smtClean="0">
                <a:latin typeface="+mn-lt"/>
              </a:rPr>
              <a:t>evaluation</a:t>
            </a:r>
            <a:endParaRPr lang="sv-SE" sz="18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3623" y="4366845"/>
            <a:ext cx="199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800" b="1" dirty="0" smtClean="0">
                <a:latin typeface="+mn-lt"/>
              </a:rPr>
              <a:t>3</a:t>
            </a:r>
          </a:p>
          <a:p>
            <a:pPr algn="ctr"/>
            <a:r>
              <a:rPr lang="sv-SE" sz="1800" b="1" dirty="0" smtClean="0">
                <a:latin typeface="+mn-lt"/>
              </a:rPr>
              <a:t>Venture </a:t>
            </a:r>
            <a:r>
              <a:rPr lang="sv-SE" sz="1800" b="1" dirty="0" err="1" smtClean="0">
                <a:latin typeface="+mn-lt"/>
              </a:rPr>
              <a:t>creation</a:t>
            </a:r>
            <a:endParaRPr lang="sv-SE" sz="18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68259" y="4365104"/>
            <a:ext cx="106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800" b="1" dirty="0" smtClean="0">
                <a:latin typeface="+mn-lt"/>
              </a:rPr>
              <a:t>Venture</a:t>
            </a:r>
          </a:p>
          <a:p>
            <a:pPr algn="ctr"/>
            <a:r>
              <a:rPr lang="sv-SE" sz="1800" b="1" dirty="0" err="1" smtClean="0">
                <a:latin typeface="+mn-lt"/>
              </a:rPr>
              <a:t>launch</a:t>
            </a:r>
            <a:r>
              <a:rPr lang="sv-SE" sz="1800" b="1" dirty="0" smtClean="0">
                <a:latin typeface="+mn-lt"/>
              </a:rPr>
              <a:t>?</a:t>
            </a:r>
            <a:endParaRPr lang="sv-SE" sz="1800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5538" y="4437112"/>
            <a:ext cx="1620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800" b="1" dirty="0" smtClean="0">
                <a:latin typeface="+mn-lt"/>
              </a:rPr>
              <a:t>80%</a:t>
            </a:r>
          </a:p>
          <a:p>
            <a:pPr algn="ctr"/>
            <a:r>
              <a:rPr lang="sv-SE" sz="1800" b="1" dirty="0" err="1" smtClean="0">
                <a:latin typeface="+mn-lt"/>
              </a:rPr>
              <a:t>survival</a:t>
            </a:r>
            <a:r>
              <a:rPr lang="sv-SE" sz="1800" b="1" dirty="0" smtClean="0">
                <a:latin typeface="+mn-lt"/>
              </a:rPr>
              <a:t> rate!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323850" y="1363663"/>
            <a:ext cx="8424863" cy="990600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sv-SE" dirty="0" err="1" smtClean="0">
                <a:solidFill>
                  <a:schemeClr val="tx1"/>
                </a:solidFill>
              </a:rPr>
              <a:t>Example</a:t>
            </a:r>
            <a:r>
              <a:rPr lang="sv-SE" dirty="0" smtClean="0">
                <a:solidFill>
                  <a:schemeClr val="tx1"/>
                </a:solidFill>
              </a:rPr>
              <a:t>: students </a:t>
            </a:r>
            <a:r>
              <a:rPr lang="sv-SE" dirty="0" err="1" smtClean="0">
                <a:solidFill>
                  <a:schemeClr val="tx1"/>
                </a:solidFill>
              </a:rPr>
              <a:t>identified</a:t>
            </a:r>
            <a:r>
              <a:rPr lang="sv-SE" dirty="0" smtClean="0">
                <a:solidFill>
                  <a:schemeClr val="tx1"/>
                </a:solidFill>
              </a:rPr>
              <a:t> 77 assets </a:t>
            </a:r>
            <a:r>
              <a:rPr lang="sv-SE" dirty="0" err="1" smtClean="0">
                <a:solidFill>
                  <a:schemeClr val="tx1"/>
                </a:solidFill>
              </a:rPr>
              <a:t>within</a:t>
            </a:r>
            <a:r>
              <a:rPr lang="sv-SE" dirty="0" smtClean="0">
                <a:solidFill>
                  <a:schemeClr val="tx1"/>
                </a:solidFill>
              </a:rPr>
              <a:t> an </a:t>
            </a:r>
            <a:r>
              <a:rPr lang="sv-SE" dirty="0" err="1" smtClean="0">
                <a:solidFill>
                  <a:schemeClr val="tx1"/>
                </a:solidFill>
              </a:rPr>
              <a:t>informal</a:t>
            </a:r>
            <a:r>
              <a:rPr lang="sv-SE" dirty="0" smtClean="0">
                <a:solidFill>
                  <a:schemeClr val="tx1"/>
                </a:solidFill>
              </a:rPr>
              <a:t> 40 person biomarker </a:t>
            </a:r>
            <a:r>
              <a:rPr lang="sv-SE" dirty="0" err="1" smtClean="0">
                <a:solidFill>
                  <a:schemeClr val="tx1"/>
                </a:solidFill>
              </a:rPr>
              <a:t>collaboration</a:t>
            </a:r>
            <a:endParaRPr lang="sv-SE" dirty="0" smtClean="0">
              <a:solidFill>
                <a:schemeClr val="tx1"/>
              </a:solidFill>
            </a:endParaRPr>
          </a:p>
        </p:txBody>
      </p:sp>
      <p:pic>
        <p:nvPicPr>
          <p:cNvPr id="19459" name="Picture 10"/>
          <p:cNvPicPr>
            <a:picLocks noChangeAspect="1"/>
          </p:cNvPicPr>
          <p:nvPr/>
        </p:nvPicPr>
        <p:blipFill>
          <a:blip r:embed="rId3"/>
          <a:srcRect l="1897" t="5006" r="2409" b="963"/>
          <a:stretch>
            <a:fillRect/>
          </a:stretch>
        </p:blipFill>
        <p:spPr bwMode="auto">
          <a:xfrm>
            <a:off x="5240338" y="2867025"/>
            <a:ext cx="3049587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42988" y="2867025"/>
          <a:ext cx="3911600" cy="3009900"/>
        </p:xfrm>
        <a:graphic>
          <a:graphicData uri="http://schemas.openxmlformats.org/drawingml/2006/table">
            <a:tbl>
              <a:tblPr/>
              <a:tblGrid>
                <a:gridCol w="980279"/>
                <a:gridCol w="2931321"/>
              </a:tblGrid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Type of Asset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Invention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Knowledge of a potential antibody coating of the silicon collection plate surface to collect specific 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Invention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Knowledge on how to modify X to increase the collection of smaller X by increasing 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Invention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Knowledge on how to redesign X in a way that smaller X can be captured by lowering 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Invention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knowledge on how to design the prototype to reduce start-up time using other materials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Data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Results from the X study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Composition data from use of TX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Results from X study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Analyzed data from X and 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Results from X study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Database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Database containing Analyzed and sorted data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Database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Database containing Analyzed and sorted data from X study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Database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Database containing results from prior X study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Instruction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Documentation on how to set-up experimentaion with 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Instruction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Documentation on how to set-up experimentation for identifying X in samples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250825" y="1054100"/>
            <a:ext cx="8569325" cy="1008063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sv-SE" sz="3200" smtClean="0">
                <a:solidFill>
                  <a:schemeClr val="tx1"/>
                </a:solidFill>
                <a:ea typeface="ＭＳ Ｐゴシック" charset="-128"/>
                <a:cs typeface="Arial" pitchFamily="34" charset="0"/>
              </a:rPr>
              <a:t>Students assessed uniqueness in relation to other research groups and companies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74800" y="2628900"/>
            <a:ext cx="5854700" cy="3824288"/>
            <a:chOff x="3357554" y="2180036"/>
            <a:chExt cx="6286544" cy="4106484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596252" y="2180035"/>
              <a:ext cx="6047846" cy="4106486"/>
              <a:chOff x="368" y="328"/>
              <a:chExt cx="2180" cy="1482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368" y="328"/>
                <a:ext cx="788" cy="1482"/>
                <a:chOff x="368" y="328"/>
                <a:chExt cx="788" cy="1482"/>
              </a:xfrm>
            </p:grpSpPr>
            <p:sp>
              <p:nvSpPr>
                <p:cNvPr id="222" name="Freeform 13"/>
                <p:cNvSpPr>
                  <a:spLocks/>
                </p:cNvSpPr>
                <p:nvPr/>
              </p:nvSpPr>
              <p:spPr bwMode="auto">
                <a:xfrm>
                  <a:off x="819" y="1760"/>
                  <a:ext cx="8" cy="12"/>
                </a:xfrm>
                <a:custGeom>
                  <a:avLst/>
                  <a:gdLst>
                    <a:gd name="T0" fmla="*/ 58 w 64"/>
                    <a:gd name="T1" fmla="*/ 28 h 98"/>
                    <a:gd name="T2" fmla="*/ 64 w 64"/>
                    <a:gd name="T3" fmla="*/ 0 h 98"/>
                    <a:gd name="T4" fmla="*/ 41 w 64"/>
                    <a:gd name="T5" fmla="*/ 5 h 98"/>
                    <a:gd name="T6" fmla="*/ 0 w 64"/>
                    <a:gd name="T7" fmla="*/ 70 h 98"/>
                    <a:gd name="T8" fmla="*/ 24 w 64"/>
                    <a:gd name="T9" fmla="*/ 98 h 98"/>
                    <a:gd name="T10" fmla="*/ 35 w 64"/>
                    <a:gd name="T11" fmla="*/ 87 h 98"/>
                    <a:gd name="T12" fmla="*/ 41 w 64"/>
                    <a:gd name="T13" fmla="*/ 63 h 98"/>
                    <a:gd name="T14" fmla="*/ 58 w 64"/>
                    <a:gd name="T15" fmla="*/ 28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98"/>
                    <a:gd name="T26" fmla="*/ 64 w 64"/>
                    <a:gd name="T27" fmla="*/ 98 h 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98">
                      <a:moveTo>
                        <a:pt x="58" y="28"/>
                      </a:moveTo>
                      <a:lnTo>
                        <a:pt x="64" y="0"/>
                      </a:lnTo>
                      <a:lnTo>
                        <a:pt x="41" y="5"/>
                      </a:lnTo>
                      <a:lnTo>
                        <a:pt x="0" y="70"/>
                      </a:lnTo>
                      <a:lnTo>
                        <a:pt x="24" y="98"/>
                      </a:lnTo>
                      <a:lnTo>
                        <a:pt x="35" y="87"/>
                      </a:lnTo>
                      <a:lnTo>
                        <a:pt x="41" y="63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3" name="Freeform 14"/>
                <p:cNvSpPr>
                  <a:spLocks/>
                </p:cNvSpPr>
                <p:nvPr/>
              </p:nvSpPr>
              <p:spPr bwMode="auto">
                <a:xfrm>
                  <a:off x="824" y="1762"/>
                  <a:ext cx="8" cy="9"/>
                </a:xfrm>
                <a:custGeom>
                  <a:avLst/>
                  <a:gdLst>
                    <a:gd name="T0" fmla="*/ 40 w 64"/>
                    <a:gd name="T1" fmla="*/ 0 h 70"/>
                    <a:gd name="T2" fmla="*/ 29 w 64"/>
                    <a:gd name="T3" fmla="*/ 11 h 70"/>
                    <a:gd name="T4" fmla="*/ 5 w 64"/>
                    <a:gd name="T5" fmla="*/ 46 h 70"/>
                    <a:gd name="T6" fmla="*/ 0 w 64"/>
                    <a:gd name="T7" fmla="*/ 70 h 70"/>
                    <a:gd name="T8" fmla="*/ 29 w 64"/>
                    <a:gd name="T9" fmla="*/ 64 h 70"/>
                    <a:gd name="T10" fmla="*/ 34 w 64"/>
                    <a:gd name="T11" fmla="*/ 35 h 70"/>
                    <a:gd name="T12" fmla="*/ 64 w 64"/>
                    <a:gd name="T13" fmla="*/ 29 h 70"/>
                    <a:gd name="T14" fmla="*/ 64 w 64"/>
                    <a:gd name="T15" fmla="*/ 18 h 70"/>
                    <a:gd name="T16" fmla="*/ 40 w 64"/>
                    <a:gd name="T17" fmla="*/ 0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70"/>
                    <a:gd name="T29" fmla="*/ 64 w 64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70">
                      <a:moveTo>
                        <a:pt x="40" y="0"/>
                      </a:moveTo>
                      <a:lnTo>
                        <a:pt x="29" y="11"/>
                      </a:lnTo>
                      <a:lnTo>
                        <a:pt x="5" y="46"/>
                      </a:lnTo>
                      <a:lnTo>
                        <a:pt x="0" y="70"/>
                      </a:lnTo>
                      <a:lnTo>
                        <a:pt x="29" y="64"/>
                      </a:lnTo>
                      <a:lnTo>
                        <a:pt x="34" y="35"/>
                      </a:lnTo>
                      <a:lnTo>
                        <a:pt x="64" y="29"/>
                      </a:lnTo>
                      <a:lnTo>
                        <a:pt x="64" y="18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4" name="Freeform 15"/>
                <p:cNvSpPr>
                  <a:spLocks/>
                </p:cNvSpPr>
                <p:nvPr/>
              </p:nvSpPr>
              <p:spPr bwMode="auto">
                <a:xfrm>
                  <a:off x="737" y="1740"/>
                  <a:ext cx="4" cy="8"/>
                </a:xfrm>
                <a:custGeom>
                  <a:avLst/>
                  <a:gdLst>
                    <a:gd name="T0" fmla="*/ 17 w 29"/>
                    <a:gd name="T1" fmla="*/ 0 h 63"/>
                    <a:gd name="T2" fmla="*/ 0 w 29"/>
                    <a:gd name="T3" fmla="*/ 0 h 63"/>
                    <a:gd name="T4" fmla="*/ 0 w 29"/>
                    <a:gd name="T5" fmla="*/ 63 h 63"/>
                    <a:gd name="T6" fmla="*/ 24 w 29"/>
                    <a:gd name="T7" fmla="*/ 40 h 63"/>
                    <a:gd name="T8" fmla="*/ 24 w 29"/>
                    <a:gd name="T9" fmla="*/ 17 h 63"/>
                    <a:gd name="T10" fmla="*/ 29 w 29"/>
                    <a:gd name="T11" fmla="*/ 0 h 63"/>
                    <a:gd name="T12" fmla="*/ 17 w 29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63"/>
                    <a:gd name="T23" fmla="*/ 29 w 29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63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24" y="40"/>
                      </a:lnTo>
                      <a:lnTo>
                        <a:pt x="24" y="17"/>
                      </a:lnTo>
                      <a:lnTo>
                        <a:pt x="2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5" name="Freeform 16"/>
                <p:cNvSpPr>
                  <a:spLocks/>
                </p:cNvSpPr>
                <p:nvPr/>
              </p:nvSpPr>
              <p:spPr bwMode="auto">
                <a:xfrm>
                  <a:off x="744" y="1770"/>
                  <a:ext cx="5" cy="6"/>
                </a:xfrm>
                <a:custGeom>
                  <a:avLst/>
                  <a:gdLst>
                    <a:gd name="T0" fmla="*/ 29 w 35"/>
                    <a:gd name="T1" fmla="*/ 17 h 46"/>
                    <a:gd name="T2" fmla="*/ 6 w 35"/>
                    <a:gd name="T3" fmla="*/ 0 h 46"/>
                    <a:gd name="T4" fmla="*/ 0 w 35"/>
                    <a:gd name="T5" fmla="*/ 29 h 46"/>
                    <a:gd name="T6" fmla="*/ 24 w 35"/>
                    <a:gd name="T7" fmla="*/ 46 h 46"/>
                    <a:gd name="T8" fmla="*/ 35 w 35"/>
                    <a:gd name="T9" fmla="*/ 23 h 46"/>
                    <a:gd name="T10" fmla="*/ 29 w 35"/>
                    <a:gd name="T11" fmla="*/ 17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46"/>
                    <a:gd name="T20" fmla="*/ 35 w 35"/>
                    <a:gd name="T21" fmla="*/ 46 h 4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46">
                      <a:moveTo>
                        <a:pt x="29" y="17"/>
                      </a:moveTo>
                      <a:lnTo>
                        <a:pt x="6" y="0"/>
                      </a:lnTo>
                      <a:lnTo>
                        <a:pt x="0" y="29"/>
                      </a:lnTo>
                      <a:lnTo>
                        <a:pt x="24" y="46"/>
                      </a:lnTo>
                      <a:lnTo>
                        <a:pt x="35" y="23"/>
                      </a:lnTo>
                      <a:lnTo>
                        <a:pt x="29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6" name="Freeform 17"/>
                <p:cNvSpPr>
                  <a:spLocks/>
                </p:cNvSpPr>
                <p:nvPr/>
              </p:nvSpPr>
              <p:spPr bwMode="auto">
                <a:xfrm>
                  <a:off x="755" y="1786"/>
                  <a:ext cx="9" cy="5"/>
                </a:xfrm>
                <a:custGeom>
                  <a:avLst/>
                  <a:gdLst>
                    <a:gd name="T0" fmla="*/ 41 w 70"/>
                    <a:gd name="T1" fmla="*/ 5 h 34"/>
                    <a:gd name="T2" fmla="*/ 6 w 70"/>
                    <a:gd name="T3" fmla="*/ 0 h 34"/>
                    <a:gd name="T4" fmla="*/ 0 w 70"/>
                    <a:gd name="T5" fmla="*/ 12 h 34"/>
                    <a:gd name="T6" fmla="*/ 17 w 70"/>
                    <a:gd name="T7" fmla="*/ 34 h 34"/>
                    <a:gd name="T8" fmla="*/ 52 w 70"/>
                    <a:gd name="T9" fmla="*/ 29 h 34"/>
                    <a:gd name="T10" fmla="*/ 70 w 70"/>
                    <a:gd name="T11" fmla="*/ 29 h 34"/>
                    <a:gd name="T12" fmla="*/ 70 w 70"/>
                    <a:gd name="T13" fmla="*/ 17 h 34"/>
                    <a:gd name="T14" fmla="*/ 41 w 70"/>
                    <a:gd name="T15" fmla="*/ 5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34"/>
                    <a:gd name="T26" fmla="*/ 70 w 70"/>
                    <a:gd name="T27" fmla="*/ 34 h 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34">
                      <a:moveTo>
                        <a:pt x="41" y="5"/>
                      </a:moveTo>
                      <a:lnTo>
                        <a:pt x="6" y="0"/>
                      </a:lnTo>
                      <a:lnTo>
                        <a:pt x="0" y="12"/>
                      </a:lnTo>
                      <a:lnTo>
                        <a:pt x="17" y="34"/>
                      </a:lnTo>
                      <a:lnTo>
                        <a:pt x="52" y="29"/>
                      </a:lnTo>
                      <a:lnTo>
                        <a:pt x="70" y="29"/>
                      </a:lnTo>
                      <a:lnTo>
                        <a:pt x="70" y="17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7" name="Freeform 18"/>
                <p:cNvSpPr>
                  <a:spLocks/>
                </p:cNvSpPr>
                <p:nvPr/>
              </p:nvSpPr>
              <p:spPr bwMode="auto">
                <a:xfrm>
                  <a:off x="965" y="1363"/>
                  <a:ext cx="3" cy="2"/>
                </a:xfrm>
                <a:custGeom>
                  <a:avLst/>
                  <a:gdLst>
                    <a:gd name="T0" fmla="*/ 12 w 30"/>
                    <a:gd name="T1" fmla="*/ 0 h 18"/>
                    <a:gd name="T2" fmla="*/ 6 w 30"/>
                    <a:gd name="T3" fmla="*/ 0 h 18"/>
                    <a:gd name="T4" fmla="*/ 0 w 30"/>
                    <a:gd name="T5" fmla="*/ 11 h 18"/>
                    <a:gd name="T6" fmla="*/ 12 w 30"/>
                    <a:gd name="T7" fmla="*/ 18 h 18"/>
                    <a:gd name="T8" fmla="*/ 30 w 30"/>
                    <a:gd name="T9" fmla="*/ 6 h 18"/>
                    <a:gd name="T10" fmla="*/ 12 w 30"/>
                    <a:gd name="T11" fmla="*/ 0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18"/>
                    <a:gd name="T20" fmla="*/ 30 w 30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18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12" y="18"/>
                      </a:lnTo>
                      <a:lnTo>
                        <a:pt x="30" y="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8" name="Freeform 19"/>
                <p:cNvSpPr>
                  <a:spLocks/>
                </p:cNvSpPr>
                <p:nvPr/>
              </p:nvSpPr>
              <p:spPr bwMode="auto">
                <a:xfrm>
                  <a:off x="974" y="1357"/>
                  <a:ext cx="7" cy="6"/>
                </a:xfrm>
                <a:custGeom>
                  <a:avLst/>
                  <a:gdLst>
                    <a:gd name="T0" fmla="*/ 18 w 53"/>
                    <a:gd name="T1" fmla="*/ 0 h 47"/>
                    <a:gd name="T2" fmla="*/ 0 w 53"/>
                    <a:gd name="T3" fmla="*/ 18 h 47"/>
                    <a:gd name="T4" fmla="*/ 0 w 53"/>
                    <a:gd name="T5" fmla="*/ 41 h 47"/>
                    <a:gd name="T6" fmla="*/ 35 w 53"/>
                    <a:gd name="T7" fmla="*/ 47 h 47"/>
                    <a:gd name="T8" fmla="*/ 35 w 53"/>
                    <a:gd name="T9" fmla="*/ 35 h 47"/>
                    <a:gd name="T10" fmla="*/ 53 w 53"/>
                    <a:gd name="T11" fmla="*/ 23 h 47"/>
                    <a:gd name="T12" fmla="*/ 42 w 53"/>
                    <a:gd name="T13" fmla="*/ 6 h 47"/>
                    <a:gd name="T14" fmla="*/ 18 w 53"/>
                    <a:gd name="T15" fmla="*/ 0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"/>
                    <a:gd name="T25" fmla="*/ 0 h 47"/>
                    <a:gd name="T26" fmla="*/ 53 w 53"/>
                    <a:gd name="T27" fmla="*/ 47 h 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" h="47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0" y="41"/>
                      </a:lnTo>
                      <a:lnTo>
                        <a:pt x="35" y="47"/>
                      </a:lnTo>
                      <a:lnTo>
                        <a:pt x="35" y="35"/>
                      </a:lnTo>
                      <a:lnTo>
                        <a:pt x="53" y="23"/>
                      </a:lnTo>
                      <a:lnTo>
                        <a:pt x="42" y="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9" name="Freeform 20"/>
                <p:cNvSpPr>
                  <a:spLocks/>
                </p:cNvSpPr>
                <p:nvPr/>
              </p:nvSpPr>
              <p:spPr bwMode="auto">
                <a:xfrm>
                  <a:off x="877" y="1254"/>
                  <a:ext cx="9" cy="7"/>
                </a:xfrm>
                <a:custGeom>
                  <a:avLst/>
                  <a:gdLst>
                    <a:gd name="T0" fmla="*/ 47 w 75"/>
                    <a:gd name="T1" fmla="*/ 0 h 57"/>
                    <a:gd name="T2" fmla="*/ 0 w 75"/>
                    <a:gd name="T3" fmla="*/ 23 h 57"/>
                    <a:gd name="T4" fmla="*/ 0 w 75"/>
                    <a:gd name="T5" fmla="*/ 45 h 57"/>
                    <a:gd name="T6" fmla="*/ 40 w 75"/>
                    <a:gd name="T7" fmla="*/ 40 h 57"/>
                    <a:gd name="T8" fmla="*/ 47 w 75"/>
                    <a:gd name="T9" fmla="*/ 52 h 57"/>
                    <a:gd name="T10" fmla="*/ 75 w 75"/>
                    <a:gd name="T11" fmla="*/ 57 h 57"/>
                    <a:gd name="T12" fmla="*/ 70 w 75"/>
                    <a:gd name="T13" fmla="*/ 17 h 57"/>
                    <a:gd name="T14" fmla="*/ 47 w 75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5"/>
                    <a:gd name="T25" fmla="*/ 0 h 57"/>
                    <a:gd name="T26" fmla="*/ 75 w 75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5" h="57">
                      <a:moveTo>
                        <a:pt x="47" y="0"/>
                      </a:moveTo>
                      <a:lnTo>
                        <a:pt x="0" y="23"/>
                      </a:lnTo>
                      <a:lnTo>
                        <a:pt x="0" y="45"/>
                      </a:lnTo>
                      <a:lnTo>
                        <a:pt x="40" y="40"/>
                      </a:lnTo>
                      <a:lnTo>
                        <a:pt x="47" y="52"/>
                      </a:lnTo>
                      <a:lnTo>
                        <a:pt x="75" y="57"/>
                      </a:lnTo>
                      <a:lnTo>
                        <a:pt x="70" y="1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0" name="Freeform 21"/>
                <p:cNvSpPr>
                  <a:spLocks/>
                </p:cNvSpPr>
                <p:nvPr/>
              </p:nvSpPr>
              <p:spPr bwMode="auto">
                <a:xfrm>
                  <a:off x="715" y="1234"/>
                  <a:ext cx="107" cy="139"/>
                </a:xfrm>
                <a:custGeom>
                  <a:avLst/>
                  <a:gdLst>
                    <a:gd name="T0" fmla="*/ 157 w 860"/>
                    <a:gd name="T1" fmla="*/ 570 h 1116"/>
                    <a:gd name="T2" fmla="*/ 0 w 860"/>
                    <a:gd name="T3" fmla="*/ 687 h 1116"/>
                    <a:gd name="T4" fmla="*/ 105 w 860"/>
                    <a:gd name="T5" fmla="*/ 744 h 1116"/>
                    <a:gd name="T6" fmla="*/ 99 w 860"/>
                    <a:gd name="T7" fmla="*/ 785 h 1116"/>
                    <a:gd name="T8" fmla="*/ 244 w 860"/>
                    <a:gd name="T9" fmla="*/ 797 h 1116"/>
                    <a:gd name="T10" fmla="*/ 285 w 860"/>
                    <a:gd name="T11" fmla="*/ 802 h 1116"/>
                    <a:gd name="T12" fmla="*/ 354 w 860"/>
                    <a:gd name="T13" fmla="*/ 936 h 1116"/>
                    <a:gd name="T14" fmla="*/ 482 w 860"/>
                    <a:gd name="T15" fmla="*/ 954 h 1116"/>
                    <a:gd name="T16" fmla="*/ 569 w 860"/>
                    <a:gd name="T17" fmla="*/ 994 h 1116"/>
                    <a:gd name="T18" fmla="*/ 558 w 860"/>
                    <a:gd name="T19" fmla="*/ 1111 h 1116"/>
                    <a:gd name="T20" fmla="*/ 581 w 860"/>
                    <a:gd name="T21" fmla="*/ 1116 h 1116"/>
                    <a:gd name="T22" fmla="*/ 674 w 860"/>
                    <a:gd name="T23" fmla="*/ 919 h 1116"/>
                    <a:gd name="T24" fmla="*/ 633 w 860"/>
                    <a:gd name="T25" fmla="*/ 872 h 1116"/>
                    <a:gd name="T26" fmla="*/ 639 w 860"/>
                    <a:gd name="T27" fmla="*/ 832 h 1116"/>
                    <a:gd name="T28" fmla="*/ 698 w 860"/>
                    <a:gd name="T29" fmla="*/ 785 h 1116"/>
                    <a:gd name="T30" fmla="*/ 656 w 860"/>
                    <a:gd name="T31" fmla="*/ 767 h 1116"/>
                    <a:gd name="T32" fmla="*/ 663 w 860"/>
                    <a:gd name="T33" fmla="*/ 739 h 1116"/>
                    <a:gd name="T34" fmla="*/ 698 w 860"/>
                    <a:gd name="T35" fmla="*/ 744 h 1116"/>
                    <a:gd name="T36" fmla="*/ 743 w 860"/>
                    <a:gd name="T37" fmla="*/ 779 h 1116"/>
                    <a:gd name="T38" fmla="*/ 796 w 860"/>
                    <a:gd name="T39" fmla="*/ 779 h 1116"/>
                    <a:gd name="T40" fmla="*/ 825 w 860"/>
                    <a:gd name="T41" fmla="*/ 832 h 1116"/>
                    <a:gd name="T42" fmla="*/ 860 w 860"/>
                    <a:gd name="T43" fmla="*/ 837 h 1116"/>
                    <a:gd name="T44" fmla="*/ 848 w 860"/>
                    <a:gd name="T45" fmla="*/ 797 h 1116"/>
                    <a:gd name="T46" fmla="*/ 855 w 860"/>
                    <a:gd name="T47" fmla="*/ 756 h 1116"/>
                    <a:gd name="T48" fmla="*/ 808 w 860"/>
                    <a:gd name="T49" fmla="*/ 669 h 1116"/>
                    <a:gd name="T50" fmla="*/ 831 w 860"/>
                    <a:gd name="T51" fmla="*/ 605 h 1116"/>
                    <a:gd name="T52" fmla="*/ 813 w 860"/>
                    <a:gd name="T53" fmla="*/ 576 h 1116"/>
                    <a:gd name="T54" fmla="*/ 843 w 860"/>
                    <a:gd name="T55" fmla="*/ 478 h 1116"/>
                    <a:gd name="T56" fmla="*/ 721 w 860"/>
                    <a:gd name="T57" fmla="*/ 471 h 1116"/>
                    <a:gd name="T58" fmla="*/ 541 w 860"/>
                    <a:gd name="T59" fmla="*/ 361 h 1116"/>
                    <a:gd name="T60" fmla="*/ 499 w 860"/>
                    <a:gd name="T61" fmla="*/ 274 h 1116"/>
                    <a:gd name="T62" fmla="*/ 453 w 860"/>
                    <a:gd name="T63" fmla="*/ 279 h 1116"/>
                    <a:gd name="T64" fmla="*/ 511 w 860"/>
                    <a:gd name="T65" fmla="*/ 192 h 1116"/>
                    <a:gd name="T66" fmla="*/ 494 w 860"/>
                    <a:gd name="T67" fmla="*/ 122 h 1116"/>
                    <a:gd name="T68" fmla="*/ 541 w 860"/>
                    <a:gd name="T69" fmla="*/ 105 h 1116"/>
                    <a:gd name="T70" fmla="*/ 593 w 860"/>
                    <a:gd name="T71" fmla="*/ 18 h 1116"/>
                    <a:gd name="T72" fmla="*/ 552 w 860"/>
                    <a:gd name="T73" fmla="*/ 0 h 1116"/>
                    <a:gd name="T74" fmla="*/ 523 w 860"/>
                    <a:gd name="T75" fmla="*/ 24 h 1116"/>
                    <a:gd name="T76" fmla="*/ 302 w 860"/>
                    <a:gd name="T77" fmla="*/ 94 h 1116"/>
                    <a:gd name="T78" fmla="*/ 290 w 860"/>
                    <a:gd name="T79" fmla="*/ 134 h 1116"/>
                    <a:gd name="T80" fmla="*/ 232 w 860"/>
                    <a:gd name="T81" fmla="*/ 244 h 1116"/>
                    <a:gd name="T82" fmla="*/ 180 w 860"/>
                    <a:gd name="T83" fmla="*/ 262 h 1116"/>
                    <a:gd name="T84" fmla="*/ 157 w 860"/>
                    <a:gd name="T85" fmla="*/ 326 h 1116"/>
                    <a:gd name="T86" fmla="*/ 174 w 860"/>
                    <a:gd name="T87" fmla="*/ 478 h 1116"/>
                    <a:gd name="T88" fmla="*/ 140 w 860"/>
                    <a:gd name="T89" fmla="*/ 500 h 1116"/>
                    <a:gd name="T90" fmla="*/ 157 w 860"/>
                    <a:gd name="T91" fmla="*/ 570 h 111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860"/>
                    <a:gd name="T139" fmla="*/ 0 h 1116"/>
                    <a:gd name="T140" fmla="*/ 860 w 860"/>
                    <a:gd name="T141" fmla="*/ 1116 h 111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860" h="1116">
                      <a:moveTo>
                        <a:pt x="157" y="570"/>
                      </a:moveTo>
                      <a:lnTo>
                        <a:pt x="0" y="687"/>
                      </a:lnTo>
                      <a:lnTo>
                        <a:pt x="105" y="744"/>
                      </a:lnTo>
                      <a:lnTo>
                        <a:pt x="99" y="785"/>
                      </a:lnTo>
                      <a:lnTo>
                        <a:pt x="244" y="797"/>
                      </a:lnTo>
                      <a:lnTo>
                        <a:pt x="285" y="802"/>
                      </a:lnTo>
                      <a:lnTo>
                        <a:pt x="354" y="936"/>
                      </a:lnTo>
                      <a:lnTo>
                        <a:pt x="482" y="954"/>
                      </a:lnTo>
                      <a:lnTo>
                        <a:pt x="569" y="994"/>
                      </a:lnTo>
                      <a:lnTo>
                        <a:pt x="558" y="1111"/>
                      </a:lnTo>
                      <a:lnTo>
                        <a:pt x="581" y="1116"/>
                      </a:lnTo>
                      <a:lnTo>
                        <a:pt x="674" y="919"/>
                      </a:lnTo>
                      <a:lnTo>
                        <a:pt x="633" y="872"/>
                      </a:lnTo>
                      <a:lnTo>
                        <a:pt x="639" y="832"/>
                      </a:lnTo>
                      <a:lnTo>
                        <a:pt x="698" y="785"/>
                      </a:lnTo>
                      <a:lnTo>
                        <a:pt x="656" y="767"/>
                      </a:lnTo>
                      <a:lnTo>
                        <a:pt x="663" y="739"/>
                      </a:lnTo>
                      <a:lnTo>
                        <a:pt x="698" y="744"/>
                      </a:lnTo>
                      <a:lnTo>
                        <a:pt x="743" y="779"/>
                      </a:lnTo>
                      <a:lnTo>
                        <a:pt x="796" y="779"/>
                      </a:lnTo>
                      <a:lnTo>
                        <a:pt x="825" y="832"/>
                      </a:lnTo>
                      <a:lnTo>
                        <a:pt x="860" y="837"/>
                      </a:lnTo>
                      <a:lnTo>
                        <a:pt x="848" y="797"/>
                      </a:lnTo>
                      <a:lnTo>
                        <a:pt x="855" y="756"/>
                      </a:lnTo>
                      <a:lnTo>
                        <a:pt x="808" y="669"/>
                      </a:lnTo>
                      <a:lnTo>
                        <a:pt x="831" y="605"/>
                      </a:lnTo>
                      <a:lnTo>
                        <a:pt x="813" y="576"/>
                      </a:lnTo>
                      <a:lnTo>
                        <a:pt x="843" y="478"/>
                      </a:lnTo>
                      <a:lnTo>
                        <a:pt x="721" y="471"/>
                      </a:lnTo>
                      <a:lnTo>
                        <a:pt x="541" y="361"/>
                      </a:lnTo>
                      <a:lnTo>
                        <a:pt x="499" y="274"/>
                      </a:lnTo>
                      <a:lnTo>
                        <a:pt x="453" y="279"/>
                      </a:lnTo>
                      <a:lnTo>
                        <a:pt x="511" y="192"/>
                      </a:lnTo>
                      <a:lnTo>
                        <a:pt x="494" y="122"/>
                      </a:lnTo>
                      <a:lnTo>
                        <a:pt x="541" y="105"/>
                      </a:lnTo>
                      <a:lnTo>
                        <a:pt x="593" y="18"/>
                      </a:lnTo>
                      <a:lnTo>
                        <a:pt x="552" y="0"/>
                      </a:lnTo>
                      <a:lnTo>
                        <a:pt x="523" y="24"/>
                      </a:lnTo>
                      <a:lnTo>
                        <a:pt x="302" y="94"/>
                      </a:lnTo>
                      <a:lnTo>
                        <a:pt x="290" y="134"/>
                      </a:lnTo>
                      <a:lnTo>
                        <a:pt x="232" y="244"/>
                      </a:lnTo>
                      <a:lnTo>
                        <a:pt x="180" y="262"/>
                      </a:lnTo>
                      <a:lnTo>
                        <a:pt x="157" y="326"/>
                      </a:lnTo>
                      <a:lnTo>
                        <a:pt x="174" y="478"/>
                      </a:lnTo>
                      <a:lnTo>
                        <a:pt x="140" y="500"/>
                      </a:lnTo>
                      <a:lnTo>
                        <a:pt x="157" y="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1" name="Freeform 22"/>
                <p:cNvSpPr>
                  <a:spLocks/>
                </p:cNvSpPr>
                <p:nvPr/>
              </p:nvSpPr>
              <p:spPr bwMode="auto">
                <a:xfrm>
                  <a:off x="700" y="1320"/>
                  <a:ext cx="45" cy="50"/>
                </a:xfrm>
                <a:custGeom>
                  <a:avLst/>
                  <a:gdLst>
                    <a:gd name="T0" fmla="*/ 123 w 361"/>
                    <a:gd name="T1" fmla="*/ 0 h 412"/>
                    <a:gd name="T2" fmla="*/ 59 w 361"/>
                    <a:gd name="T3" fmla="*/ 45 h 412"/>
                    <a:gd name="T4" fmla="*/ 0 w 361"/>
                    <a:gd name="T5" fmla="*/ 197 h 412"/>
                    <a:gd name="T6" fmla="*/ 0 w 361"/>
                    <a:gd name="T7" fmla="*/ 267 h 412"/>
                    <a:gd name="T8" fmla="*/ 24 w 361"/>
                    <a:gd name="T9" fmla="*/ 272 h 412"/>
                    <a:gd name="T10" fmla="*/ 65 w 361"/>
                    <a:gd name="T11" fmla="*/ 220 h 412"/>
                    <a:gd name="T12" fmla="*/ 70 w 361"/>
                    <a:gd name="T13" fmla="*/ 237 h 412"/>
                    <a:gd name="T14" fmla="*/ 42 w 361"/>
                    <a:gd name="T15" fmla="*/ 336 h 412"/>
                    <a:gd name="T16" fmla="*/ 100 w 361"/>
                    <a:gd name="T17" fmla="*/ 412 h 412"/>
                    <a:gd name="T18" fmla="*/ 216 w 361"/>
                    <a:gd name="T19" fmla="*/ 324 h 412"/>
                    <a:gd name="T20" fmla="*/ 227 w 361"/>
                    <a:gd name="T21" fmla="*/ 272 h 412"/>
                    <a:gd name="T22" fmla="*/ 309 w 361"/>
                    <a:gd name="T23" fmla="*/ 249 h 412"/>
                    <a:gd name="T24" fmla="*/ 361 w 361"/>
                    <a:gd name="T25" fmla="*/ 110 h 412"/>
                    <a:gd name="T26" fmla="*/ 216 w 361"/>
                    <a:gd name="T27" fmla="*/ 98 h 412"/>
                    <a:gd name="T28" fmla="*/ 222 w 361"/>
                    <a:gd name="T29" fmla="*/ 57 h 412"/>
                    <a:gd name="T30" fmla="*/ 123 w 361"/>
                    <a:gd name="T31" fmla="*/ 0 h 4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61"/>
                    <a:gd name="T49" fmla="*/ 0 h 412"/>
                    <a:gd name="T50" fmla="*/ 361 w 361"/>
                    <a:gd name="T51" fmla="*/ 412 h 41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61" h="412">
                      <a:moveTo>
                        <a:pt x="123" y="0"/>
                      </a:moveTo>
                      <a:lnTo>
                        <a:pt x="59" y="45"/>
                      </a:lnTo>
                      <a:lnTo>
                        <a:pt x="0" y="197"/>
                      </a:lnTo>
                      <a:lnTo>
                        <a:pt x="0" y="267"/>
                      </a:lnTo>
                      <a:lnTo>
                        <a:pt x="24" y="272"/>
                      </a:lnTo>
                      <a:lnTo>
                        <a:pt x="65" y="220"/>
                      </a:lnTo>
                      <a:lnTo>
                        <a:pt x="70" y="237"/>
                      </a:lnTo>
                      <a:lnTo>
                        <a:pt x="42" y="336"/>
                      </a:lnTo>
                      <a:lnTo>
                        <a:pt x="100" y="412"/>
                      </a:lnTo>
                      <a:lnTo>
                        <a:pt x="216" y="324"/>
                      </a:lnTo>
                      <a:lnTo>
                        <a:pt x="227" y="272"/>
                      </a:lnTo>
                      <a:lnTo>
                        <a:pt x="309" y="249"/>
                      </a:lnTo>
                      <a:lnTo>
                        <a:pt x="361" y="110"/>
                      </a:lnTo>
                      <a:lnTo>
                        <a:pt x="216" y="98"/>
                      </a:lnTo>
                      <a:lnTo>
                        <a:pt x="222" y="57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2" name="Freeform 23"/>
                <p:cNvSpPr>
                  <a:spLocks/>
                </p:cNvSpPr>
                <p:nvPr/>
              </p:nvSpPr>
              <p:spPr bwMode="auto">
                <a:xfrm>
                  <a:off x="772" y="1240"/>
                  <a:ext cx="122" cy="102"/>
                </a:xfrm>
                <a:custGeom>
                  <a:avLst/>
                  <a:gdLst>
                    <a:gd name="T0" fmla="*/ 75 w 977"/>
                    <a:gd name="T1" fmla="*/ 52 h 808"/>
                    <a:gd name="T2" fmla="*/ 93 w 977"/>
                    <a:gd name="T3" fmla="*/ 134 h 808"/>
                    <a:gd name="T4" fmla="*/ 139 w 977"/>
                    <a:gd name="T5" fmla="*/ 180 h 808"/>
                    <a:gd name="T6" fmla="*/ 145 w 977"/>
                    <a:gd name="T7" fmla="*/ 146 h 808"/>
                    <a:gd name="T8" fmla="*/ 127 w 977"/>
                    <a:gd name="T9" fmla="*/ 87 h 808"/>
                    <a:gd name="T10" fmla="*/ 174 w 977"/>
                    <a:gd name="T11" fmla="*/ 64 h 808"/>
                    <a:gd name="T12" fmla="*/ 197 w 977"/>
                    <a:gd name="T13" fmla="*/ 0 h 808"/>
                    <a:gd name="T14" fmla="*/ 319 w 977"/>
                    <a:gd name="T15" fmla="*/ 52 h 808"/>
                    <a:gd name="T16" fmla="*/ 354 w 977"/>
                    <a:gd name="T17" fmla="*/ 111 h 808"/>
                    <a:gd name="T18" fmla="*/ 750 w 977"/>
                    <a:gd name="T19" fmla="*/ 146 h 808"/>
                    <a:gd name="T20" fmla="*/ 750 w 977"/>
                    <a:gd name="T21" fmla="*/ 174 h 808"/>
                    <a:gd name="T22" fmla="*/ 855 w 977"/>
                    <a:gd name="T23" fmla="*/ 238 h 808"/>
                    <a:gd name="T24" fmla="*/ 849 w 977"/>
                    <a:gd name="T25" fmla="*/ 290 h 808"/>
                    <a:gd name="T26" fmla="*/ 977 w 977"/>
                    <a:gd name="T27" fmla="*/ 372 h 808"/>
                    <a:gd name="T28" fmla="*/ 872 w 977"/>
                    <a:gd name="T29" fmla="*/ 395 h 808"/>
                    <a:gd name="T30" fmla="*/ 901 w 977"/>
                    <a:gd name="T31" fmla="*/ 442 h 808"/>
                    <a:gd name="T32" fmla="*/ 872 w 977"/>
                    <a:gd name="T33" fmla="*/ 470 h 808"/>
                    <a:gd name="T34" fmla="*/ 849 w 977"/>
                    <a:gd name="T35" fmla="*/ 470 h 808"/>
                    <a:gd name="T36" fmla="*/ 855 w 977"/>
                    <a:gd name="T37" fmla="*/ 564 h 808"/>
                    <a:gd name="T38" fmla="*/ 820 w 977"/>
                    <a:gd name="T39" fmla="*/ 639 h 808"/>
                    <a:gd name="T40" fmla="*/ 727 w 977"/>
                    <a:gd name="T41" fmla="*/ 627 h 808"/>
                    <a:gd name="T42" fmla="*/ 698 w 977"/>
                    <a:gd name="T43" fmla="*/ 645 h 808"/>
                    <a:gd name="T44" fmla="*/ 570 w 977"/>
                    <a:gd name="T45" fmla="*/ 569 h 808"/>
                    <a:gd name="T46" fmla="*/ 546 w 977"/>
                    <a:gd name="T47" fmla="*/ 592 h 808"/>
                    <a:gd name="T48" fmla="*/ 633 w 977"/>
                    <a:gd name="T49" fmla="*/ 714 h 808"/>
                    <a:gd name="T50" fmla="*/ 511 w 977"/>
                    <a:gd name="T51" fmla="*/ 808 h 808"/>
                    <a:gd name="T52" fmla="*/ 401 w 977"/>
                    <a:gd name="T53" fmla="*/ 784 h 808"/>
                    <a:gd name="T54" fmla="*/ 389 w 977"/>
                    <a:gd name="T55" fmla="*/ 744 h 808"/>
                    <a:gd name="T56" fmla="*/ 396 w 977"/>
                    <a:gd name="T57" fmla="*/ 703 h 808"/>
                    <a:gd name="T58" fmla="*/ 354 w 977"/>
                    <a:gd name="T59" fmla="*/ 622 h 808"/>
                    <a:gd name="T60" fmla="*/ 372 w 977"/>
                    <a:gd name="T61" fmla="*/ 552 h 808"/>
                    <a:gd name="T62" fmla="*/ 354 w 977"/>
                    <a:gd name="T63" fmla="*/ 523 h 808"/>
                    <a:gd name="T64" fmla="*/ 384 w 977"/>
                    <a:gd name="T65" fmla="*/ 425 h 808"/>
                    <a:gd name="T66" fmla="*/ 250 w 977"/>
                    <a:gd name="T67" fmla="*/ 413 h 808"/>
                    <a:gd name="T68" fmla="*/ 70 w 977"/>
                    <a:gd name="T69" fmla="*/ 308 h 808"/>
                    <a:gd name="T70" fmla="*/ 40 w 977"/>
                    <a:gd name="T71" fmla="*/ 221 h 808"/>
                    <a:gd name="T72" fmla="*/ 0 w 977"/>
                    <a:gd name="T73" fmla="*/ 226 h 808"/>
                    <a:gd name="T74" fmla="*/ 52 w 977"/>
                    <a:gd name="T75" fmla="*/ 139 h 808"/>
                    <a:gd name="T76" fmla="*/ 35 w 977"/>
                    <a:gd name="T77" fmla="*/ 69 h 808"/>
                    <a:gd name="T78" fmla="*/ 75 w 977"/>
                    <a:gd name="T79" fmla="*/ 52 h 80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77"/>
                    <a:gd name="T121" fmla="*/ 0 h 808"/>
                    <a:gd name="T122" fmla="*/ 977 w 977"/>
                    <a:gd name="T123" fmla="*/ 808 h 80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77" h="808">
                      <a:moveTo>
                        <a:pt x="75" y="52"/>
                      </a:moveTo>
                      <a:lnTo>
                        <a:pt x="93" y="134"/>
                      </a:lnTo>
                      <a:lnTo>
                        <a:pt x="139" y="180"/>
                      </a:lnTo>
                      <a:lnTo>
                        <a:pt x="145" y="146"/>
                      </a:lnTo>
                      <a:lnTo>
                        <a:pt x="127" y="87"/>
                      </a:lnTo>
                      <a:lnTo>
                        <a:pt x="174" y="64"/>
                      </a:lnTo>
                      <a:lnTo>
                        <a:pt x="197" y="0"/>
                      </a:lnTo>
                      <a:lnTo>
                        <a:pt x="319" y="52"/>
                      </a:lnTo>
                      <a:lnTo>
                        <a:pt x="354" y="111"/>
                      </a:lnTo>
                      <a:lnTo>
                        <a:pt x="750" y="146"/>
                      </a:lnTo>
                      <a:lnTo>
                        <a:pt x="750" y="174"/>
                      </a:lnTo>
                      <a:lnTo>
                        <a:pt x="855" y="238"/>
                      </a:lnTo>
                      <a:lnTo>
                        <a:pt x="849" y="290"/>
                      </a:lnTo>
                      <a:lnTo>
                        <a:pt x="977" y="372"/>
                      </a:lnTo>
                      <a:lnTo>
                        <a:pt x="872" y="395"/>
                      </a:lnTo>
                      <a:lnTo>
                        <a:pt x="901" y="442"/>
                      </a:lnTo>
                      <a:lnTo>
                        <a:pt x="872" y="470"/>
                      </a:lnTo>
                      <a:lnTo>
                        <a:pt x="849" y="470"/>
                      </a:lnTo>
                      <a:lnTo>
                        <a:pt x="855" y="564"/>
                      </a:lnTo>
                      <a:lnTo>
                        <a:pt x="820" y="639"/>
                      </a:lnTo>
                      <a:lnTo>
                        <a:pt x="727" y="627"/>
                      </a:lnTo>
                      <a:lnTo>
                        <a:pt x="698" y="645"/>
                      </a:lnTo>
                      <a:lnTo>
                        <a:pt x="570" y="569"/>
                      </a:lnTo>
                      <a:lnTo>
                        <a:pt x="546" y="592"/>
                      </a:lnTo>
                      <a:lnTo>
                        <a:pt x="633" y="714"/>
                      </a:lnTo>
                      <a:lnTo>
                        <a:pt x="511" y="808"/>
                      </a:lnTo>
                      <a:lnTo>
                        <a:pt x="401" y="784"/>
                      </a:lnTo>
                      <a:lnTo>
                        <a:pt x="389" y="744"/>
                      </a:lnTo>
                      <a:lnTo>
                        <a:pt x="396" y="703"/>
                      </a:lnTo>
                      <a:lnTo>
                        <a:pt x="354" y="622"/>
                      </a:lnTo>
                      <a:lnTo>
                        <a:pt x="372" y="552"/>
                      </a:lnTo>
                      <a:lnTo>
                        <a:pt x="354" y="523"/>
                      </a:lnTo>
                      <a:lnTo>
                        <a:pt x="384" y="425"/>
                      </a:lnTo>
                      <a:lnTo>
                        <a:pt x="250" y="413"/>
                      </a:lnTo>
                      <a:lnTo>
                        <a:pt x="70" y="308"/>
                      </a:lnTo>
                      <a:lnTo>
                        <a:pt x="40" y="221"/>
                      </a:lnTo>
                      <a:lnTo>
                        <a:pt x="0" y="226"/>
                      </a:lnTo>
                      <a:lnTo>
                        <a:pt x="52" y="139"/>
                      </a:lnTo>
                      <a:lnTo>
                        <a:pt x="35" y="69"/>
                      </a:lnTo>
                      <a:lnTo>
                        <a:pt x="75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3" name="Freeform 24"/>
                <p:cNvSpPr>
                  <a:spLocks/>
                </p:cNvSpPr>
                <p:nvPr/>
              </p:nvSpPr>
              <p:spPr bwMode="auto">
                <a:xfrm>
                  <a:off x="694" y="1333"/>
                  <a:ext cx="104" cy="161"/>
                </a:xfrm>
                <a:custGeom>
                  <a:avLst/>
                  <a:gdLst>
                    <a:gd name="T0" fmla="*/ 87 w 825"/>
                    <a:gd name="T1" fmla="*/ 226 h 1283"/>
                    <a:gd name="T2" fmla="*/ 0 w 825"/>
                    <a:gd name="T3" fmla="*/ 291 h 1283"/>
                    <a:gd name="T4" fmla="*/ 5 w 825"/>
                    <a:gd name="T5" fmla="*/ 406 h 1283"/>
                    <a:gd name="T6" fmla="*/ 92 w 825"/>
                    <a:gd name="T7" fmla="*/ 470 h 1283"/>
                    <a:gd name="T8" fmla="*/ 104 w 825"/>
                    <a:gd name="T9" fmla="*/ 551 h 1283"/>
                    <a:gd name="T10" fmla="*/ 157 w 825"/>
                    <a:gd name="T11" fmla="*/ 575 h 1283"/>
                    <a:gd name="T12" fmla="*/ 168 w 825"/>
                    <a:gd name="T13" fmla="*/ 725 h 1283"/>
                    <a:gd name="T14" fmla="*/ 284 w 825"/>
                    <a:gd name="T15" fmla="*/ 854 h 1283"/>
                    <a:gd name="T16" fmla="*/ 284 w 825"/>
                    <a:gd name="T17" fmla="*/ 952 h 1283"/>
                    <a:gd name="T18" fmla="*/ 417 w 825"/>
                    <a:gd name="T19" fmla="*/ 1115 h 1283"/>
                    <a:gd name="T20" fmla="*/ 604 w 825"/>
                    <a:gd name="T21" fmla="*/ 1179 h 1283"/>
                    <a:gd name="T22" fmla="*/ 650 w 825"/>
                    <a:gd name="T23" fmla="*/ 1283 h 1283"/>
                    <a:gd name="T24" fmla="*/ 766 w 825"/>
                    <a:gd name="T25" fmla="*/ 1168 h 1283"/>
                    <a:gd name="T26" fmla="*/ 772 w 825"/>
                    <a:gd name="T27" fmla="*/ 1086 h 1283"/>
                    <a:gd name="T28" fmla="*/ 825 w 825"/>
                    <a:gd name="T29" fmla="*/ 976 h 1283"/>
                    <a:gd name="T30" fmla="*/ 755 w 825"/>
                    <a:gd name="T31" fmla="*/ 819 h 1283"/>
                    <a:gd name="T32" fmla="*/ 696 w 825"/>
                    <a:gd name="T33" fmla="*/ 778 h 1283"/>
                    <a:gd name="T34" fmla="*/ 708 w 825"/>
                    <a:gd name="T35" fmla="*/ 714 h 1283"/>
                    <a:gd name="T36" fmla="*/ 673 w 825"/>
                    <a:gd name="T37" fmla="*/ 680 h 1283"/>
                    <a:gd name="T38" fmla="*/ 598 w 825"/>
                    <a:gd name="T39" fmla="*/ 714 h 1283"/>
                    <a:gd name="T40" fmla="*/ 551 w 825"/>
                    <a:gd name="T41" fmla="*/ 650 h 1283"/>
                    <a:gd name="T42" fmla="*/ 493 w 825"/>
                    <a:gd name="T43" fmla="*/ 697 h 1283"/>
                    <a:gd name="T44" fmla="*/ 469 w 825"/>
                    <a:gd name="T45" fmla="*/ 586 h 1283"/>
                    <a:gd name="T46" fmla="*/ 528 w 825"/>
                    <a:gd name="T47" fmla="*/ 488 h 1283"/>
                    <a:gd name="T48" fmla="*/ 534 w 825"/>
                    <a:gd name="T49" fmla="*/ 436 h 1283"/>
                    <a:gd name="T50" fmla="*/ 743 w 825"/>
                    <a:gd name="T51" fmla="*/ 319 h 1283"/>
                    <a:gd name="T52" fmla="*/ 720 w 825"/>
                    <a:gd name="T53" fmla="*/ 314 h 1283"/>
                    <a:gd name="T54" fmla="*/ 731 w 825"/>
                    <a:gd name="T55" fmla="*/ 197 h 1283"/>
                    <a:gd name="T56" fmla="*/ 650 w 825"/>
                    <a:gd name="T57" fmla="*/ 157 h 1283"/>
                    <a:gd name="T58" fmla="*/ 516 w 825"/>
                    <a:gd name="T59" fmla="*/ 139 h 1283"/>
                    <a:gd name="T60" fmla="*/ 447 w 825"/>
                    <a:gd name="T61" fmla="*/ 5 h 1283"/>
                    <a:gd name="T62" fmla="*/ 406 w 825"/>
                    <a:gd name="T63" fmla="*/ 0 h 1283"/>
                    <a:gd name="T64" fmla="*/ 354 w 825"/>
                    <a:gd name="T65" fmla="*/ 139 h 1283"/>
                    <a:gd name="T66" fmla="*/ 272 w 825"/>
                    <a:gd name="T67" fmla="*/ 162 h 1283"/>
                    <a:gd name="T68" fmla="*/ 261 w 825"/>
                    <a:gd name="T69" fmla="*/ 226 h 1283"/>
                    <a:gd name="T70" fmla="*/ 139 w 825"/>
                    <a:gd name="T71" fmla="*/ 308 h 1283"/>
                    <a:gd name="T72" fmla="*/ 87 w 825"/>
                    <a:gd name="T73" fmla="*/ 226 h 128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25"/>
                    <a:gd name="T112" fmla="*/ 0 h 1283"/>
                    <a:gd name="T113" fmla="*/ 825 w 825"/>
                    <a:gd name="T114" fmla="*/ 1283 h 128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25" h="1283">
                      <a:moveTo>
                        <a:pt x="87" y="226"/>
                      </a:moveTo>
                      <a:lnTo>
                        <a:pt x="0" y="291"/>
                      </a:lnTo>
                      <a:lnTo>
                        <a:pt x="5" y="406"/>
                      </a:lnTo>
                      <a:lnTo>
                        <a:pt x="92" y="470"/>
                      </a:lnTo>
                      <a:lnTo>
                        <a:pt x="104" y="551"/>
                      </a:lnTo>
                      <a:lnTo>
                        <a:pt x="157" y="575"/>
                      </a:lnTo>
                      <a:lnTo>
                        <a:pt x="168" y="725"/>
                      </a:lnTo>
                      <a:lnTo>
                        <a:pt x="284" y="854"/>
                      </a:lnTo>
                      <a:lnTo>
                        <a:pt x="284" y="952"/>
                      </a:lnTo>
                      <a:lnTo>
                        <a:pt x="417" y="1115"/>
                      </a:lnTo>
                      <a:lnTo>
                        <a:pt x="604" y="1179"/>
                      </a:lnTo>
                      <a:lnTo>
                        <a:pt x="650" y="1283"/>
                      </a:lnTo>
                      <a:lnTo>
                        <a:pt x="766" y="1168"/>
                      </a:lnTo>
                      <a:lnTo>
                        <a:pt x="772" y="1086"/>
                      </a:lnTo>
                      <a:lnTo>
                        <a:pt x="825" y="976"/>
                      </a:lnTo>
                      <a:lnTo>
                        <a:pt x="755" y="819"/>
                      </a:lnTo>
                      <a:lnTo>
                        <a:pt x="696" y="778"/>
                      </a:lnTo>
                      <a:lnTo>
                        <a:pt x="708" y="714"/>
                      </a:lnTo>
                      <a:lnTo>
                        <a:pt x="673" y="680"/>
                      </a:lnTo>
                      <a:lnTo>
                        <a:pt x="598" y="714"/>
                      </a:lnTo>
                      <a:lnTo>
                        <a:pt x="551" y="650"/>
                      </a:lnTo>
                      <a:lnTo>
                        <a:pt x="493" y="697"/>
                      </a:lnTo>
                      <a:lnTo>
                        <a:pt x="469" y="586"/>
                      </a:lnTo>
                      <a:lnTo>
                        <a:pt x="528" y="488"/>
                      </a:lnTo>
                      <a:lnTo>
                        <a:pt x="534" y="436"/>
                      </a:lnTo>
                      <a:lnTo>
                        <a:pt x="743" y="319"/>
                      </a:lnTo>
                      <a:lnTo>
                        <a:pt x="720" y="314"/>
                      </a:lnTo>
                      <a:lnTo>
                        <a:pt x="731" y="197"/>
                      </a:lnTo>
                      <a:lnTo>
                        <a:pt x="650" y="157"/>
                      </a:lnTo>
                      <a:lnTo>
                        <a:pt x="516" y="139"/>
                      </a:lnTo>
                      <a:lnTo>
                        <a:pt x="447" y="5"/>
                      </a:lnTo>
                      <a:lnTo>
                        <a:pt x="406" y="0"/>
                      </a:lnTo>
                      <a:lnTo>
                        <a:pt x="354" y="139"/>
                      </a:lnTo>
                      <a:lnTo>
                        <a:pt x="272" y="162"/>
                      </a:lnTo>
                      <a:lnTo>
                        <a:pt x="261" y="226"/>
                      </a:lnTo>
                      <a:lnTo>
                        <a:pt x="139" y="308"/>
                      </a:lnTo>
                      <a:lnTo>
                        <a:pt x="87" y="2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4" name="Freeform 25"/>
                <p:cNvSpPr>
                  <a:spLocks/>
                </p:cNvSpPr>
                <p:nvPr/>
              </p:nvSpPr>
              <p:spPr bwMode="auto">
                <a:xfrm>
                  <a:off x="744" y="1486"/>
                  <a:ext cx="59" cy="300"/>
                </a:xfrm>
                <a:custGeom>
                  <a:avLst/>
                  <a:gdLst>
                    <a:gd name="T0" fmla="*/ 285 w 471"/>
                    <a:gd name="T1" fmla="*/ 133 h 2399"/>
                    <a:gd name="T2" fmla="*/ 268 w 471"/>
                    <a:gd name="T3" fmla="*/ 586 h 2399"/>
                    <a:gd name="T4" fmla="*/ 163 w 471"/>
                    <a:gd name="T5" fmla="*/ 830 h 2399"/>
                    <a:gd name="T6" fmla="*/ 128 w 471"/>
                    <a:gd name="T7" fmla="*/ 1208 h 2399"/>
                    <a:gd name="T8" fmla="*/ 93 w 471"/>
                    <a:gd name="T9" fmla="*/ 1417 h 2399"/>
                    <a:gd name="T10" fmla="*/ 128 w 471"/>
                    <a:gd name="T11" fmla="*/ 1632 h 2399"/>
                    <a:gd name="T12" fmla="*/ 93 w 471"/>
                    <a:gd name="T13" fmla="*/ 1719 h 2399"/>
                    <a:gd name="T14" fmla="*/ 104 w 471"/>
                    <a:gd name="T15" fmla="*/ 1864 h 2399"/>
                    <a:gd name="T16" fmla="*/ 0 w 471"/>
                    <a:gd name="T17" fmla="*/ 1928 h 2399"/>
                    <a:gd name="T18" fmla="*/ 41 w 471"/>
                    <a:gd name="T19" fmla="*/ 1998 h 2399"/>
                    <a:gd name="T20" fmla="*/ 59 w 471"/>
                    <a:gd name="T21" fmla="*/ 2068 h 2399"/>
                    <a:gd name="T22" fmla="*/ 69 w 471"/>
                    <a:gd name="T23" fmla="*/ 2260 h 2399"/>
                    <a:gd name="T24" fmla="*/ 104 w 471"/>
                    <a:gd name="T25" fmla="*/ 2358 h 2399"/>
                    <a:gd name="T26" fmla="*/ 151 w 471"/>
                    <a:gd name="T27" fmla="*/ 2352 h 2399"/>
                    <a:gd name="T28" fmla="*/ 174 w 471"/>
                    <a:gd name="T29" fmla="*/ 2340 h 2399"/>
                    <a:gd name="T30" fmla="*/ 192 w 471"/>
                    <a:gd name="T31" fmla="*/ 2399 h 2399"/>
                    <a:gd name="T32" fmla="*/ 279 w 471"/>
                    <a:gd name="T33" fmla="*/ 2329 h 2399"/>
                    <a:gd name="T34" fmla="*/ 221 w 471"/>
                    <a:gd name="T35" fmla="*/ 2335 h 2399"/>
                    <a:gd name="T36" fmla="*/ 157 w 471"/>
                    <a:gd name="T37" fmla="*/ 2271 h 2399"/>
                    <a:gd name="T38" fmla="*/ 93 w 471"/>
                    <a:gd name="T39" fmla="*/ 2166 h 2399"/>
                    <a:gd name="T40" fmla="*/ 157 w 471"/>
                    <a:gd name="T41" fmla="*/ 2045 h 2399"/>
                    <a:gd name="T42" fmla="*/ 122 w 471"/>
                    <a:gd name="T43" fmla="*/ 1998 h 2399"/>
                    <a:gd name="T44" fmla="*/ 163 w 471"/>
                    <a:gd name="T45" fmla="*/ 1911 h 2399"/>
                    <a:gd name="T46" fmla="*/ 204 w 471"/>
                    <a:gd name="T47" fmla="*/ 1836 h 2399"/>
                    <a:gd name="T48" fmla="*/ 221 w 471"/>
                    <a:gd name="T49" fmla="*/ 1306 h 2399"/>
                    <a:gd name="T50" fmla="*/ 314 w 471"/>
                    <a:gd name="T51" fmla="*/ 1243 h 2399"/>
                    <a:gd name="T52" fmla="*/ 291 w 471"/>
                    <a:gd name="T53" fmla="*/ 1092 h 2399"/>
                    <a:gd name="T54" fmla="*/ 383 w 471"/>
                    <a:gd name="T55" fmla="*/ 621 h 2399"/>
                    <a:gd name="T56" fmla="*/ 418 w 471"/>
                    <a:gd name="T57" fmla="*/ 471 h 2399"/>
                    <a:gd name="T58" fmla="*/ 471 w 471"/>
                    <a:gd name="T59" fmla="*/ 464 h 2399"/>
                    <a:gd name="T60" fmla="*/ 425 w 471"/>
                    <a:gd name="T61" fmla="*/ 354 h 2399"/>
                    <a:gd name="T62" fmla="*/ 314 w 471"/>
                    <a:gd name="T63" fmla="*/ 0 h 23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1"/>
                    <a:gd name="T97" fmla="*/ 0 h 2399"/>
                    <a:gd name="T98" fmla="*/ 471 w 471"/>
                    <a:gd name="T99" fmla="*/ 2399 h 23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1" h="2399">
                      <a:moveTo>
                        <a:pt x="250" y="63"/>
                      </a:moveTo>
                      <a:lnTo>
                        <a:pt x="285" y="133"/>
                      </a:lnTo>
                      <a:lnTo>
                        <a:pt x="233" y="558"/>
                      </a:lnTo>
                      <a:lnTo>
                        <a:pt x="268" y="586"/>
                      </a:lnTo>
                      <a:lnTo>
                        <a:pt x="204" y="650"/>
                      </a:lnTo>
                      <a:lnTo>
                        <a:pt x="163" y="830"/>
                      </a:lnTo>
                      <a:lnTo>
                        <a:pt x="204" y="929"/>
                      </a:lnTo>
                      <a:lnTo>
                        <a:pt x="128" y="1208"/>
                      </a:lnTo>
                      <a:lnTo>
                        <a:pt x="69" y="1324"/>
                      </a:lnTo>
                      <a:lnTo>
                        <a:pt x="93" y="1417"/>
                      </a:lnTo>
                      <a:lnTo>
                        <a:pt x="87" y="1550"/>
                      </a:lnTo>
                      <a:lnTo>
                        <a:pt x="128" y="1632"/>
                      </a:lnTo>
                      <a:lnTo>
                        <a:pt x="139" y="1679"/>
                      </a:lnTo>
                      <a:lnTo>
                        <a:pt x="93" y="1719"/>
                      </a:lnTo>
                      <a:lnTo>
                        <a:pt x="128" y="1812"/>
                      </a:lnTo>
                      <a:lnTo>
                        <a:pt x="104" y="1864"/>
                      </a:lnTo>
                      <a:lnTo>
                        <a:pt x="6" y="1899"/>
                      </a:lnTo>
                      <a:lnTo>
                        <a:pt x="0" y="1928"/>
                      </a:lnTo>
                      <a:lnTo>
                        <a:pt x="52" y="1946"/>
                      </a:lnTo>
                      <a:lnTo>
                        <a:pt x="41" y="1998"/>
                      </a:lnTo>
                      <a:lnTo>
                        <a:pt x="81" y="2021"/>
                      </a:lnTo>
                      <a:lnTo>
                        <a:pt x="59" y="2068"/>
                      </a:lnTo>
                      <a:lnTo>
                        <a:pt x="41" y="2172"/>
                      </a:lnTo>
                      <a:lnTo>
                        <a:pt x="69" y="2260"/>
                      </a:lnTo>
                      <a:lnTo>
                        <a:pt x="93" y="2282"/>
                      </a:lnTo>
                      <a:lnTo>
                        <a:pt x="104" y="2358"/>
                      </a:lnTo>
                      <a:lnTo>
                        <a:pt x="134" y="2364"/>
                      </a:lnTo>
                      <a:lnTo>
                        <a:pt x="151" y="2352"/>
                      </a:lnTo>
                      <a:lnTo>
                        <a:pt x="163" y="2329"/>
                      </a:lnTo>
                      <a:lnTo>
                        <a:pt x="174" y="2340"/>
                      </a:lnTo>
                      <a:lnTo>
                        <a:pt x="157" y="2382"/>
                      </a:lnTo>
                      <a:lnTo>
                        <a:pt x="192" y="2399"/>
                      </a:lnTo>
                      <a:lnTo>
                        <a:pt x="256" y="2364"/>
                      </a:lnTo>
                      <a:lnTo>
                        <a:pt x="279" y="2329"/>
                      </a:lnTo>
                      <a:lnTo>
                        <a:pt x="238" y="2317"/>
                      </a:lnTo>
                      <a:lnTo>
                        <a:pt x="221" y="2335"/>
                      </a:lnTo>
                      <a:lnTo>
                        <a:pt x="169" y="2312"/>
                      </a:lnTo>
                      <a:lnTo>
                        <a:pt x="157" y="2271"/>
                      </a:lnTo>
                      <a:lnTo>
                        <a:pt x="93" y="2248"/>
                      </a:lnTo>
                      <a:lnTo>
                        <a:pt x="93" y="2166"/>
                      </a:lnTo>
                      <a:lnTo>
                        <a:pt x="146" y="2114"/>
                      </a:lnTo>
                      <a:lnTo>
                        <a:pt x="157" y="2045"/>
                      </a:lnTo>
                      <a:lnTo>
                        <a:pt x="122" y="2010"/>
                      </a:lnTo>
                      <a:lnTo>
                        <a:pt x="122" y="1998"/>
                      </a:lnTo>
                      <a:lnTo>
                        <a:pt x="157" y="1963"/>
                      </a:lnTo>
                      <a:lnTo>
                        <a:pt x="163" y="1911"/>
                      </a:lnTo>
                      <a:lnTo>
                        <a:pt x="181" y="1888"/>
                      </a:lnTo>
                      <a:lnTo>
                        <a:pt x="204" y="1836"/>
                      </a:lnTo>
                      <a:lnTo>
                        <a:pt x="198" y="1801"/>
                      </a:lnTo>
                      <a:lnTo>
                        <a:pt x="221" y="1306"/>
                      </a:lnTo>
                      <a:lnTo>
                        <a:pt x="308" y="1278"/>
                      </a:lnTo>
                      <a:lnTo>
                        <a:pt x="314" y="1243"/>
                      </a:lnTo>
                      <a:lnTo>
                        <a:pt x="261" y="1214"/>
                      </a:lnTo>
                      <a:lnTo>
                        <a:pt x="291" y="1092"/>
                      </a:lnTo>
                      <a:lnTo>
                        <a:pt x="261" y="900"/>
                      </a:lnTo>
                      <a:lnTo>
                        <a:pt x="383" y="621"/>
                      </a:lnTo>
                      <a:lnTo>
                        <a:pt x="383" y="511"/>
                      </a:lnTo>
                      <a:lnTo>
                        <a:pt x="418" y="471"/>
                      </a:lnTo>
                      <a:lnTo>
                        <a:pt x="460" y="488"/>
                      </a:lnTo>
                      <a:lnTo>
                        <a:pt x="471" y="464"/>
                      </a:lnTo>
                      <a:lnTo>
                        <a:pt x="471" y="394"/>
                      </a:lnTo>
                      <a:lnTo>
                        <a:pt x="425" y="354"/>
                      </a:lnTo>
                      <a:lnTo>
                        <a:pt x="372" y="11"/>
                      </a:lnTo>
                      <a:lnTo>
                        <a:pt x="314" y="0"/>
                      </a:lnTo>
                      <a:lnTo>
                        <a:pt x="250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5" name="Freeform 26"/>
                <p:cNvSpPr>
                  <a:spLocks/>
                </p:cNvSpPr>
                <p:nvPr/>
              </p:nvSpPr>
              <p:spPr bwMode="auto">
                <a:xfrm>
                  <a:off x="744" y="1713"/>
                  <a:ext cx="4" cy="4"/>
                </a:xfrm>
                <a:custGeom>
                  <a:avLst/>
                  <a:gdLst>
                    <a:gd name="T0" fmla="*/ 6 w 29"/>
                    <a:gd name="T1" fmla="*/ 0 h 29"/>
                    <a:gd name="T2" fmla="*/ 0 w 29"/>
                    <a:gd name="T3" fmla="*/ 11 h 29"/>
                    <a:gd name="T4" fmla="*/ 6 w 29"/>
                    <a:gd name="T5" fmla="*/ 29 h 29"/>
                    <a:gd name="T6" fmla="*/ 29 w 29"/>
                    <a:gd name="T7" fmla="*/ 18 h 29"/>
                    <a:gd name="T8" fmla="*/ 17 w 29"/>
                    <a:gd name="T9" fmla="*/ 6 h 29"/>
                    <a:gd name="T10" fmla="*/ 6 w 2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29"/>
                    <a:gd name="T20" fmla="*/ 29 w 29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29">
                      <a:moveTo>
                        <a:pt x="6" y="0"/>
                      </a:moveTo>
                      <a:lnTo>
                        <a:pt x="0" y="11"/>
                      </a:lnTo>
                      <a:lnTo>
                        <a:pt x="6" y="29"/>
                      </a:lnTo>
                      <a:lnTo>
                        <a:pt x="29" y="18"/>
                      </a:lnTo>
                      <a:lnTo>
                        <a:pt x="17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6" name="Freeform 27"/>
                <p:cNvSpPr>
                  <a:spLocks/>
                </p:cNvSpPr>
                <p:nvPr/>
              </p:nvSpPr>
              <p:spPr bwMode="auto">
                <a:xfrm>
                  <a:off x="748" y="1686"/>
                  <a:ext cx="5" cy="14"/>
                </a:xfrm>
                <a:custGeom>
                  <a:avLst/>
                  <a:gdLst>
                    <a:gd name="T0" fmla="*/ 23 w 40"/>
                    <a:gd name="T1" fmla="*/ 0 h 111"/>
                    <a:gd name="T2" fmla="*/ 0 w 40"/>
                    <a:gd name="T3" fmla="*/ 24 h 111"/>
                    <a:gd name="T4" fmla="*/ 6 w 40"/>
                    <a:gd name="T5" fmla="*/ 52 h 111"/>
                    <a:gd name="T6" fmla="*/ 0 w 40"/>
                    <a:gd name="T7" fmla="*/ 93 h 111"/>
                    <a:gd name="T8" fmla="*/ 23 w 40"/>
                    <a:gd name="T9" fmla="*/ 111 h 111"/>
                    <a:gd name="T10" fmla="*/ 40 w 40"/>
                    <a:gd name="T11" fmla="*/ 99 h 111"/>
                    <a:gd name="T12" fmla="*/ 30 w 40"/>
                    <a:gd name="T13" fmla="*/ 69 h 111"/>
                    <a:gd name="T14" fmla="*/ 40 w 40"/>
                    <a:gd name="T15" fmla="*/ 29 h 111"/>
                    <a:gd name="T16" fmla="*/ 23 w 40"/>
                    <a:gd name="T17" fmla="*/ 0 h 1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111"/>
                    <a:gd name="T29" fmla="*/ 40 w 40"/>
                    <a:gd name="T30" fmla="*/ 111 h 1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111">
                      <a:moveTo>
                        <a:pt x="23" y="0"/>
                      </a:moveTo>
                      <a:lnTo>
                        <a:pt x="0" y="24"/>
                      </a:lnTo>
                      <a:lnTo>
                        <a:pt x="6" y="52"/>
                      </a:lnTo>
                      <a:lnTo>
                        <a:pt x="0" y="93"/>
                      </a:lnTo>
                      <a:lnTo>
                        <a:pt x="23" y="111"/>
                      </a:lnTo>
                      <a:lnTo>
                        <a:pt x="40" y="99"/>
                      </a:lnTo>
                      <a:lnTo>
                        <a:pt x="30" y="69"/>
                      </a:lnTo>
                      <a:lnTo>
                        <a:pt x="40" y="29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7" name="Freeform 28"/>
                <p:cNvSpPr>
                  <a:spLocks/>
                </p:cNvSpPr>
                <p:nvPr/>
              </p:nvSpPr>
              <p:spPr bwMode="auto">
                <a:xfrm>
                  <a:off x="766" y="1785"/>
                  <a:ext cx="22" cy="25"/>
                </a:xfrm>
                <a:custGeom>
                  <a:avLst/>
                  <a:gdLst>
                    <a:gd name="T0" fmla="*/ 139 w 179"/>
                    <a:gd name="T1" fmla="*/ 0 h 198"/>
                    <a:gd name="T2" fmla="*/ 87 w 179"/>
                    <a:gd name="T3" fmla="*/ 29 h 198"/>
                    <a:gd name="T4" fmla="*/ 92 w 179"/>
                    <a:gd name="T5" fmla="*/ 81 h 198"/>
                    <a:gd name="T6" fmla="*/ 23 w 179"/>
                    <a:gd name="T7" fmla="*/ 99 h 198"/>
                    <a:gd name="T8" fmla="*/ 0 w 179"/>
                    <a:gd name="T9" fmla="*/ 134 h 198"/>
                    <a:gd name="T10" fmla="*/ 81 w 179"/>
                    <a:gd name="T11" fmla="*/ 134 h 198"/>
                    <a:gd name="T12" fmla="*/ 104 w 179"/>
                    <a:gd name="T13" fmla="*/ 180 h 198"/>
                    <a:gd name="T14" fmla="*/ 139 w 179"/>
                    <a:gd name="T15" fmla="*/ 198 h 198"/>
                    <a:gd name="T16" fmla="*/ 179 w 179"/>
                    <a:gd name="T17" fmla="*/ 168 h 198"/>
                    <a:gd name="T18" fmla="*/ 157 w 179"/>
                    <a:gd name="T19" fmla="*/ 104 h 198"/>
                    <a:gd name="T20" fmla="*/ 139 w 179"/>
                    <a:gd name="T21" fmla="*/ 0 h 1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9"/>
                    <a:gd name="T34" fmla="*/ 0 h 198"/>
                    <a:gd name="T35" fmla="*/ 179 w 179"/>
                    <a:gd name="T36" fmla="*/ 198 h 19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9" h="198">
                      <a:moveTo>
                        <a:pt x="139" y="0"/>
                      </a:moveTo>
                      <a:lnTo>
                        <a:pt x="87" y="29"/>
                      </a:lnTo>
                      <a:lnTo>
                        <a:pt x="92" y="81"/>
                      </a:lnTo>
                      <a:lnTo>
                        <a:pt x="23" y="99"/>
                      </a:lnTo>
                      <a:lnTo>
                        <a:pt x="0" y="134"/>
                      </a:lnTo>
                      <a:lnTo>
                        <a:pt x="81" y="134"/>
                      </a:lnTo>
                      <a:lnTo>
                        <a:pt x="104" y="180"/>
                      </a:lnTo>
                      <a:lnTo>
                        <a:pt x="139" y="198"/>
                      </a:lnTo>
                      <a:lnTo>
                        <a:pt x="179" y="168"/>
                      </a:lnTo>
                      <a:lnTo>
                        <a:pt x="157" y="104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8" name="Freeform 29"/>
                <p:cNvSpPr>
                  <a:spLocks/>
                </p:cNvSpPr>
                <p:nvPr/>
              </p:nvSpPr>
              <p:spPr bwMode="auto">
                <a:xfrm>
                  <a:off x="783" y="1785"/>
                  <a:ext cx="21" cy="23"/>
                </a:xfrm>
                <a:custGeom>
                  <a:avLst/>
                  <a:gdLst>
                    <a:gd name="T0" fmla="*/ 0 w 169"/>
                    <a:gd name="T1" fmla="*/ 0 h 186"/>
                    <a:gd name="T2" fmla="*/ 18 w 169"/>
                    <a:gd name="T3" fmla="*/ 104 h 186"/>
                    <a:gd name="T4" fmla="*/ 40 w 169"/>
                    <a:gd name="T5" fmla="*/ 168 h 186"/>
                    <a:gd name="T6" fmla="*/ 99 w 169"/>
                    <a:gd name="T7" fmla="*/ 186 h 186"/>
                    <a:gd name="T8" fmla="*/ 169 w 169"/>
                    <a:gd name="T9" fmla="*/ 174 h 186"/>
                    <a:gd name="T10" fmla="*/ 134 w 169"/>
                    <a:gd name="T11" fmla="*/ 122 h 186"/>
                    <a:gd name="T12" fmla="*/ 110 w 169"/>
                    <a:gd name="T13" fmla="*/ 122 h 186"/>
                    <a:gd name="T14" fmla="*/ 70 w 169"/>
                    <a:gd name="T15" fmla="*/ 99 h 186"/>
                    <a:gd name="T16" fmla="*/ 30 w 169"/>
                    <a:gd name="T17" fmla="*/ 12 h 186"/>
                    <a:gd name="T18" fmla="*/ 0 w 169"/>
                    <a:gd name="T19" fmla="*/ 0 h 1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9"/>
                    <a:gd name="T31" fmla="*/ 0 h 186"/>
                    <a:gd name="T32" fmla="*/ 169 w 169"/>
                    <a:gd name="T33" fmla="*/ 186 h 1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9" h="186">
                      <a:moveTo>
                        <a:pt x="0" y="0"/>
                      </a:moveTo>
                      <a:lnTo>
                        <a:pt x="18" y="104"/>
                      </a:lnTo>
                      <a:lnTo>
                        <a:pt x="40" y="168"/>
                      </a:lnTo>
                      <a:lnTo>
                        <a:pt x="99" y="186"/>
                      </a:lnTo>
                      <a:lnTo>
                        <a:pt x="169" y="174"/>
                      </a:lnTo>
                      <a:lnTo>
                        <a:pt x="134" y="122"/>
                      </a:lnTo>
                      <a:lnTo>
                        <a:pt x="110" y="122"/>
                      </a:lnTo>
                      <a:lnTo>
                        <a:pt x="70" y="99"/>
                      </a:lnTo>
                      <a:lnTo>
                        <a:pt x="3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39" name="Freeform 30"/>
                <p:cNvSpPr>
                  <a:spLocks/>
                </p:cNvSpPr>
                <p:nvPr/>
              </p:nvSpPr>
              <p:spPr bwMode="auto">
                <a:xfrm>
                  <a:off x="756" y="1526"/>
                  <a:ext cx="151" cy="252"/>
                </a:xfrm>
                <a:custGeom>
                  <a:avLst/>
                  <a:gdLst>
                    <a:gd name="T0" fmla="*/ 384 w 1209"/>
                    <a:gd name="T1" fmla="*/ 134 h 2010"/>
                    <a:gd name="T2" fmla="*/ 325 w 1209"/>
                    <a:gd name="T3" fmla="*/ 146 h 2010"/>
                    <a:gd name="T4" fmla="*/ 290 w 1209"/>
                    <a:gd name="T5" fmla="*/ 285 h 2010"/>
                    <a:gd name="T6" fmla="*/ 203 w 1209"/>
                    <a:gd name="T7" fmla="*/ 767 h 2010"/>
                    <a:gd name="T8" fmla="*/ 221 w 1209"/>
                    <a:gd name="T9" fmla="*/ 918 h 2010"/>
                    <a:gd name="T10" fmla="*/ 128 w 1209"/>
                    <a:gd name="T11" fmla="*/ 981 h 2010"/>
                    <a:gd name="T12" fmla="*/ 111 w 1209"/>
                    <a:gd name="T13" fmla="*/ 1511 h 2010"/>
                    <a:gd name="T14" fmla="*/ 64 w 1209"/>
                    <a:gd name="T15" fmla="*/ 1598 h 2010"/>
                    <a:gd name="T16" fmla="*/ 29 w 1209"/>
                    <a:gd name="T17" fmla="*/ 1668 h 2010"/>
                    <a:gd name="T18" fmla="*/ 64 w 1209"/>
                    <a:gd name="T19" fmla="*/ 1720 h 2010"/>
                    <a:gd name="T20" fmla="*/ 0 w 1209"/>
                    <a:gd name="T21" fmla="*/ 1841 h 2010"/>
                    <a:gd name="T22" fmla="*/ 70 w 1209"/>
                    <a:gd name="T23" fmla="*/ 1957 h 2010"/>
                    <a:gd name="T24" fmla="*/ 128 w 1209"/>
                    <a:gd name="T25" fmla="*/ 2010 h 2010"/>
                    <a:gd name="T26" fmla="*/ 186 w 1209"/>
                    <a:gd name="T27" fmla="*/ 2004 h 2010"/>
                    <a:gd name="T28" fmla="*/ 186 w 1209"/>
                    <a:gd name="T29" fmla="*/ 1940 h 2010"/>
                    <a:gd name="T30" fmla="*/ 349 w 1209"/>
                    <a:gd name="T31" fmla="*/ 1778 h 2010"/>
                    <a:gd name="T32" fmla="*/ 285 w 1209"/>
                    <a:gd name="T33" fmla="*/ 1673 h 2010"/>
                    <a:gd name="T34" fmla="*/ 378 w 1209"/>
                    <a:gd name="T35" fmla="*/ 1569 h 2010"/>
                    <a:gd name="T36" fmla="*/ 500 w 1209"/>
                    <a:gd name="T37" fmla="*/ 1417 h 2010"/>
                    <a:gd name="T38" fmla="*/ 459 w 1209"/>
                    <a:gd name="T39" fmla="*/ 1377 h 2010"/>
                    <a:gd name="T40" fmla="*/ 587 w 1209"/>
                    <a:gd name="T41" fmla="*/ 1302 h 2010"/>
                    <a:gd name="T42" fmla="*/ 604 w 1209"/>
                    <a:gd name="T43" fmla="*/ 1208 h 2010"/>
                    <a:gd name="T44" fmla="*/ 883 w 1209"/>
                    <a:gd name="T45" fmla="*/ 1127 h 2010"/>
                    <a:gd name="T46" fmla="*/ 843 w 1209"/>
                    <a:gd name="T47" fmla="*/ 866 h 2010"/>
                    <a:gd name="T48" fmla="*/ 960 w 1209"/>
                    <a:gd name="T49" fmla="*/ 575 h 2010"/>
                    <a:gd name="T50" fmla="*/ 1209 w 1209"/>
                    <a:gd name="T51" fmla="*/ 348 h 2010"/>
                    <a:gd name="T52" fmla="*/ 1117 w 1209"/>
                    <a:gd name="T53" fmla="*/ 401 h 2010"/>
                    <a:gd name="T54" fmla="*/ 883 w 1209"/>
                    <a:gd name="T55" fmla="*/ 441 h 2010"/>
                    <a:gd name="T56" fmla="*/ 960 w 1209"/>
                    <a:gd name="T57" fmla="*/ 308 h 2010"/>
                    <a:gd name="T58" fmla="*/ 826 w 1209"/>
                    <a:gd name="T59" fmla="*/ 221 h 2010"/>
                    <a:gd name="T60" fmla="*/ 726 w 1209"/>
                    <a:gd name="T61" fmla="*/ 151 h 2010"/>
                    <a:gd name="T62" fmla="*/ 611 w 1209"/>
                    <a:gd name="T63" fmla="*/ 29 h 2010"/>
                    <a:gd name="T64" fmla="*/ 564 w 1209"/>
                    <a:gd name="T65" fmla="*/ 69 h 2010"/>
                    <a:gd name="T66" fmla="*/ 459 w 1209"/>
                    <a:gd name="T67" fmla="*/ 0 h 2010"/>
                    <a:gd name="T68" fmla="*/ 372 w 1209"/>
                    <a:gd name="T69" fmla="*/ 69 h 201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09"/>
                    <a:gd name="T106" fmla="*/ 0 h 2010"/>
                    <a:gd name="T107" fmla="*/ 1209 w 1209"/>
                    <a:gd name="T108" fmla="*/ 2010 h 201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09" h="2010">
                      <a:moveTo>
                        <a:pt x="372" y="69"/>
                      </a:moveTo>
                      <a:lnTo>
                        <a:pt x="384" y="134"/>
                      </a:lnTo>
                      <a:lnTo>
                        <a:pt x="367" y="163"/>
                      </a:lnTo>
                      <a:lnTo>
                        <a:pt x="325" y="146"/>
                      </a:lnTo>
                      <a:lnTo>
                        <a:pt x="290" y="186"/>
                      </a:lnTo>
                      <a:lnTo>
                        <a:pt x="290" y="285"/>
                      </a:lnTo>
                      <a:lnTo>
                        <a:pt x="168" y="575"/>
                      </a:lnTo>
                      <a:lnTo>
                        <a:pt x="203" y="767"/>
                      </a:lnTo>
                      <a:lnTo>
                        <a:pt x="168" y="889"/>
                      </a:lnTo>
                      <a:lnTo>
                        <a:pt x="221" y="918"/>
                      </a:lnTo>
                      <a:lnTo>
                        <a:pt x="215" y="953"/>
                      </a:lnTo>
                      <a:lnTo>
                        <a:pt x="128" y="981"/>
                      </a:lnTo>
                      <a:lnTo>
                        <a:pt x="105" y="1476"/>
                      </a:lnTo>
                      <a:lnTo>
                        <a:pt x="111" y="1511"/>
                      </a:lnTo>
                      <a:lnTo>
                        <a:pt x="93" y="1563"/>
                      </a:lnTo>
                      <a:lnTo>
                        <a:pt x="64" y="1598"/>
                      </a:lnTo>
                      <a:lnTo>
                        <a:pt x="64" y="1644"/>
                      </a:lnTo>
                      <a:lnTo>
                        <a:pt x="29" y="1668"/>
                      </a:lnTo>
                      <a:lnTo>
                        <a:pt x="29" y="1685"/>
                      </a:lnTo>
                      <a:lnTo>
                        <a:pt x="64" y="1720"/>
                      </a:lnTo>
                      <a:lnTo>
                        <a:pt x="58" y="1783"/>
                      </a:lnTo>
                      <a:lnTo>
                        <a:pt x="0" y="1841"/>
                      </a:lnTo>
                      <a:lnTo>
                        <a:pt x="6" y="1923"/>
                      </a:lnTo>
                      <a:lnTo>
                        <a:pt x="70" y="1957"/>
                      </a:lnTo>
                      <a:lnTo>
                        <a:pt x="76" y="1987"/>
                      </a:lnTo>
                      <a:lnTo>
                        <a:pt x="128" y="2010"/>
                      </a:lnTo>
                      <a:lnTo>
                        <a:pt x="140" y="1998"/>
                      </a:lnTo>
                      <a:lnTo>
                        <a:pt x="186" y="2004"/>
                      </a:lnTo>
                      <a:lnTo>
                        <a:pt x="198" y="1980"/>
                      </a:lnTo>
                      <a:lnTo>
                        <a:pt x="186" y="1940"/>
                      </a:lnTo>
                      <a:lnTo>
                        <a:pt x="198" y="1905"/>
                      </a:lnTo>
                      <a:lnTo>
                        <a:pt x="349" y="1778"/>
                      </a:lnTo>
                      <a:lnTo>
                        <a:pt x="337" y="1691"/>
                      </a:lnTo>
                      <a:lnTo>
                        <a:pt x="285" y="1673"/>
                      </a:lnTo>
                      <a:lnTo>
                        <a:pt x="302" y="1598"/>
                      </a:lnTo>
                      <a:lnTo>
                        <a:pt x="378" y="1569"/>
                      </a:lnTo>
                      <a:lnTo>
                        <a:pt x="419" y="1435"/>
                      </a:lnTo>
                      <a:lnTo>
                        <a:pt x="500" y="1417"/>
                      </a:lnTo>
                      <a:lnTo>
                        <a:pt x="494" y="1389"/>
                      </a:lnTo>
                      <a:lnTo>
                        <a:pt x="459" y="1377"/>
                      </a:lnTo>
                      <a:lnTo>
                        <a:pt x="482" y="1342"/>
                      </a:lnTo>
                      <a:lnTo>
                        <a:pt x="587" y="1302"/>
                      </a:lnTo>
                      <a:lnTo>
                        <a:pt x="611" y="1232"/>
                      </a:lnTo>
                      <a:lnTo>
                        <a:pt x="604" y="1208"/>
                      </a:lnTo>
                      <a:lnTo>
                        <a:pt x="791" y="1185"/>
                      </a:lnTo>
                      <a:lnTo>
                        <a:pt x="883" y="1127"/>
                      </a:lnTo>
                      <a:lnTo>
                        <a:pt x="907" y="999"/>
                      </a:lnTo>
                      <a:lnTo>
                        <a:pt x="843" y="866"/>
                      </a:lnTo>
                      <a:lnTo>
                        <a:pt x="860" y="709"/>
                      </a:lnTo>
                      <a:lnTo>
                        <a:pt x="960" y="575"/>
                      </a:lnTo>
                      <a:lnTo>
                        <a:pt x="1204" y="453"/>
                      </a:lnTo>
                      <a:lnTo>
                        <a:pt x="1209" y="348"/>
                      </a:lnTo>
                      <a:lnTo>
                        <a:pt x="1169" y="343"/>
                      </a:lnTo>
                      <a:lnTo>
                        <a:pt x="1117" y="401"/>
                      </a:lnTo>
                      <a:lnTo>
                        <a:pt x="1005" y="465"/>
                      </a:lnTo>
                      <a:lnTo>
                        <a:pt x="883" y="441"/>
                      </a:lnTo>
                      <a:lnTo>
                        <a:pt x="872" y="401"/>
                      </a:lnTo>
                      <a:lnTo>
                        <a:pt x="960" y="308"/>
                      </a:lnTo>
                      <a:lnTo>
                        <a:pt x="878" y="226"/>
                      </a:lnTo>
                      <a:lnTo>
                        <a:pt x="826" y="221"/>
                      </a:lnTo>
                      <a:lnTo>
                        <a:pt x="808" y="163"/>
                      </a:lnTo>
                      <a:lnTo>
                        <a:pt x="726" y="151"/>
                      </a:lnTo>
                      <a:lnTo>
                        <a:pt x="674" y="41"/>
                      </a:lnTo>
                      <a:lnTo>
                        <a:pt x="611" y="29"/>
                      </a:lnTo>
                      <a:lnTo>
                        <a:pt x="581" y="76"/>
                      </a:lnTo>
                      <a:lnTo>
                        <a:pt x="564" y="69"/>
                      </a:lnTo>
                      <a:lnTo>
                        <a:pt x="512" y="6"/>
                      </a:lnTo>
                      <a:lnTo>
                        <a:pt x="459" y="0"/>
                      </a:lnTo>
                      <a:lnTo>
                        <a:pt x="407" y="58"/>
                      </a:lnTo>
                      <a:lnTo>
                        <a:pt x="372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0" name="Freeform 31"/>
                <p:cNvSpPr>
                  <a:spLocks/>
                </p:cNvSpPr>
                <p:nvPr/>
              </p:nvSpPr>
              <p:spPr bwMode="auto">
                <a:xfrm>
                  <a:off x="861" y="1598"/>
                  <a:ext cx="43" cy="47"/>
                </a:xfrm>
                <a:custGeom>
                  <a:avLst/>
                  <a:gdLst>
                    <a:gd name="T0" fmla="*/ 117 w 343"/>
                    <a:gd name="T1" fmla="*/ 0 h 371"/>
                    <a:gd name="T2" fmla="*/ 162 w 343"/>
                    <a:gd name="T3" fmla="*/ 35 h 371"/>
                    <a:gd name="T4" fmla="*/ 169 w 343"/>
                    <a:gd name="T5" fmla="*/ 93 h 371"/>
                    <a:gd name="T6" fmla="*/ 221 w 343"/>
                    <a:gd name="T7" fmla="*/ 99 h 371"/>
                    <a:gd name="T8" fmla="*/ 291 w 343"/>
                    <a:gd name="T9" fmla="*/ 162 h 371"/>
                    <a:gd name="T10" fmla="*/ 284 w 343"/>
                    <a:gd name="T11" fmla="*/ 204 h 371"/>
                    <a:gd name="T12" fmla="*/ 343 w 343"/>
                    <a:gd name="T13" fmla="*/ 279 h 371"/>
                    <a:gd name="T14" fmla="*/ 244 w 343"/>
                    <a:gd name="T15" fmla="*/ 371 h 371"/>
                    <a:gd name="T16" fmla="*/ 87 w 343"/>
                    <a:gd name="T17" fmla="*/ 343 h 371"/>
                    <a:gd name="T18" fmla="*/ 0 w 343"/>
                    <a:gd name="T19" fmla="*/ 291 h 371"/>
                    <a:gd name="T20" fmla="*/ 17 w 343"/>
                    <a:gd name="T21" fmla="*/ 134 h 371"/>
                    <a:gd name="T22" fmla="*/ 117 w 343"/>
                    <a:gd name="T23" fmla="*/ 0 h 3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3"/>
                    <a:gd name="T37" fmla="*/ 0 h 371"/>
                    <a:gd name="T38" fmla="*/ 343 w 343"/>
                    <a:gd name="T39" fmla="*/ 371 h 3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3" h="371">
                      <a:moveTo>
                        <a:pt x="117" y="0"/>
                      </a:moveTo>
                      <a:lnTo>
                        <a:pt x="162" y="35"/>
                      </a:lnTo>
                      <a:lnTo>
                        <a:pt x="169" y="93"/>
                      </a:lnTo>
                      <a:lnTo>
                        <a:pt x="221" y="99"/>
                      </a:lnTo>
                      <a:lnTo>
                        <a:pt x="291" y="162"/>
                      </a:lnTo>
                      <a:lnTo>
                        <a:pt x="284" y="204"/>
                      </a:lnTo>
                      <a:lnTo>
                        <a:pt x="343" y="279"/>
                      </a:lnTo>
                      <a:lnTo>
                        <a:pt x="244" y="371"/>
                      </a:lnTo>
                      <a:lnTo>
                        <a:pt x="87" y="343"/>
                      </a:lnTo>
                      <a:lnTo>
                        <a:pt x="0" y="291"/>
                      </a:lnTo>
                      <a:lnTo>
                        <a:pt x="17" y="134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1" name="Freeform 32"/>
                <p:cNvSpPr>
                  <a:spLocks/>
                </p:cNvSpPr>
                <p:nvPr/>
              </p:nvSpPr>
              <p:spPr bwMode="auto">
                <a:xfrm>
                  <a:off x="783" y="1428"/>
                  <a:ext cx="102" cy="107"/>
                </a:xfrm>
                <a:custGeom>
                  <a:avLst/>
                  <a:gdLst>
                    <a:gd name="T0" fmla="*/ 0 w 820"/>
                    <a:gd name="T1" fmla="*/ 460 h 854"/>
                    <a:gd name="T2" fmla="*/ 58 w 820"/>
                    <a:gd name="T3" fmla="*/ 471 h 854"/>
                    <a:gd name="T4" fmla="*/ 117 w 820"/>
                    <a:gd name="T5" fmla="*/ 809 h 854"/>
                    <a:gd name="T6" fmla="*/ 157 w 820"/>
                    <a:gd name="T7" fmla="*/ 854 h 854"/>
                    <a:gd name="T8" fmla="*/ 197 w 820"/>
                    <a:gd name="T9" fmla="*/ 843 h 854"/>
                    <a:gd name="T10" fmla="*/ 244 w 820"/>
                    <a:gd name="T11" fmla="*/ 779 h 854"/>
                    <a:gd name="T12" fmla="*/ 297 w 820"/>
                    <a:gd name="T13" fmla="*/ 785 h 854"/>
                    <a:gd name="T14" fmla="*/ 349 w 820"/>
                    <a:gd name="T15" fmla="*/ 854 h 854"/>
                    <a:gd name="T16" fmla="*/ 366 w 820"/>
                    <a:gd name="T17" fmla="*/ 854 h 854"/>
                    <a:gd name="T18" fmla="*/ 396 w 820"/>
                    <a:gd name="T19" fmla="*/ 814 h 854"/>
                    <a:gd name="T20" fmla="*/ 466 w 820"/>
                    <a:gd name="T21" fmla="*/ 826 h 854"/>
                    <a:gd name="T22" fmla="*/ 506 w 820"/>
                    <a:gd name="T23" fmla="*/ 727 h 854"/>
                    <a:gd name="T24" fmla="*/ 611 w 820"/>
                    <a:gd name="T25" fmla="*/ 687 h 854"/>
                    <a:gd name="T26" fmla="*/ 750 w 820"/>
                    <a:gd name="T27" fmla="*/ 687 h 854"/>
                    <a:gd name="T28" fmla="*/ 750 w 820"/>
                    <a:gd name="T29" fmla="*/ 727 h 854"/>
                    <a:gd name="T30" fmla="*/ 785 w 820"/>
                    <a:gd name="T31" fmla="*/ 744 h 854"/>
                    <a:gd name="T32" fmla="*/ 790 w 820"/>
                    <a:gd name="T33" fmla="*/ 704 h 854"/>
                    <a:gd name="T34" fmla="*/ 820 w 820"/>
                    <a:gd name="T35" fmla="*/ 669 h 854"/>
                    <a:gd name="T36" fmla="*/ 779 w 820"/>
                    <a:gd name="T37" fmla="*/ 512 h 854"/>
                    <a:gd name="T38" fmla="*/ 686 w 820"/>
                    <a:gd name="T39" fmla="*/ 483 h 854"/>
                    <a:gd name="T40" fmla="*/ 668 w 820"/>
                    <a:gd name="T41" fmla="*/ 413 h 854"/>
                    <a:gd name="T42" fmla="*/ 640 w 820"/>
                    <a:gd name="T43" fmla="*/ 396 h 854"/>
                    <a:gd name="T44" fmla="*/ 645 w 820"/>
                    <a:gd name="T45" fmla="*/ 373 h 854"/>
                    <a:gd name="T46" fmla="*/ 675 w 820"/>
                    <a:gd name="T47" fmla="*/ 349 h 854"/>
                    <a:gd name="T48" fmla="*/ 500 w 820"/>
                    <a:gd name="T49" fmla="*/ 198 h 854"/>
                    <a:gd name="T50" fmla="*/ 407 w 820"/>
                    <a:gd name="T51" fmla="*/ 181 h 854"/>
                    <a:gd name="T52" fmla="*/ 349 w 820"/>
                    <a:gd name="T53" fmla="*/ 111 h 854"/>
                    <a:gd name="T54" fmla="*/ 396 w 820"/>
                    <a:gd name="T55" fmla="*/ 87 h 854"/>
                    <a:gd name="T56" fmla="*/ 407 w 820"/>
                    <a:gd name="T57" fmla="*/ 7 h 854"/>
                    <a:gd name="T58" fmla="*/ 366 w 820"/>
                    <a:gd name="T59" fmla="*/ 0 h 854"/>
                    <a:gd name="T60" fmla="*/ 197 w 820"/>
                    <a:gd name="T61" fmla="*/ 30 h 854"/>
                    <a:gd name="T62" fmla="*/ 192 w 820"/>
                    <a:gd name="T63" fmla="*/ 18 h 854"/>
                    <a:gd name="T64" fmla="*/ 134 w 820"/>
                    <a:gd name="T65" fmla="*/ 18 h 854"/>
                    <a:gd name="T66" fmla="*/ 110 w 820"/>
                    <a:gd name="T67" fmla="*/ 70 h 854"/>
                    <a:gd name="T68" fmla="*/ 47 w 820"/>
                    <a:gd name="T69" fmla="*/ 59 h 854"/>
                    <a:gd name="T70" fmla="*/ 117 w 820"/>
                    <a:gd name="T71" fmla="*/ 221 h 854"/>
                    <a:gd name="T72" fmla="*/ 58 w 820"/>
                    <a:gd name="T73" fmla="*/ 331 h 854"/>
                    <a:gd name="T74" fmla="*/ 58 w 820"/>
                    <a:gd name="T75" fmla="*/ 408 h 854"/>
                    <a:gd name="T76" fmla="*/ 0 w 820"/>
                    <a:gd name="T77" fmla="*/ 460 h 8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20"/>
                    <a:gd name="T118" fmla="*/ 0 h 854"/>
                    <a:gd name="T119" fmla="*/ 820 w 820"/>
                    <a:gd name="T120" fmla="*/ 854 h 85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20" h="854">
                      <a:moveTo>
                        <a:pt x="0" y="460"/>
                      </a:moveTo>
                      <a:lnTo>
                        <a:pt x="58" y="471"/>
                      </a:lnTo>
                      <a:lnTo>
                        <a:pt x="117" y="809"/>
                      </a:lnTo>
                      <a:lnTo>
                        <a:pt x="157" y="854"/>
                      </a:lnTo>
                      <a:lnTo>
                        <a:pt x="197" y="843"/>
                      </a:lnTo>
                      <a:lnTo>
                        <a:pt x="244" y="779"/>
                      </a:lnTo>
                      <a:lnTo>
                        <a:pt x="297" y="785"/>
                      </a:lnTo>
                      <a:lnTo>
                        <a:pt x="349" y="854"/>
                      </a:lnTo>
                      <a:lnTo>
                        <a:pt x="366" y="854"/>
                      </a:lnTo>
                      <a:lnTo>
                        <a:pt x="396" y="814"/>
                      </a:lnTo>
                      <a:lnTo>
                        <a:pt x="466" y="826"/>
                      </a:lnTo>
                      <a:lnTo>
                        <a:pt x="506" y="727"/>
                      </a:lnTo>
                      <a:lnTo>
                        <a:pt x="611" y="687"/>
                      </a:lnTo>
                      <a:lnTo>
                        <a:pt x="750" y="687"/>
                      </a:lnTo>
                      <a:lnTo>
                        <a:pt x="750" y="727"/>
                      </a:lnTo>
                      <a:lnTo>
                        <a:pt x="785" y="744"/>
                      </a:lnTo>
                      <a:lnTo>
                        <a:pt x="790" y="704"/>
                      </a:lnTo>
                      <a:lnTo>
                        <a:pt x="820" y="669"/>
                      </a:lnTo>
                      <a:lnTo>
                        <a:pt x="779" y="512"/>
                      </a:lnTo>
                      <a:lnTo>
                        <a:pt x="686" y="483"/>
                      </a:lnTo>
                      <a:lnTo>
                        <a:pt x="668" y="413"/>
                      </a:lnTo>
                      <a:lnTo>
                        <a:pt x="640" y="396"/>
                      </a:lnTo>
                      <a:lnTo>
                        <a:pt x="645" y="373"/>
                      </a:lnTo>
                      <a:lnTo>
                        <a:pt x="675" y="349"/>
                      </a:lnTo>
                      <a:lnTo>
                        <a:pt x="500" y="198"/>
                      </a:lnTo>
                      <a:lnTo>
                        <a:pt x="407" y="181"/>
                      </a:lnTo>
                      <a:lnTo>
                        <a:pt x="349" y="111"/>
                      </a:lnTo>
                      <a:lnTo>
                        <a:pt x="396" y="87"/>
                      </a:lnTo>
                      <a:lnTo>
                        <a:pt x="407" y="7"/>
                      </a:lnTo>
                      <a:lnTo>
                        <a:pt x="366" y="0"/>
                      </a:lnTo>
                      <a:lnTo>
                        <a:pt x="197" y="30"/>
                      </a:lnTo>
                      <a:lnTo>
                        <a:pt x="192" y="18"/>
                      </a:lnTo>
                      <a:lnTo>
                        <a:pt x="134" y="18"/>
                      </a:lnTo>
                      <a:lnTo>
                        <a:pt x="110" y="70"/>
                      </a:lnTo>
                      <a:lnTo>
                        <a:pt x="47" y="59"/>
                      </a:lnTo>
                      <a:lnTo>
                        <a:pt x="117" y="221"/>
                      </a:lnTo>
                      <a:lnTo>
                        <a:pt x="58" y="331"/>
                      </a:lnTo>
                      <a:lnTo>
                        <a:pt x="58" y="408"/>
                      </a:lnTo>
                      <a:lnTo>
                        <a:pt x="0" y="4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2" name="Freeform 33"/>
                <p:cNvSpPr>
                  <a:spLocks/>
                </p:cNvSpPr>
                <p:nvPr/>
              </p:nvSpPr>
              <p:spPr bwMode="auto">
                <a:xfrm>
                  <a:off x="840" y="1514"/>
                  <a:ext cx="67" cy="71"/>
                </a:xfrm>
                <a:custGeom>
                  <a:avLst/>
                  <a:gdLst>
                    <a:gd name="T0" fmla="*/ 326 w 535"/>
                    <a:gd name="T1" fmla="*/ 57 h 563"/>
                    <a:gd name="T2" fmla="*/ 309 w 535"/>
                    <a:gd name="T3" fmla="*/ 162 h 563"/>
                    <a:gd name="T4" fmla="*/ 343 w 535"/>
                    <a:gd name="T5" fmla="*/ 202 h 563"/>
                    <a:gd name="T6" fmla="*/ 384 w 535"/>
                    <a:gd name="T7" fmla="*/ 191 h 563"/>
                    <a:gd name="T8" fmla="*/ 495 w 535"/>
                    <a:gd name="T9" fmla="*/ 267 h 563"/>
                    <a:gd name="T10" fmla="*/ 483 w 535"/>
                    <a:gd name="T11" fmla="*/ 331 h 563"/>
                    <a:gd name="T12" fmla="*/ 535 w 535"/>
                    <a:gd name="T13" fmla="*/ 366 h 563"/>
                    <a:gd name="T14" fmla="*/ 523 w 535"/>
                    <a:gd name="T15" fmla="*/ 446 h 563"/>
                    <a:gd name="T16" fmla="*/ 495 w 535"/>
                    <a:gd name="T17" fmla="*/ 441 h 563"/>
                    <a:gd name="T18" fmla="*/ 443 w 535"/>
                    <a:gd name="T19" fmla="*/ 499 h 563"/>
                    <a:gd name="T20" fmla="*/ 331 w 535"/>
                    <a:gd name="T21" fmla="*/ 563 h 563"/>
                    <a:gd name="T22" fmla="*/ 209 w 535"/>
                    <a:gd name="T23" fmla="*/ 539 h 563"/>
                    <a:gd name="T24" fmla="*/ 198 w 535"/>
                    <a:gd name="T25" fmla="*/ 499 h 563"/>
                    <a:gd name="T26" fmla="*/ 286 w 535"/>
                    <a:gd name="T27" fmla="*/ 411 h 563"/>
                    <a:gd name="T28" fmla="*/ 209 w 535"/>
                    <a:gd name="T29" fmla="*/ 331 h 563"/>
                    <a:gd name="T30" fmla="*/ 152 w 535"/>
                    <a:gd name="T31" fmla="*/ 319 h 563"/>
                    <a:gd name="T32" fmla="*/ 134 w 535"/>
                    <a:gd name="T33" fmla="*/ 267 h 563"/>
                    <a:gd name="T34" fmla="*/ 52 w 535"/>
                    <a:gd name="T35" fmla="*/ 255 h 563"/>
                    <a:gd name="T36" fmla="*/ 0 w 535"/>
                    <a:gd name="T37" fmla="*/ 139 h 563"/>
                    <a:gd name="T38" fmla="*/ 47 w 535"/>
                    <a:gd name="T39" fmla="*/ 40 h 563"/>
                    <a:gd name="T40" fmla="*/ 152 w 535"/>
                    <a:gd name="T41" fmla="*/ 0 h 563"/>
                    <a:gd name="T42" fmla="*/ 291 w 535"/>
                    <a:gd name="T43" fmla="*/ 0 h 563"/>
                    <a:gd name="T44" fmla="*/ 291 w 535"/>
                    <a:gd name="T45" fmla="*/ 40 h 563"/>
                    <a:gd name="T46" fmla="*/ 326 w 535"/>
                    <a:gd name="T47" fmla="*/ 57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35"/>
                    <a:gd name="T73" fmla="*/ 0 h 563"/>
                    <a:gd name="T74" fmla="*/ 535 w 535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35" h="563">
                      <a:moveTo>
                        <a:pt x="326" y="57"/>
                      </a:moveTo>
                      <a:lnTo>
                        <a:pt x="309" y="162"/>
                      </a:lnTo>
                      <a:lnTo>
                        <a:pt x="343" y="202"/>
                      </a:lnTo>
                      <a:lnTo>
                        <a:pt x="384" y="191"/>
                      </a:lnTo>
                      <a:lnTo>
                        <a:pt x="495" y="267"/>
                      </a:lnTo>
                      <a:lnTo>
                        <a:pt x="483" y="331"/>
                      </a:lnTo>
                      <a:lnTo>
                        <a:pt x="535" y="366"/>
                      </a:lnTo>
                      <a:lnTo>
                        <a:pt x="523" y="446"/>
                      </a:lnTo>
                      <a:lnTo>
                        <a:pt x="495" y="441"/>
                      </a:lnTo>
                      <a:lnTo>
                        <a:pt x="443" y="499"/>
                      </a:lnTo>
                      <a:lnTo>
                        <a:pt x="331" y="563"/>
                      </a:lnTo>
                      <a:lnTo>
                        <a:pt x="209" y="539"/>
                      </a:lnTo>
                      <a:lnTo>
                        <a:pt x="198" y="499"/>
                      </a:lnTo>
                      <a:lnTo>
                        <a:pt x="286" y="411"/>
                      </a:lnTo>
                      <a:lnTo>
                        <a:pt x="209" y="331"/>
                      </a:lnTo>
                      <a:lnTo>
                        <a:pt x="152" y="319"/>
                      </a:lnTo>
                      <a:lnTo>
                        <a:pt x="134" y="267"/>
                      </a:lnTo>
                      <a:lnTo>
                        <a:pt x="52" y="255"/>
                      </a:lnTo>
                      <a:lnTo>
                        <a:pt x="0" y="139"/>
                      </a:lnTo>
                      <a:lnTo>
                        <a:pt x="47" y="40"/>
                      </a:lnTo>
                      <a:lnTo>
                        <a:pt x="152" y="0"/>
                      </a:lnTo>
                      <a:lnTo>
                        <a:pt x="291" y="0"/>
                      </a:lnTo>
                      <a:lnTo>
                        <a:pt x="291" y="40"/>
                      </a:lnTo>
                      <a:lnTo>
                        <a:pt x="326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3" name="Freeform 34"/>
                <p:cNvSpPr>
                  <a:spLocks/>
                </p:cNvSpPr>
                <p:nvPr/>
              </p:nvSpPr>
              <p:spPr bwMode="auto">
                <a:xfrm>
                  <a:off x="877" y="1287"/>
                  <a:ext cx="45" cy="59"/>
                </a:xfrm>
                <a:custGeom>
                  <a:avLst/>
                  <a:gdLst>
                    <a:gd name="T0" fmla="*/ 134 w 354"/>
                    <a:gd name="T1" fmla="*/ 0 h 471"/>
                    <a:gd name="T2" fmla="*/ 69 w 354"/>
                    <a:gd name="T3" fmla="*/ 6 h 471"/>
                    <a:gd name="T4" fmla="*/ 34 w 354"/>
                    <a:gd name="T5" fmla="*/ 23 h 471"/>
                    <a:gd name="T6" fmla="*/ 58 w 354"/>
                    <a:gd name="T7" fmla="*/ 70 h 471"/>
                    <a:gd name="T8" fmla="*/ 29 w 354"/>
                    <a:gd name="T9" fmla="*/ 98 h 471"/>
                    <a:gd name="T10" fmla="*/ 0 w 354"/>
                    <a:gd name="T11" fmla="*/ 98 h 471"/>
                    <a:gd name="T12" fmla="*/ 12 w 354"/>
                    <a:gd name="T13" fmla="*/ 168 h 471"/>
                    <a:gd name="T14" fmla="*/ 69 w 354"/>
                    <a:gd name="T15" fmla="*/ 192 h 471"/>
                    <a:gd name="T16" fmla="*/ 64 w 354"/>
                    <a:gd name="T17" fmla="*/ 232 h 471"/>
                    <a:gd name="T18" fmla="*/ 87 w 354"/>
                    <a:gd name="T19" fmla="*/ 250 h 471"/>
                    <a:gd name="T20" fmla="*/ 87 w 354"/>
                    <a:gd name="T21" fmla="*/ 424 h 471"/>
                    <a:gd name="T22" fmla="*/ 111 w 354"/>
                    <a:gd name="T23" fmla="*/ 471 h 471"/>
                    <a:gd name="T24" fmla="*/ 308 w 354"/>
                    <a:gd name="T25" fmla="*/ 436 h 471"/>
                    <a:gd name="T26" fmla="*/ 285 w 354"/>
                    <a:gd name="T27" fmla="*/ 360 h 471"/>
                    <a:gd name="T28" fmla="*/ 221 w 354"/>
                    <a:gd name="T29" fmla="*/ 325 h 471"/>
                    <a:gd name="T30" fmla="*/ 233 w 354"/>
                    <a:gd name="T31" fmla="*/ 244 h 471"/>
                    <a:gd name="T32" fmla="*/ 354 w 354"/>
                    <a:gd name="T33" fmla="*/ 151 h 471"/>
                    <a:gd name="T34" fmla="*/ 238 w 354"/>
                    <a:gd name="T35" fmla="*/ 145 h 471"/>
                    <a:gd name="T36" fmla="*/ 134 w 354"/>
                    <a:gd name="T37" fmla="*/ 0 h 4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4"/>
                    <a:gd name="T58" fmla="*/ 0 h 471"/>
                    <a:gd name="T59" fmla="*/ 354 w 354"/>
                    <a:gd name="T60" fmla="*/ 471 h 47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4" h="471">
                      <a:moveTo>
                        <a:pt x="134" y="0"/>
                      </a:moveTo>
                      <a:lnTo>
                        <a:pt x="69" y="6"/>
                      </a:lnTo>
                      <a:lnTo>
                        <a:pt x="34" y="23"/>
                      </a:lnTo>
                      <a:lnTo>
                        <a:pt x="58" y="70"/>
                      </a:lnTo>
                      <a:lnTo>
                        <a:pt x="29" y="98"/>
                      </a:lnTo>
                      <a:lnTo>
                        <a:pt x="0" y="98"/>
                      </a:lnTo>
                      <a:lnTo>
                        <a:pt x="12" y="168"/>
                      </a:lnTo>
                      <a:lnTo>
                        <a:pt x="69" y="192"/>
                      </a:lnTo>
                      <a:lnTo>
                        <a:pt x="64" y="232"/>
                      </a:lnTo>
                      <a:lnTo>
                        <a:pt x="87" y="250"/>
                      </a:lnTo>
                      <a:lnTo>
                        <a:pt x="87" y="424"/>
                      </a:lnTo>
                      <a:lnTo>
                        <a:pt x="111" y="471"/>
                      </a:lnTo>
                      <a:lnTo>
                        <a:pt x="308" y="436"/>
                      </a:lnTo>
                      <a:lnTo>
                        <a:pt x="285" y="360"/>
                      </a:lnTo>
                      <a:lnTo>
                        <a:pt x="221" y="325"/>
                      </a:lnTo>
                      <a:lnTo>
                        <a:pt x="233" y="244"/>
                      </a:lnTo>
                      <a:lnTo>
                        <a:pt x="354" y="151"/>
                      </a:lnTo>
                      <a:lnTo>
                        <a:pt x="238" y="145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4" name="Freeform 35"/>
                <p:cNvSpPr>
                  <a:spLocks/>
                </p:cNvSpPr>
                <p:nvPr/>
              </p:nvSpPr>
              <p:spPr bwMode="auto">
                <a:xfrm>
                  <a:off x="905" y="1306"/>
                  <a:ext cx="37" cy="35"/>
                </a:xfrm>
                <a:custGeom>
                  <a:avLst/>
                  <a:gdLst>
                    <a:gd name="T0" fmla="*/ 133 w 302"/>
                    <a:gd name="T1" fmla="*/ 0 h 285"/>
                    <a:gd name="T2" fmla="*/ 12 w 302"/>
                    <a:gd name="T3" fmla="*/ 93 h 285"/>
                    <a:gd name="T4" fmla="*/ 0 w 302"/>
                    <a:gd name="T5" fmla="*/ 174 h 285"/>
                    <a:gd name="T6" fmla="*/ 64 w 302"/>
                    <a:gd name="T7" fmla="*/ 209 h 285"/>
                    <a:gd name="T8" fmla="*/ 87 w 302"/>
                    <a:gd name="T9" fmla="*/ 285 h 285"/>
                    <a:gd name="T10" fmla="*/ 133 w 302"/>
                    <a:gd name="T11" fmla="*/ 250 h 285"/>
                    <a:gd name="T12" fmla="*/ 185 w 302"/>
                    <a:gd name="T13" fmla="*/ 285 h 285"/>
                    <a:gd name="T14" fmla="*/ 255 w 302"/>
                    <a:gd name="T15" fmla="*/ 285 h 285"/>
                    <a:gd name="T16" fmla="*/ 296 w 302"/>
                    <a:gd name="T17" fmla="*/ 180 h 285"/>
                    <a:gd name="T18" fmla="*/ 272 w 302"/>
                    <a:gd name="T19" fmla="*/ 134 h 285"/>
                    <a:gd name="T20" fmla="*/ 302 w 302"/>
                    <a:gd name="T21" fmla="*/ 87 h 285"/>
                    <a:gd name="T22" fmla="*/ 244 w 302"/>
                    <a:gd name="T23" fmla="*/ 76 h 285"/>
                    <a:gd name="T24" fmla="*/ 162 w 302"/>
                    <a:gd name="T25" fmla="*/ 6 h 285"/>
                    <a:gd name="T26" fmla="*/ 133 w 302"/>
                    <a:gd name="T27" fmla="*/ 0 h 28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2"/>
                    <a:gd name="T43" fmla="*/ 0 h 285"/>
                    <a:gd name="T44" fmla="*/ 302 w 302"/>
                    <a:gd name="T45" fmla="*/ 285 h 28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2" h="285">
                      <a:moveTo>
                        <a:pt x="133" y="0"/>
                      </a:moveTo>
                      <a:lnTo>
                        <a:pt x="12" y="93"/>
                      </a:lnTo>
                      <a:lnTo>
                        <a:pt x="0" y="174"/>
                      </a:lnTo>
                      <a:lnTo>
                        <a:pt x="64" y="209"/>
                      </a:lnTo>
                      <a:lnTo>
                        <a:pt x="87" y="285"/>
                      </a:lnTo>
                      <a:lnTo>
                        <a:pt x="133" y="250"/>
                      </a:lnTo>
                      <a:lnTo>
                        <a:pt x="185" y="285"/>
                      </a:lnTo>
                      <a:lnTo>
                        <a:pt x="255" y="285"/>
                      </a:lnTo>
                      <a:lnTo>
                        <a:pt x="296" y="180"/>
                      </a:lnTo>
                      <a:lnTo>
                        <a:pt x="272" y="134"/>
                      </a:lnTo>
                      <a:lnTo>
                        <a:pt x="302" y="87"/>
                      </a:lnTo>
                      <a:lnTo>
                        <a:pt x="244" y="76"/>
                      </a:lnTo>
                      <a:lnTo>
                        <a:pt x="162" y="6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5" name="Freeform 36"/>
                <p:cNvSpPr>
                  <a:spLocks/>
                </p:cNvSpPr>
                <p:nvPr/>
              </p:nvSpPr>
              <p:spPr bwMode="auto">
                <a:xfrm>
                  <a:off x="937" y="1317"/>
                  <a:ext cx="20" cy="28"/>
                </a:xfrm>
                <a:custGeom>
                  <a:avLst/>
                  <a:gdLst>
                    <a:gd name="T0" fmla="*/ 47 w 163"/>
                    <a:gd name="T1" fmla="*/ 0 h 226"/>
                    <a:gd name="T2" fmla="*/ 17 w 163"/>
                    <a:gd name="T3" fmla="*/ 47 h 226"/>
                    <a:gd name="T4" fmla="*/ 41 w 163"/>
                    <a:gd name="T5" fmla="*/ 93 h 226"/>
                    <a:gd name="T6" fmla="*/ 0 w 163"/>
                    <a:gd name="T7" fmla="*/ 198 h 226"/>
                    <a:gd name="T8" fmla="*/ 35 w 163"/>
                    <a:gd name="T9" fmla="*/ 226 h 226"/>
                    <a:gd name="T10" fmla="*/ 76 w 163"/>
                    <a:gd name="T11" fmla="*/ 221 h 226"/>
                    <a:gd name="T12" fmla="*/ 163 w 163"/>
                    <a:gd name="T13" fmla="*/ 93 h 226"/>
                    <a:gd name="T14" fmla="*/ 82 w 163"/>
                    <a:gd name="T15" fmla="*/ 12 h 226"/>
                    <a:gd name="T16" fmla="*/ 47 w 163"/>
                    <a:gd name="T17" fmla="*/ 0 h 2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3"/>
                    <a:gd name="T28" fmla="*/ 0 h 226"/>
                    <a:gd name="T29" fmla="*/ 163 w 163"/>
                    <a:gd name="T30" fmla="*/ 226 h 2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3" h="226">
                      <a:moveTo>
                        <a:pt x="47" y="0"/>
                      </a:moveTo>
                      <a:lnTo>
                        <a:pt x="17" y="47"/>
                      </a:lnTo>
                      <a:lnTo>
                        <a:pt x="41" y="93"/>
                      </a:lnTo>
                      <a:lnTo>
                        <a:pt x="0" y="198"/>
                      </a:lnTo>
                      <a:lnTo>
                        <a:pt x="35" y="226"/>
                      </a:lnTo>
                      <a:lnTo>
                        <a:pt x="76" y="221"/>
                      </a:lnTo>
                      <a:lnTo>
                        <a:pt x="163" y="93"/>
                      </a:lnTo>
                      <a:lnTo>
                        <a:pt x="82" y="12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6" name="Freeform 37"/>
                <p:cNvSpPr>
                  <a:spLocks/>
                </p:cNvSpPr>
                <p:nvPr/>
              </p:nvSpPr>
              <p:spPr bwMode="auto">
                <a:xfrm>
                  <a:off x="754" y="1308"/>
                  <a:ext cx="336" cy="325"/>
                </a:xfrm>
                <a:custGeom>
                  <a:avLst/>
                  <a:gdLst>
                    <a:gd name="T0" fmla="*/ 1662 w 2685"/>
                    <a:gd name="T1" fmla="*/ 192 h 2603"/>
                    <a:gd name="T2" fmla="*/ 1760 w 2685"/>
                    <a:gd name="T3" fmla="*/ 343 h 2603"/>
                    <a:gd name="T4" fmla="*/ 1673 w 2685"/>
                    <a:gd name="T5" fmla="*/ 512 h 2603"/>
                    <a:gd name="T6" fmla="*/ 1790 w 2685"/>
                    <a:gd name="T7" fmla="*/ 488 h 2603"/>
                    <a:gd name="T8" fmla="*/ 1703 w 2685"/>
                    <a:gd name="T9" fmla="*/ 540 h 2603"/>
                    <a:gd name="T10" fmla="*/ 1854 w 2685"/>
                    <a:gd name="T11" fmla="*/ 523 h 2603"/>
                    <a:gd name="T12" fmla="*/ 2028 w 2685"/>
                    <a:gd name="T13" fmla="*/ 570 h 2603"/>
                    <a:gd name="T14" fmla="*/ 2046 w 2685"/>
                    <a:gd name="T15" fmla="*/ 622 h 2603"/>
                    <a:gd name="T16" fmla="*/ 2069 w 2685"/>
                    <a:gd name="T17" fmla="*/ 662 h 2603"/>
                    <a:gd name="T18" fmla="*/ 2284 w 2685"/>
                    <a:gd name="T19" fmla="*/ 721 h 2603"/>
                    <a:gd name="T20" fmla="*/ 2395 w 2685"/>
                    <a:gd name="T21" fmla="*/ 704 h 2603"/>
                    <a:gd name="T22" fmla="*/ 2587 w 2685"/>
                    <a:gd name="T23" fmla="*/ 884 h 2603"/>
                    <a:gd name="T24" fmla="*/ 2679 w 2685"/>
                    <a:gd name="T25" fmla="*/ 894 h 2603"/>
                    <a:gd name="T26" fmla="*/ 2644 w 2685"/>
                    <a:gd name="T27" fmla="*/ 1156 h 2603"/>
                    <a:gd name="T28" fmla="*/ 2400 w 2685"/>
                    <a:gd name="T29" fmla="*/ 1342 h 2603"/>
                    <a:gd name="T30" fmla="*/ 2336 w 2685"/>
                    <a:gd name="T31" fmla="*/ 1494 h 2603"/>
                    <a:gd name="T32" fmla="*/ 2266 w 2685"/>
                    <a:gd name="T33" fmla="*/ 1703 h 2603"/>
                    <a:gd name="T34" fmla="*/ 2004 w 2685"/>
                    <a:gd name="T35" fmla="*/ 1993 h 2603"/>
                    <a:gd name="T36" fmla="*/ 1795 w 2685"/>
                    <a:gd name="T37" fmla="*/ 2045 h 2603"/>
                    <a:gd name="T38" fmla="*/ 1558 w 2685"/>
                    <a:gd name="T39" fmla="*/ 2127 h 2603"/>
                    <a:gd name="T40" fmla="*/ 1319 w 2685"/>
                    <a:gd name="T41" fmla="*/ 2521 h 2603"/>
                    <a:gd name="T42" fmla="*/ 1342 w 2685"/>
                    <a:gd name="T43" fmla="*/ 2382 h 2603"/>
                    <a:gd name="T44" fmla="*/ 1203 w 2685"/>
                    <a:gd name="T45" fmla="*/ 2603 h 2603"/>
                    <a:gd name="T46" fmla="*/ 1151 w 2685"/>
                    <a:gd name="T47" fmla="*/ 2486 h 2603"/>
                    <a:gd name="T48" fmla="*/ 1034 w 2685"/>
                    <a:gd name="T49" fmla="*/ 2417 h 2603"/>
                    <a:gd name="T50" fmla="*/ 977 w 2685"/>
                    <a:gd name="T51" fmla="*/ 2324 h 2603"/>
                    <a:gd name="T52" fmla="*/ 1226 w 2685"/>
                    <a:gd name="T53" fmla="*/ 2104 h 2603"/>
                    <a:gd name="T54" fmla="*/ 1226 w 2685"/>
                    <a:gd name="T55" fmla="*/ 2017 h 2603"/>
                    <a:gd name="T56" fmla="*/ 1186 w 2685"/>
                    <a:gd name="T57" fmla="*/ 1918 h 2603"/>
                    <a:gd name="T58" fmla="*/ 1034 w 2685"/>
                    <a:gd name="T59" fmla="*/ 1853 h 2603"/>
                    <a:gd name="T60" fmla="*/ 1022 w 2685"/>
                    <a:gd name="T61" fmla="*/ 1668 h 2603"/>
                    <a:gd name="T62" fmla="*/ 1011 w 2685"/>
                    <a:gd name="T63" fmla="*/ 1476 h 2603"/>
                    <a:gd name="T64" fmla="*/ 900 w 2685"/>
                    <a:gd name="T65" fmla="*/ 1383 h 2603"/>
                    <a:gd name="T66" fmla="*/ 877 w 2685"/>
                    <a:gd name="T67" fmla="*/ 1342 h 2603"/>
                    <a:gd name="T68" fmla="*/ 726 w 2685"/>
                    <a:gd name="T69" fmla="*/ 1156 h 2603"/>
                    <a:gd name="T70" fmla="*/ 581 w 2685"/>
                    <a:gd name="T71" fmla="*/ 1069 h 2603"/>
                    <a:gd name="T72" fmla="*/ 639 w 2685"/>
                    <a:gd name="T73" fmla="*/ 971 h 2603"/>
                    <a:gd name="T74" fmla="*/ 429 w 2685"/>
                    <a:gd name="T75" fmla="*/ 994 h 2603"/>
                    <a:gd name="T76" fmla="*/ 366 w 2685"/>
                    <a:gd name="T77" fmla="*/ 982 h 2603"/>
                    <a:gd name="T78" fmla="*/ 284 w 2685"/>
                    <a:gd name="T79" fmla="*/ 1023 h 2603"/>
                    <a:gd name="T80" fmla="*/ 232 w 2685"/>
                    <a:gd name="T81" fmla="*/ 918 h 2603"/>
                    <a:gd name="T82" fmla="*/ 122 w 2685"/>
                    <a:gd name="T83" fmla="*/ 918 h 2603"/>
                    <a:gd name="T84" fmla="*/ 23 w 2685"/>
                    <a:gd name="T85" fmla="*/ 901 h 2603"/>
                    <a:gd name="T86" fmla="*/ 52 w 2685"/>
                    <a:gd name="T87" fmla="*/ 692 h 2603"/>
                    <a:gd name="T88" fmla="*/ 262 w 2685"/>
                    <a:gd name="T89" fmla="*/ 529 h 2603"/>
                    <a:gd name="T90" fmla="*/ 314 w 2685"/>
                    <a:gd name="T91" fmla="*/ 285 h 2603"/>
                    <a:gd name="T92" fmla="*/ 384 w 2685"/>
                    <a:gd name="T93" fmla="*/ 192 h 2603"/>
                    <a:gd name="T94" fmla="*/ 342 w 2685"/>
                    <a:gd name="T95" fmla="*/ 174 h 2603"/>
                    <a:gd name="T96" fmla="*/ 377 w 2685"/>
                    <a:gd name="T97" fmla="*/ 151 h 2603"/>
                    <a:gd name="T98" fmla="*/ 476 w 2685"/>
                    <a:gd name="T99" fmla="*/ 186 h 2603"/>
                    <a:gd name="T100" fmla="*/ 656 w 2685"/>
                    <a:gd name="T101" fmla="*/ 268 h 2603"/>
                    <a:gd name="T102" fmla="*/ 691 w 2685"/>
                    <a:gd name="T103" fmla="*/ 52 h 2603"/>
                    <a:gd name="T104" fmla="*/ 843 w 2685"/>
                    <a:gd name="T105" fmla="*/ 105 h 2603"/>
                    <a:gd name="T106" fmla="*/ 965 w 2685"/>
                    <a:gd name="T107" fmla="*/ 99 h 2603"/>
                    <a:gd name="T108" fmla="*/ 1000 w 2685"/>
                    <a:gd name="T109" fmla="*/ 0 h 2603"/>
                    <a:gd name="T110" fmla="*/ 1052 w 2685"/>
                    <a:gd name="T111" fmla="*/ 59 h 2603"/>
                    <a:gd name="T112" fmla="*/ 1075 w 2685"/>
                    <a:gd name="T113" fmla="*/ 256 h 2603"/>
                    <a:gd name="T114" fmla="*/ 1296 w 2685"/>
                    <a:gd name="T115" fmla="*/ 268 h 2603"/>
                    <a:gd name="T116" fmla="*/ 1401 w 2685"/>
                    <a:gd name="T117" fmla="*/ 268 h 2603"/>
                    <a:gd name="T118" fmla="*/ 1499 w 2685"/>
                    <a:gd name="T119" fmla="*/ 296 h 2603"/>
                    <a:gd name="T120" fmla="*/ 1633 w 2685"/>
                    <a:gd name="T121" fmla="*/ 163 h 260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685"/>
                    <a:gd name="T184" fmla="*/ 0 h 2603"/>
                    <a:gd name="T185" fmla="*/ 2685 w 2685"/>
                    <a:gd name="T186" fmla="*/ 2603 h 260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685" h="2603">
                      <a:moveTo>
                        <a:pt x="1633" y="163"/>
                      </a:moveTo>
                      <a:lnTo>
                        <a:pt x="1662" y="192"/>
                      </a:lnTo>
                      <a:lnTo>
                        <a:pt x="1715" y="308"/>
                      </a:lnTo>
                      <a:lnTo>
                        <a:pt x="1760" y="343"/>
                      </a:lnTo>
                      <a:lnTo>
                        <a:pt x="1580" y="523"/>
                      </a:lnTo>
                      <a:lnTo>
                        <a:pt x="1673" y="512"/>
                      </a:lnTo>
                      <a:lnTo>
                        <a:pt x="1737" y="477"/>
                      </a:lnTo>
                      <a:lnTo>
                        <a:pt x="1790" y="488"/>
                      </a:lnTo>
                      <a:lnTo>
                        <a:pt x="1772" y="535"/>
                      </a:lnTo>
                      <a:lnTo>
                        <a:pt x="1703" y="540"/>
                      </a:lnTo>
                      <a:lnTo>
                        <a:pt x="1778" y="582"/>
                      </a:lnTo>
                      <a:lnTo>
                        <a:pt x="1854" y="523"/>
                      </a:lnTo>
                      <a:lnTo>
                        <a:pt x="2022" y="535"/>
                      </a:lnTo>
                      <a:lnTo>
                        <a:pt x="2028" y="570"/>
                      </a:lnTo>
                      <a:lnTo>
                        <a:pt x="2057" y="570"/>
                      </a:lnTo>
                      <a:lnTo>
                        <a:pt x="2046" y="622"/>
                      </a:lnTo>
                      <a:lnTo>
                        <a:pt x="2086" y="640"/>
                      </a:lnTo>
                      <a:lnTo>
                        <a:pt x="2069" y="662"/>
                      </a:lnTo>
                      <a:lnTo>
                        <a:pt x="2191" y="669"/>
                      </a:lnTo>
                      <a:lnTo>
                        <a:pt x="2284" y="721"/>
                      </a:lnTo>
                      <a:lnTo>
                        <a:pt x="2348" y="680"/>
                      </a:lnTo>
                      <a:lnTo>
                        <a:pt x="2395" y="704"/>
                      </a:lnTo>
                      <a:lnTo>
                        <a:pt x="2545" y="872"/>
                      </a:lnTo>
                      <a:lnTo>
                        <a:pt x="2587" y="884"/>
                      </a:lnTo>
                      <a:lnTo>
                        <a:pt x="2644" y="860"/>
                      </a:lnTo>
                      <a:lnTo>
                        <a:pt x="2679" y="894"/>
                      </a:lnTo>
                      <a:lnTo>
                        <a:pt x="2685" y="1081"/>
                      </a:lnTo>
                      <a:lnTo>
                        <a:pt x="2644" y="1156"/>
                      </a:lnTo>
                      <a:lnTo>
                        <a:pt x="2580" y="1180"/>
                      </a:lnTo>
                      <a:lnTo>
                        <a:pt x="2400" y="1342"/>
                      </a:lnTo>
                      <a:lnTo>
                        <a:pt x="2348" y="1372"/>
                      </a:lnTo>
                      <a:lnTo>
                        <a:pt x="2336" y="1494"/>
                      </a:lnTo>
                      <a:lnTo>
                        <a:pt x="2290" y="1592"/>
                      </a:lnTo>
                      <a:lnTo>
                        <a:pt x="2266" y="1703"/>
                      </a:lnTo>
                      <a:lnTo>
                        <a:pt x="2051" y="1975"/>
                      </a:lnTo>
                      <a:lnTo>
                        <a:pt x="2004" y="1993"/>
                      </a:lnTo>
                      <a:lnTo>
                        <a:pt x="1917" y="1982"/>
                      </a:lnTo>
                      <a:lnTo>
                        <a:pt x="1795" y="2045"/>
                      </a:lnTo>
                      <a:lnTo>
                        <a:pt x="1743" y="2034"/>
                      </a:lnTo>
                      <a:lnTo>
                        <a:pt x="1558" y="2127"/>
                      </a:lnTo>
                      <a:lnTo>
                        <a:pt x="1516" y="2306"/>
                      </a:lnTo>
                      <a:lnTo>
                        <a:pt x="1319" y="2521"/>
                      </a:lnTo>
                      <a:lnTo>
                        <a:pt x="1279" y="2521"/>
                      </a:lnTo>
                      <a:lnTo>
                        <a:pt x="1342" y="2382"/>
                      </a:lnTo>
                      <a:lnTo>
                        <a:pt x="1313" y="2394"/>
                      </a:lnTo>
                      <a:lnTo>
                        <a:pt x="1203" y="2603"/>
                      </a:lnTo>
                      <a:lnTo>
                        <a:pt x="1144" y="2528"/>
                      </a:lnTo>
                      <a:lnTo>
                        <a:pt x="1151" y="2486"/>
                      </a:lnTo>
                      <a:lnTo>
                        <a:pt x="1081" y="2423"/>
                      </a:lnTo>
                      <a:lnTo>
                        <a:pt x="1034" y="2417"/>
                      </a:lnTo>
                      <a:lnTo>
                        <a:pt x="1029" y="2359"/>
                      </a:lnTo>
                      <a:lnTo>
                        <a:pt x="977" y="2324"/>
                      </a:lnTo>
                      <a:lnTo>
                        <a:pt x="1226" y="2196"/>
                      </a:lnTo>
                      <a:lnTo>
                        <a:pt x="1226" y="2104"/>
                      </a:lnTo>
                      <a:lnTo>
                        <a:pt x="1214" y="2097"/>
                      </a:lnTo>
                      <a:lnTo>
                        <a:pt x="1226" y="2017"/>
                      </a:lnTo>
                      <a:lnTo>
                        <a:pt x="1174" y="1982"/>
                      </a:lnTo>
                      <a:lnTo>
                        <a:pt x="1186" y="1918"/>
                      </a:lnTo>
                      <a:lnTo>
                        <a:pt x="1075" y="1842"/>
                      </a:lnTo>
                      <a:lnTo>
                        <a:pt x="1034" y="1853"/>
                      </a:lnTo>
                      <a:lnTo>
                        <a:pt x="1000" y="1825"/>
                      </a:lnTo>
                      <a:lnTo>
                        <a:pt x="1022" y="1668"/>
                      </a:lnTo>
                      <a:lnTo>
                        <a:pt x="1052" y="1633"/>
                      </a:lnTo>
                      <a:lnTo>
                        <a:pt x="1011" y="1476"/>
                      </a:lnTo>
                      <a:lnTo>
                        <a:pt x="918" y="1447"/>
                      </a:lnTo>
                      <a:lnTo>
                        <a:pt x="900" y="1383"/>
                      </a:lnTo>
                      <a:lnTo>
                        <a:pt x="877" y="1360"/>
                      </a:lnTo>
                      <a:lnTo>
                        <a:pt x="877" y="1342"/>
                      </a:lnTo>
                      <a:lnTo>
                        <a:pt x="918" y="1313"/>
                      </a:lnTo>
                      <a:lnTo>
                        <a:pt x="726" y="1156"/>
                      </a:lnTo>
                      <a:lnTo>
                        <a:pt x="639" y="1145"/>
                      </a:lnTo>
                      <a:lnTo>
                        <a:pt x="581" y="1069"/>
                      </a:lnTo>
                      <a:lnTo>
                        <a:pt x="628" y="1051"/>
                      </a:lnTo>
                      <a:lnTo>
                        <a:pt x="639" y="971"/>
                      </a:lnTo>
                      <a:lnTo>
                        <a:pt x="598" y="964"/>
                      </a:lnTo>
                      <a:lnTo>
                        <a:pt x="429" y="994"/>
                      </a:lnTo>
                      <a:lnTo>
                        <a:pt x="424" y="976"/>
                      </a:lnTo>
                      <a:lnTo>
                        <a:pt x="366" y="982"/>
                      </a:lnTo>
                      <a:lnTo>
                        <a:pt x="342" y="1034"/>
                      </a:lnTo>
                      <a:lnTo>
                        <a:pt x="284" y="1023"/>
                      </a:lnTo>
                      <a:lnTo>
                        <a:pt x="215" y="988"/>
                      </a:lnTo>
                      <a:lnTo>
                        <a:pt x="232" y="918"/>
                      </a:lnTo>
                      <a:lnTo>
                        <a:pt x="203" y="889"/>
                      </a:lnTo>
                      <a:lnTo>
                        <a:pt x="122" y="918"/>
                      </a:lnTo>
                      <a:lnTo>
                        <a:pt x="87" y="860"/>
                      </a:lnTo>
                      <a:lnTo>
                        <a:pt x="23" y="901"/>
                      </a:lnTo>
                      <a:lnTo>
                        <a:pt x="0" y="784"/>
                      </a:lnTo>
                      <a:lnTo>
                        <a:pt x="52" y="692"/>
                      </a:lnTo>
                      <a:lnTo>
                        <a:pt x="58" y="640"/>
                      </a:lnTo>
                      <a:lnTo>
                        <a:pt x="262" y="529"/>
                      </a:lnTo>
                      <a:lnTo>
                        <a:pt x="360" y="326"/>
                      </a:lnTo>
                      <a:lnTo>
                        <a:pt x="314" y="285"/>
                      </a:lnTo>
                      <a:lnTo>
                        <a:pt x="319" y="239"/>
                      </a:lnTo>
                      <a:lnTo>
                        <a:pt x="384" y="192"/>
                      </a:lnTo>
                      <a:lnTo>
                        <a:pt x="360" y="186"/>
                      </a:lnTo>
                      <a:lnTo>
                        <a:pt x="342" y="174"/>
                      </a:lnTo>
                      <a:lnTo>
                        <a:pt x="349" y="146"/>
                      </a:lnTo>
                      <a:lnTo>
                        <a:pt x="377" y="151"/>
                      </a:lnTo>
                      <a:lnTo>
                        <a:pt x="429" y="186"/>
                      </a:lnTo>
                      <a:lnTo>
                        <a:pt x="476" y="186"/>
                      </a:lnTo>
                      <a:lnTo>
                        <a:pt x="511" y="239"/>
                      </a:lnTo>
                      <a:lnTo>
                        <a:pt x="656" y="268"/>
                      </a:lnTo>
                      <a:lnTo>
                        <a:pt x="778" y="174"/>
                      </a:lnTo>
                      <a:lnTo>
                        <a:pt x="691" y="52"/>
                      </a:lnTo>
                      <a:lnTo>
                        <a:pt x="720" y="29"/>
                      </a:lnTo>
                      <a:lnTo>
                        <a:pt x="843" y="105"/>
                      </a:lnTo>
                      <a:lnTo>
                        <a:pt x="872" y="87"/>
                      </a:lnTo>
                      <a:lnTo>
                        <a:pt x="965" y="99"/>
                      </a:lnTo>
                      <a:lnTo>
                        <a:pt x="1000" y="24"/>
                      </a:lnTo>
                      <a:lnTo>
                        <a:pt x="1000" y="0"/>
                      </a:lnTo>
                      <a:lnTo>
                        <a:pt x="1057" y="24"/>
                      </a:lnTo>
                      <a:lnTo>
                        <a:pt x="1052" y="59"/>
                      </a:lnTo>
                      <a:lnTo>
                        <a:pt x="1075" y="82"/>
                      </a:lnTo>
                      <a:lnTo>
                        <a:pt x="1075" y="256"/>
                      </a:lnTo>
                      <a:lnTo>
                        <a:pt x="1099" y="303"/>
                      </a:lnTo>
                      <a:lnTo>
                        <a:pt x="1296" y="268"/>
                      </a:lnTo>
                      <a:lnTo>
                        <a:pt x="1342" y="233"/>
                      </a:lnTo>
                      <a:lnTo>
                        <a:pt x="1401" y="268"/>
                      </a:lnTo>
                      <a:lnTo>
                        <a:pt x="1470" y="268"/>
                      </a:lnTo>
                      <a:lnTo>
                        <a:pt x="1499" y="296"/>
                      </a:lnTo>
                      <a:lnTo>
                        <a:pt x="1540" y="291"/>
                      </a:lnTo>
                      <a:lnTo>
                        <a:pt x="1633" y="1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7" name="Freeform 38"/>
                <p:cNvSpPr>
                  <a:spLocks/>
                </p:cNvSpPr>
                <p:nvPr/>
              </p:nvSpPr>
              <p:spPr bwMode="auto">
                <a:xfrm>
                  <a:off x="691" y="1077"/>
                  <a:ext cx="111" cy="47"/>
                </a:xfrm>
                <a:custGeom>
                  <a:avLst/>
                  <a:gdLst>
                    <a:gd name="T0" fmla="*/ 0 w 884"/>
                    <a:gd name="T1" fmla="*/ 87 h 377"/>
                    <a:gd name="T2" fmla="*/ 35 w 884"/>
                    <a:gd name="T3" fmla="*/ 41 h 377"/>
                    <a:gd name="T4" fmla="*/ 238 w 884"/>
                    <a:gd name="T5" fmla="*/ 0 h 377"/>
                    <a:gd name="T6" fmla="*/ 517 w 884"/>
                    <a:gd name="T7" fmla="*/ 98 h 377"/>
                    <a:gd name="T8" fmla="*/ 610 w 884"/>
                    <a:gd name="T9" fmla="*/ 192 h 377"/>
                    <a:gd name="T10" fmla="*/ 802 w 884"/>
                    <a:gd name="T11" fmla="*/ 238 h 377"/>
                    <a:gd name="T12" fmla="*/ 807 w 884"/>
                    <a:gd name="T13" fmla="*/ 279 h 377"/>
                    <a:gd name="T14" fmla="*/ 884 w 884"/>
                    <a:gd name="T15" fmla="*/ 337 h 377"/>
                    <a:gd name="T16" fmla="*/ 837 w 884"/>
                    <a:gd name="T17" fmla="*/ 377 h 377"/>
                    <a:gd name="T18" fmla="*/ 570 w 884"/>
                    <a:gd name="T19" fmla="*/ 354 h 377"/>
                    <a:gd name="T20" fmla="*/ 575 w 884"/>
                    <a:gd name="T21" fmla="*/ 279 h 377"/>
                    <a:gd name="T22" fmla="*/ 483 w 884"/>
                    <a:gd name="T23" fmla="*/ 185 h 377"/>
                    <a:gd name="T24" fmla="*/ 424 w 884"/>
                    <a:gd name="T25" fmla="*/ 180 h 377"/>
                    <a:gd name="T26" fmla="*/ 226 w 884"/>
                    <a:gd name="T27" fmla="*/ 93 h 377"/>
                    <a:gd name="T28" fmla="*/ 198 w 884"/>
                    <a:gd name="T29" fmla="*/ 58 h 377"/>
                    <a:gd name="T30" fmla="*/ 81 w 884"/>
                    <a:gd name="T31" fmla="*/ 105 h 377"/>
                    <a:gd name="T32" fmla="*/ 0 w 884"/>
                    <a:gd name="T33" fmla="*/ 87 h 3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4"/>
                    <a:gd name="T52" fmla="*/ 0 h 377"/>
                    <a:gd name="T53" fmla="*/ 884 w 884"/>
                    <a:gd name="T54" fmla="*/ 377 h 3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4" h="377">
                      <a:moveTo>
                        <a:pt x="0" y="87"/>
                      </a:moveTo>
                      <a:lnTo>
                        <a:pt x="35" y="41"/>
                      </a:lnTo>
                      <a:lnTo>
                        <a:pt x="238" y="0"/>
                      </a:lnTo>
                      <a:lnTo>
                        <a:pt x="517" y="98"/>
                      </a:lnTo>
                      <a:lnTo>
                        <a:pt x="610" y="192"/>
                      </a:lnTo>
                      <a:lnTo>
                        <a:pt x="802" y="238"/>
                      </a:lnTo>
                      <a:lnTo>
                        <a:pt x="807" y="279"/>
                      </a:lnTo>
                      <a:lnTo>
                        <a:pt x="884" y="337"/>
                      </a:lnTo>
                      <a:lnTo>
                        <a:pt x="837" y="377"/>
                      </a:lnTo>
                      <a:lnTo>
                        <a:pt x="570" y="354"/>
                      </a:lnTo>
                      <a:lnTo>
                        <a:pt x="575" y="279"/>
                      </a:lnTo>
                      <a:lnTo>
                        <a:pt x="483" y="185"/>
                      </a:lnTo>
                      <a:lnTo>
                        <a:pt x="424" y="180"/>
                      </a:lnTo>
                      <a:lnTo>
                        <a:pt x="226" y="93"/>
                      </a:lnTo>
                      <a:lnTo>
                        <a:pt x="198" y="58"/>
                      </a:lnTo>
                      <a:lnTo>
                        <a:pt x="81" y="105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8" name="Freeform 39"/>
                <p:cNvSpPr>
                  <a:spLocks/>
                </p:cNvSpPr>
                <p:nvPr/>
              </p:nvSpPr>
              <p:spPr bwMode="auto">
                <a:xfrm>
                  <a:off x="867" y="1147"/>
                  <a:ext cx="23" cy="8"/>
                </a:xfrm>
                <a:custGeom>
                  <a:avLst/>
                  <a:gdLst>
                    <a:gd name="T0" fmla="*/ 0 w 180"/>
                    <a:gd name="T1" fmla="*/ 40 h 57"/>
                    <a:gd name="T2" fmla="*/ 17 w 180"/>
                    <a:gd name="T3" fmla="*/ 5 h 57"/>
                    <a:gd name="T4" fmla="*/ 127 w 180"/>
                    <a:gd name="T5" fmla="*/ 5 h 57"/>
                    <a:gd name="T6" fmla="*/ 168 w 180"/>
                    <a:gd name="T7" fmla="*/ 0 h 57"/>
                    <a:gd name="T8" fmla="*/ 180 w 180"/>
                    <a:gd name="T9" fmla="*/ 22 h 57"/>
                    <a:gd name="T10" fmla="*/ 104 w 180"/>
                    <a:gd name="T11" fmla="*/ 57 h 57"/>
                    <a:gd name="T12" fmla="*/ 70 w 180"/>
                    <a:gd name="T13" fmla="*/ 40 h 57"/>
                    <a:gd name="T14" fmla="*/ 0 w 180"/>
                    <a:gd name="T15" fmla="*/ 4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0"/>
                    <a:gd name="T25" fmla="*/ 0 h 57"/>
                    <a:gd name="T26" fmla="*/ 180 w 180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0" h="57">
                      <a:moveTo>
                        <a:pt x="0" y="40"/>
                      </a:moveTo>
                      <a:lnTo>
                        <a:pt x="17" y="5"/>
                      </a:lnTo>
                      <a:lnTo>
                        <a:pt x="127" y="5"/>
                      </a:lnTo>
                      <a:lnTo>
                        <a:pt x="168" y="0"/>
                      </a:lnTo>
                      <a:lnTo>
                        <a:pt x="180" y="22"/>
                      </a:lnTo>
                      <a:lnTo>
                        <a:pt x="104" y="57"/>
                      </a:lnTo>
                      <a:lnTo>
                        <a:pt x="7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49" name="Freeform 40"/>
                <p:cNvSpPr>
                  <a:spLocks/>
                </p:cNvSpPr>
                <p:nvPr/>
              </p:nvSpPr>
              <p:spPr bwMode="auto">
                <a:xfrm>
                  <a:off x="750" y="1135"/>
                  <a:ext cx="26" cy="12"/>
                </a:xfrm>
                <a:custGeom>
                  <a:avLst/>
                  <a:gdLst>
                    <a:gd name="T0" fmla="*/ 0 w 209"/>
                    <a:gd name="T1" fmla="*/ 0 h 94"/>
                    <a:gd name="T2" fmla="*/ 87 w 209"/>
                    <a:gd name="T3" fmla="*/ 82 h 94"/>
                    <a:gd name="T4" fmla="*/ 122 w 209"/>
                    <a:gd name="T5" fmla="*/ 94 h 94"/>
                    <a:gd name="T6" fmla="*/ 197 w 209"/>
                    <a:gd name="T7" fmla="*/ 82 h 94"/>
                    <a:gd name="T8" fmla="*/ 209 w 209"/>
                    <a:gd name="T9" fmla="*/ 53 h 94"/>
                    <a:gd name="T10" fmla="*/ 127 w 209"/>
                    <a:gd name="T11" fmla="*/ 47 h 94"/>
                    <a:gd name="T12" fmla="*/ 92 w 209"/>
                    <a:gd name="T13" fmla="*/ 35 h 94"/>
                    <a:gd name="T14" fmla="*/ 64 w 209"/>
                    <a:gd name="T15" fmla="*/ 0 h 94"/>
                    <a:gd name="T16" fmla="*/ 0 w 209"/>
                    <a:gd name="T17" fmla="*/ 0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9"/>
                    <a:gd name="T28" fmla="*/ 0 h 94"/>
                    <a:gd name="T29" fmla="*/ 209 w 209"/>
                    <a:gd name="T30" fmla="*/ 94 h 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9" h="94">
                      <a:moveTo>
                        <a:pt x="0" y="0"/>
                      </a:moveTo>
                      <a:lnTo>
                        <a:pt x="87" y="82"/>
                      </a:lnTo>
                      <a:lnTo>
                        <a:pt x="122" y="94"/>
                      </a:lnTo>
                      <a:lnTo>
                        <a:pt x="197" y="82"/>
                      </a:lnTo>
                      <a:lnTo>
                        <a:pt x="209" y="53"/>
                      </a:lnTo>
                      <a:lnTo>
                        <a:pt x="127" y="47"/>
                      </a:lnTo>
                      <a:lnTo>
                        <a:pt x="92" y="35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0" name="Freeform 41"/>
                <p:cNvSpPr>
                  <a:spLocks/>
                </p:cNvSpPr>
                <p:nvPr/>
              </p:nvSpPr>
              <p:spPr bwMode="auto">
                <a:xfrm>
                  <a:off x="703" y="1093"/>
                  <a:ext cx="9" cy="5"/>
                </a:xfrm>
                <a:custGeom>
                  <a:avLst/>
                  <a:gdLst>
                    <a:gd name="T0" fmla="*/ 53 w 70"/>
                    <a:gd name="T1" fmla="*/ 0 h 40"/>
                    <a:gd name="T2" fmla="*/ 35 w 70"/>
                    <a:gd name="T3" fmla="*/ 0 h 40"/>
                    <a:gd name="T4" fmla="*/ 6 w 70"/>
                    <a:gd name="T5" fmla="*/ 12 h 40"/>
                    <a:gd name="T6" fmla="*/ 0 w 70"/>
                    <a:gd name="T7" fmla="*/ 40 h 40"/>
                    <a:gd name="T8" fmla="*/ 70 w 70"/>
                    <a:gd name="T9" fmla="*/ 23 h 40"/>
                    <a:gd name="T10" fmla="*/ 53 w 70"/>
                    <a:gd name="T11" fmla="*/ 0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"/>
                    <a:gd name="T19" fmla="*/ 0 h 40"/>
                    <a:gd name="T20" fmla="*/ 70 w 70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" h="40">
                      <a:moveTo>
                        <a:pt x="53" y="0"/>
                      </a:moveTo>
                      <a:lnTo>
                        <a:pt x="35" y="0"/>
                      </a:lnTo>
                      <a:lnTo>
                        <a:pt x="6" y="12"/>
                      </a:lnTo>
                      <a:lnTo>
                        <a:pt x="0" y="40"/>
                      </a:lnTo>
                      <a:lnTo>
                        <a:pt x="70" y="2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1" name="Freeform 42"/>
                <p:cNvSpPr>
                  <a:spLocks/>
                </p:cNvSpPr>
                <p:nvPr/>
              </p:nvSpPr>
              <p:spPr bwMode="auto">
                <a:xfrm>
                  <a:off x="763" y="1055"/>
                  <a:ext cx="5" cy="7"/>
                </a:xfrm>
                <a:custGeom>
                  <a:avLst/>
                  <a:gdLst>
                    <a:gd name="T0" fmla="*/ 35 w 41"/>
                    <a:gd name="T1" fmla="*/ 0 h 52"/>
                    <a:gd name="T2" fmla="*/ 0 w 41"/>
                    <a:gd name="T3" fmla="*/ 0 h 52"/>
                    <a:gd name="T4" fmla="*/ 6 w 41"/>
                    <a:gd name="T5" fmla="*/ 52 h 52"/>
                    <a:gd name="T6" fmla="*/ 41 w 41"/>
                    <a:gd name="T7" fmla="*/ 28 h 52"/>
                    <a:gd name="T8" fmla="*/ 35 w 41"/>
                    <a:gd name="T9" fmla="*/ 17 h 52"/>
                    <a:gd name="T10" fmla="*/ 35 w 41"/>
                    <a:gd name="T11" fmla="*/ 0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52"/>
                    <a:gd name="T20" fmla="*/ 41 w 41"/>
                    <a:gd name="T21" fmla="*/ 52 h 5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52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6" y="52"/>
                      </a:lnTo>
                      <a:lnTo>
                        <a:pt x="41" y="28"/>
                      </a:lnTo>
                      <a:lnTo>
                        <a:pt x="35" y="17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2" name="Freeform 43"/>
                <p:cNvSpPr>
                  <a:spLocks/>
                </p:cNvSpPr>
                <p:nvPr/>
              </p:nvSpPr>
              <p:spPr bwMode="auto">
                <a:xfrm>
                  <a:off x="766" y="1064"/>
                  <a:ext cx="2" cy="4"/>
                </a:xfrm>
                <a:custGeom>
                  <a:avLst/>
                  <a:gdLst>
                    <a:gd name="T0" fmla="*/ 18 w 24"/>
                    <a:gd name="T1" fmla="*/ 0 h 28"/>
                    <a:gd name="T2" fmla="*/ 12 w 24"/>
                    <a:gd name="T3" fmla="*/ 11 h 28"/>
                    <a:gd name="T4" fmla="*/ 0 w 24"/>
                    <a:gd name="T5" fmla="*/ 28 h 28"/>
                    <a:gd name="T6" fmla="*/ 24 w 24"/>
                    <a:gd name="T7" fmla="*/ 23 h 28"/>
                    <a:gd name="T8" fmla="*/ 18 w 24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8"/>
                    <a:gd name="T17" fmla="*/ 24 w 24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8">
                      <a:moveTo>
                        <a:pt x="18" y="0"/>
                      </a:moveTo>
                      <a:lnTo>
                        <a:pt x="12" y="11"/>
                      </a:lnTo>
                      <a:lnTo>
                        <a:pt x="0" y="28"/>
                      </a:lnTo>
                      <a:lnTo>
                        <a:pt x="24" y="2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3" name="Freeform 44"/>
                <p:cNvSpPr>
                  <a:spLocks/>
                </p:cNvSpPr>
                <p:nvPr/>
              </p:nvSpPr>
              <p:spPr bwMode="auto">
                <a:xfrm>
                  <a:off x="401" y="421"/>
                  <a:ext cx="12" cy="5"/>
                </a:xfrm>
                <a:custGeom>
                  <a:avLst/>
                  <a:gdLst>
                    <a:gd name="T0" fmla="*/ 64 w 99"/>
                    <a:gd name="T1" fmla="*/ 11 h 46"/>
                    <a:gd name="T2" fmla="*/ 12 w 99"/>
                    <a:gd name="T3" fmla="*/ 0 h 46"/>
                    <a:gd name="T4" fmla="*/ 0 w 99"/>
                    <a:gd name="T5" fmla="*/ 11 h 46"/>
                    <a:gd name="T6" fmla="*/ 12 w 99"/>
                    <a:gd name="T7" fmla="*/ 40 h 46"/>
                    <a:gd name="T8" fmla="*/ 64 w 99"/>
                    <a:gd name="T9" fmla="*/ 46 h 46"/>
                    <a:gd name="T10" fmla="*/ 99 w 99"/>
                    <a:gd name="T11" fmla="*/ 17 h 46"/>
                    <a:gd name="T12" fmla="*/ 64 w 99"/>
                    <a:gd name="T13" fmla="*/ 11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46"/>
                    <a:gd name="T23" fmla="*/ 99 w 99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46">
                      <a:moveTo>
                        <a:pt x="64" y="11"/>
                      </a:move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12" y="40"/>
                      </a:lnTo>
                      <a:lnTo>
                        <a:pt x="64" y="46"/>
                      </a:lnTo>
                      <a:lnTo>
                        <a:pt x="99" y="17"/>
                      </a:lnTo>
                      <a:lnTo>
                        <a:pt x="64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4" name="Freeform 45"/>
                <p:cNvSpPr>
                  <a:spLocks/>
                </p:cNvSpPr>
                <p:nvPr/>
              </p:nvSpPr>
              <p:spPr bwMode="auto">
                <a:xfrm>
                  <a:off x="368" y="468"/>
                  <a:ext cx="14" cy="6"/>
                </a:xfrm>
                <a:custGeom>
                  <a:avLst/>
                  <a:gdLst>
                    <a:gd name="T0" fmla="*/ 58 w 110"/>
                    <a:gd name="T1" fmla="*/ 0 h 52"/>
                    <a:gd name="T2" fmla="*/ 0 w 110"/>
                    <a:gd name="T3" fmla="*/ 24 h 52"/>
                    <a:gd name="T4" fmla="*/ 23 w 110"/>
                    <a:gd name="T5" fmla="*/ 41 h 52"/>
                    <a:gd name="T6" fmla="*/ 105 w 110"/>
                    <a:gd name="T7" fmla="*/ 52 h 52"/>
                    <a:gd name="T8" fmla="*/ 110 w 110"/>
                    <a:gd name="T9" fmla="*/ 17 h 52"/>
                    <a:gd name="T10" fmla="*/ 81 w 110"/>
                    <a:gd name="T11" fmla="*/ 0 h 52"/>
                    <a:gd name="T12" fmla="*/ 58 w 110"/>
                    <a:gd name="T13" fmla="*/ 0 h 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52"/>
                    <a:gd name="T23" fmla="*/ 110 w 110"/>
                    <a:gd name="T24" fmla="*/ 52 h 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52">
                      <a:moveTo>
                        <a:pt x="58" y="0"/>
                      </a:moveTo>
                      <a:lnTo>
                        <a:pt x="0" y="24"/>
                      </a:lnTo>
                      <a:lnTo>
                        <a:pt x="23" y="41"/>
                      </a:lnTo>
                      <a:lnTo>
                        <a:pt x="105" y="52"/>
                      </a:lnTo>
                      <a:lnTo>
                        <a:pt x="110" y="17"/>
                      </a:lnTo>
                      <a:lnTo>
                        <a:pt x="81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5" name="Freeform 46"/>
                <p:cNvSpPr>
                  <a:spLocks/>
                </p:cNvSpPr>
                <p:nvPr/>
              </p:nvSpPr>
              <p:spPr bwMode="auto">
                <a:xfrm>
                  <a:off x="920" y="773"/>
                  <a:ext cx="55" cy="54"/>
                </a:xfrm>
                <a:custGeom>
                  <a:avLst/>
                  <a:gdLst>
                    <a:gd name="T0" fmla="*/ 180 w 436"/>
                    <a:gd name="T1" fmla="*/ 0 h 424"/>
                    <a:gd name="T2" fmla="*/ 105 w 436"/>
                    <a:gd name="T3" fmla="*/ 198 h 424"/>
                    <a:gd name="T4" fmla="*/ 0 w 436"/>
                    <a:gd name="T5" fmla="*/ 250 h 424"/>
                    <a:gd name="T6" fmla="*/ 81 w 436"/>
                    <a:gd name="T7" fmla="*/ 255 h 424"/>
                    <a:gd name="T8" fmla="*/ 81 w 436"/>
                    <a:gd name="T9" fmla="*/ 360 h 424"/>
                    <a:gd name="T10" fmla="*/ 162 w 436"/>
                    <a:gd name="T11" fmla="*/ 389 h 424"/>
                    <a:gd name="T12" fmla="*/ 255 w 436"/>
                    <a:gd name="T13" fmla="*/ 342 h 424"/>
                    <a:gd name="T14" fmla="*/ 279 w 436"/>
                    <a:gd name="T15" fmla="*/ 354 h 424"/>
                    <a:gd name="T16" fmla="*/ 337 w 436"/>
                    <a:gd name="T17" fmla="*/ 401 h 424"/>
                    <a:gd name="T18" fmla="*/ 394 w 436"/>
                    <a:gd name="T19" fmla="*/ 372 h 424"/>
                    <a:gd name="T20" fmla="*/ 412 w 436"/>
                    <a:gd name="T21" fmla="*/ 424 h 424"/>
                    <a:gd name="T22" fmla="*/ 436 w 436"/>
                    <a:gd name="T23" fmla="*/ 255 h 424"/>
                    <a:gd name="T24" fmla="*/ 384 w 436"/>
                    <a:gd name="T25" fmla="*/ 273 h 424"/>
                    <a:gd name="T26" fmla="*/ 412 w 436"/>
                    <a:gd name="T27" fmla="*/ 203 h 424"/>
                    <a:gd name="T28" fmla="*/ 360 w 436"/>
                    <a:gd name="T29" fmla="*/ 163 h 424"/>
                    <a:gd name="T30" fmla="*/ 366 w 436"/>
                    <a:gd name="T31" fmla="*/ 145 h 424"/>
                    <a:gd name="T32" fmla="*/ 255 w 436"/>
                    <a:gd name="T33" fmla="*/ 122 h 424"/>
                    <a:gd name="T34" fmla="*/ 197 w 436"/>
                    <a:gd name="T35" fmla="*/ 151 h 424"/>
                    <a:gd name="T36" fmla="*/ 227 w 436"/>
                    <a:gd name="T37" fmla="*/ 35 h 424"/>
                    <a:gd name="T38" fmla="*/ 180 w 436"/>
                    <a:gd name="T39" fmla="*/ 0 h 42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36"/>
                    <a:gd name="T61" fmla="*/ 0 h 424"/>
                    <a:gd name="T62" fmla="*/ 436 w 436"/>
                    <a:gd name="T63" fmla="*/ 424 h 42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36" h="424">
                      <a:moveTo>
                        <a:pt x="180" y="0"/>
                      </a:moveTo>
                      <a:lnTo>
                        <a:pt x="105" y="198"/>
                      </a:lnTo>
                      <a:lnTo>
                        <a:pt x="0" y="250"/>
                      </a:lnTo>
                      <a:lnTo>
                        <a:pt x="81" y="255"/>
                      </a:lnTo>
                      <a:lnTo>
                        <a:pt x="81" y="360"/>
                      </a:lnTo>
                      <a:lnTo>
                        <a:pt x="162" y="389"/>
                      </a:lnTo>
                      <a:lnTo>
                        <a:pt x="255" y="342"/>
                      </a:lnTo>
                      <a:lnTo>
                        <a:pt x="279" y="354"/>
                      </a:lnTo>
                      <a:lnTo>
                        <a:pt x="337" y="401"/>
                      </a:lnTo>
                      <a:lnTo>
                        <a:pt x="394" y="372"/>
                      </a:lnTo>
                      <a:lnTo>
                        <a:pt x="412" y="424"/>
                      </a:lnTo>
                      <a:lnTo>
                        <a:pt x="436" y="255"/>
                      </a:lnTo>
                      <a:lnTo>
                        <a:pt x="384" y="273"/>
                      </a:lnTo>
                      <a:lnTo>
                        <a:pt x="412" y="203"/>
                      </a:lnTo>
                      <a:lnTo>
                        <a:pt x="360" y="163"/>
                      </a:lnTo>
                      <a:lnTo>
                        <a:pt x="366" y="145"/>
                      </a:lnTo>
                      <a:lnTo>
                        <a:pt x="255" y="122"/>
                      </a:lnTo>
                      <a:lnTo>
                        <a:pt x="197" y="151"/>
                      </a:lnTo>
                      <a:lnTo>
                        <a:pt x="227" y="35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6" name="Freeform 47"/>
                <p:cNvSpPr>
                  <a:spLocks/>
                </p:cNvSpPr>
                <p:nvPr/>
              </p:nvSpPr>
              <p:spPr bwMode="auto">
                <a:xfrm>
                  <a:off x="891" y="800"/>
                  <a:ext cx="15" cy="7"/>
                </a:xfrm>
                <a:custGeom>
                  <a:avLst/>
                  <a:gdLst>
                    <a:gd name="T0" fmla="*/ 93 w 122"/>
                    <a:gd name="T1" fmla="*/ 0 h 53"/>
                    <a:gd name="T2" fmla="*/ 30 w 122"/>
                    <a:gd name="T3" fmla="*/ 7 h 53"/>
                    <a:gd name="T4" fmla="*/ 0 w 122"/>
                    <a:gd name="T5" fmla="*/ 7 h 53"/>
                    <a:gd name="T6" fmla="*/ 0 w 122"/>
                    <a:gd name="T7" fmla="*/ 24 h 53"/>
                    <a:gd name="T8" fmla="*/ 82 w 122"/>
                    <a:gd name="T9" fmla="*/ 35 h 53"/>
                    <a:gd name="T10" fmla="*/ 99 w 122"/>
                    <a:gd name="T11" fmla="*/ 53 h 53"/>
                    <a:gd name="T12" fmla="*/ 122 w 122"/>
                    <a:gd name="T13" fmla="*/ 30 h 53"/>
                    <a:gd name="T14" fmla="*/ 93 w 122"/>
                    <a:gd name="T15" fmla="*/ 0 h 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2"/>
                    <a:gd name="T25" fmla="*/ 0 h 53"/>
                    <a:gd name="T26" fmla="*/ 122 w 122"/>
                    <a:gd name="T27" fmla="*/ 53 h 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2" h="53">
                      <a:moveTo>
                        <a:pt x="93" y="0"/>
                      </a:moveTo>
                      <a:lnTo>
                        <a:pt x="30" y="7"/>
                      </a:lnTo>
                      <a:lnTo>
                        <a:pt x="0" y="7"/>
                      </a:lnTo>
                      <a:lnTo>
                        <a:pt x="0" y="24"/>
                      </a:lnTo>
                      <a:lnTo>
                        <a:pt x="82" y="35"/>
                      </a:lnTo>
                      <a:lnTo>
                        <a:pt x="99" y="53"/>
                      </a:lnTo>
                      <a:lnTo>
                        <a:pt x="122" y="3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7" name="Freeform 48"/>
                <p:cNvSpPr>
                  <a:spLocks/>
                </p:cNvSpPr>
                <p:nvPr/>
              </p:nvSpPr>
              <p:spPr bwMode="auto">
                <a:xfrm>
                  <a:off x="896" y="831"/>
                  <a:ext cx="9" cy="6"/>
                </a:xfrm>
                <a:custGeom>
                  <a:avLst/>
                  <a:gdLst>
                    <a:gd name="T0" fmla="*/ 40 w 75"/>
                    <a:gd name="T1" fmla="*/ 0 h 47"/>
                    <a:gd name="T2" fmla="*/ 0 w 75"/>
                    <a:gd name="T3" fmla="*/ 24 h 47"/>
                    <a:gd name="T4" fmla="*/ 17 w 75"/>
                    <a:gd name="T5" fmla="*/ 42 h 47"/>
                    <a:gd name="T6" fmla="*/ 75 w 75"/>
                    <a:gd name="T7" fmla="*/ 47 h 47"/>
                    <a:gd name="T8" fmla="*/ 69 w 75"/>
                    <a:gd name="T9" fmla="*/ 12 h 47"/>
                    <a:gd name="T10" fmla="*/ 40 w 75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47"/>
                    <a:gd name="T20" fmla="*/ 75 w 75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47">
                      <a:moveTo>
                        <a:pt x="40" y="0"/>
                      </a:moveTo>
                      <a:lnTo>
                        <a:pt x="0" y="24"/>
                      </a:lnTo>
                      <a:lnTo>
                        <a:pt x="17" y="42"/>
                      </a:lnTo>
                      <a:lnTo>
                        <a:pt x="75" y="47"/>
                      </a:lnTo>
                      <a:lnTo>
                        <a:pt x="69" y="1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8" name="Freeform 49"/>
                <p:cNvSpPr>
                  <a:spLocks/>
                </p:cNvSpPr>
                <p:nvPr/>
              </p:nvSpPr>
              <p:spPr bwMode="auto">
                <a:xfrm>
                  <a:off x="916" y="831"/>
                  <a:ext cx="10" cy="13"/>
                </a:xfrm>
                <a:custGeom>
                  <a:avLst/>
                  <a:gdLst>
                    <a:gd name="T0" fmla="*/ 17 w 87"/>
                    <a:gd name="T1" fmla="*/ 100 h 105"/>
                    <a:gd name="T2" fmla="*/ 0 w 87"/>
                    <a:gd name="T3" fmla="*/ 59 h 105"/>
                    <a:gd name="T4" fmla="*/ 28 w 87"/>
                    <a:gd name="T5" fmla="*/ 0 h 105"/>
                    <a:gd name="T6" fmla="*/ 52 w 87"/>
                    <a:gd name="T7" fmla="*/ 12 h 105"/>
                    <a:gd name="T8" fmla="*/ 40 w 87"/>
                    <a:gd name="T9" fmla="*/ 47 h 105"/>
                    <a:gd name="T10" fmla="*/ 87 w 87"/>
                    <a:gd name="T11" fmla="*/ 70 h 105"/>
                    <a:gd name="T12" fmla="*/ 75 w 87"/>
                    <a:gd name="T13" fmla="*/ 105 h 105"/>
                    <a:gd name="T14" fmla="*/ 28 w 87"/>
                    <a:gd name="T15" fmla="*/ 100 h 105"/>
                    <a:gd name="T16" fmla="*/ 17 w 87"/>
                    <a:gd name="T17" fmla="*/ 100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105"/>
                    <a:gd name="T29" fmla="*/ 87 w 87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105">
                      <a:moveTo>
                        <a:pt x="17" y="100"/>
                      </a:moveTo>
                      <a:lnTo>
                        <a:pt x="0" y="59"/>
                      </a:lnTo>
                      <a:lnTo>
                        <a:pt x="28" y="0"/>
                      </a:lnTo>
                      <a:lnTo>
                        <a:pt x="52" y="12"/>
                      </a:lnTo>
                      <a:lnTo>
                        <a:pt x="40" y="47"/>
                      </a:lnTo>
                      <a:lnTo>
                        <a:pt x="87" y="70"/>
                      </a:lnTo>
                      <a:lnTo>
                        <a:pt x="75" y="105"/>
                      </a:lnTo>
                      <a:lnTo>
                        <a:pt x="28" y="100"/>
                      </a:lnTo>
                      <a:lnTo>
                        <a:pt x="17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59" name="Freeform 50"/>
                <p:cNvSpPr>
                  <a:spLocks/>
                </p:cNvSpPr>
                <p:nvPr/>
              </p:nvSpPr>
              <p:spPr bwMode="auto">
                <a:xfrm>
                  <a:off x="451" y="661"/>
                  <a:ext cx="10" cy="29"/>
                </a:xfrm>
                <a:custGeom>
                  <a:avLst/>
                  <a:gdLst>
                    <a:gd name="T0" fmla="*/ 70 w 76"/>
                    <a:gd name="T1" fmla="*/ 214 h 232"/>
                    <a:gd name="T2" fmla="*/ 59 w 76"/>
                    <a:gd name="T3" fmla="*/ 157 h 232"/>
                    <a:gd name="T4" fmla="*/ 76 w 76"/>
                    <a:gd name="T5" fmla="*/ 58 h 232"/>
                    <a:gd name="T6" fmla="*/ 59 w 76"/>
                    <a:gd name="T7" fmla="*/ 0 h 232"/>
                    <a:gd name="T8" fmla="*/ 0 w 76"/>
                    <a:gd name="T9" fmla="*/ 0 h 232"/>
                    <a:gd name="T10" fmla="*/ 47 w 76"/>
                    <a:gd name="T11" fmla="*/ 46 h 232"/>
                    <a:gd name="T12" fmla="*/ 0 w 76"/>
                    <a:gd name="T13" fmla="*/ 127 h 232"/>
                    <a:gd name="T14" fmla="*/ 29 w 76"/>
                    <a:gd name="T15" fmla="*/ 174 h 232"/>
                    <a:gd name="T16" fmla="*/ 41 w 76"/>
                    <a:gd name="T17" fmla="*/ 220 h 232"/>
                    <a:gd name="T18" fmla="*/ 64 w 76"/>
                    <a:gd name="T19" fmla="*/ 232 h 232"/>
                    <a:gd name="T20" fmla="*/ 70 w 76"/>
                    <a:gd name="T21" fmla="*/ 214 h 2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"/>
                    <a:gd name="T34" fmla="*/ 0 h 232"/>
                    <a:gd name="T35" fmla="*/ 76 w 76"/>
                    <a:gd name="T36" fmla="*/ 232 h 2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" h="232">
                      <a:moveTo>
                        <a:pt x="70" y="214"/>
                      </a:moveTo>
                      <a:lnTo>
                        <a:pt x="59" y="157"/>
                      </a:lnTo>
                      <a:lnTo>
                        <a:pt x="76" y="58"/>
                      </a:ln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47" y="46"/>
                      </a:lnTo>
                      <a:lnTo>
                        <a:pt x="0" y="127"/>
                      </a:lnTo>
                      <a:lnTo>
                        <a:pt x="29" y="174"/>
                      </a:lnTo>
                      <a:lnTo>
                        <a:pt x="41" y="220"/>
                      </a:lnTo>
                      <a:lnTo>
                        <a:pt x="64" y="232"/>
                      </a:lnTo>
                      <a:lnTo>
                        <a:pt x="70" y="2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0" name="Freeform 51"/>
                <p:cNvSpPr>
                  <a:spLocks/>
                </p:cNvSpPr>
                <p:nvPr/>
              </p:nvSpPr>
              <p:spPr bwMode="auto">
                <a:xfrm>
                  <a:off x="749" y="630"/>
                  <a:ext cx="32" cy="23"/>
                </a:xfrm>
                <a:custGeom>
                  <a:avLst/>
                  <a:gdLst>
                    <a:gd name="T0" fmla="*/ 29 w 256"/>
                    <a:gd name="T1" fmla="*/ 0 h 187"/>
                    <a:gd name="T2" fmla="*/ 41 w 256"/>
                    <a:gd name="T3" fmla="*/ 30 h 187"/>
                    <a:gd name="T4" fmla="*/ 0 w 256"/>
                    <a:gd name="T5" fmla="*/ 122 h 187"/>
                    <a:gd name="T6" fmla="*/ 69 w 256"/>
                    <a:gd name="T7" fmla="*/ 187 h 187"/>
                    <a:gd name="T8" fmla="*/ 111 w 256"/>
                    <a:gd name="T9" fmla="*/ 169 h 187"/>
                    <a:gd name="T10" fmla="*/ 104 w 256"/>
                    <a:gd name="T11" fmla="*/ 122 h 187"/>
                    <a:gd name="T12" fmla="*/ 157 w 256"/>
                    <a:gd name="T13" fmla="*/ 169 h 187"/>
                    <a:gd name="T14" fmla="*/ 215 w 256"/>
                    <a:gd name="T15" fmla="*/ 187 h 187"/>
                    <a:gd name="T16" fmla="*/ 256 w 256"/>
                    <a:gd name="T17" fmla="*/ 164 h 187"/>
                    <a:gd name="T18" fmla="*/ 238 w 256"/>
                    <a:gd name="T19" fmla="*/ 111 h 187"/>
                    <a:gd name="T20" fmla="*/ 191 w 256"/>
                    <a:gd name="T21" fmla="*/ 117 h 187"/>
                    <a:gd name="T22" fmla="*/ 157 w 256"/>
                    <a:gd name="T23" fmla="*/ 47 h 187"/>
                    <a:gd name="T24" fmla="*/ 87 w 256"/>
                    <a:gd name="T25" fmla="*/ 0 h 187"/>
                    <a:gd name="T26" fmla="*/ 29 w 256"/>
                    <a:gd name="T27" fmla="*/ 0 h 18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6"/>
                    <a:gd name="T43" fmla="*/ 0 h 187"/>
                    <a:gd name="T44" fmla="*/ 256 w 256"/>
                    <a:gd name="T45" fmla="*/ 187 h 18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6" h="187">
                      <a:moveTo>
                        <a:pt x="29" y="0"/>
                      </a:moveTo>
                      <a:lnTo>
                        <a:pt x="41" y="30"/>
                      </a:lnTo>
                      <a:lnTo>
                        <a:pt x="0" y="122"/>
                      </a:lnTo>
                      <a:lnTo>
                        <a:pt x="69" y="187"/>
                      </a:lnTo>
                      <a:lnTo>
                        <a:pt x="111" y="169"/>
                      </a:lnTo>
                      <a:lnTo>
                        <a:pt x="104" y="122"/>
                      </a:lnTo>
                      <a:lnTo>
                        <a:pt x="157" y="169"/>
                      </a:lnTo>
                      <a:lnTo>
                        <a:pt x="215" y="187"/>
                      </a:lnTo>
                      <a:lnTo>
                        <a:pt x="256" y="164"/>
                      </a:lnTo>
                      <a:lnTo>
                        <a:pt x="238" y="111"/>
                      </a:lnTo>
                      <a:lnTo>
                        <a:pt x="191" y="117"/>
                      </a:lnTo>
                      <a:lnTo>
                        <a:pt x="157" y="47"/>
                      </a:lnTo>
                      <a:lnTo>
                        <a:pt x="87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1" name="Freeform 52"/>
                <p:cNvSpPr>
                  <a:spLocks/>
                </p:cNvSpPr>
                <p:nvPr/>
              </p:nvSpPr>
              <p:spPr bwMode="auto">
                <a:xfrm>
                  <a:off x="755" y="659"/>
                  <a:ext cx="7" cy="9"/>
                </a:xfrm>
                <a:custGeom>
                  <a:avLst/>
                  <a:gdLst>
                    <a:gd name="T0" fmla="*/ 41 w 52"/>
                    <a:gd name="T1" fmla="*/ 0 h 70"/>
                    <a:gd name="T2" fmla="*/ 0 w 52"/>
                    <a:gd name="T3" fmla="*/ 5 h 70"/>
                    <a:gd name="T4" fmla="*/ 0 w 52"/>
                    <a:gd name="T5" fmla="*/ 70 h 70"/>
                    <a:gd name="T6" fmla="*/ 24 w 52"/>
                    <a:gd name="T7" fmla="*/ 52 h 70"/>
                    <a:gd name="T8" fmla="*/ 47 w 52"/>
                    <a:gd name="T9" fmla="*/ 47 h 70"/>
                    <a:gd name="T10" fmla="*/ 52 w 52"/>
                    <a:gd name="T11" fmla="*/ 29 h 70"/>
                    <a:gd name="T12" fmla="*/ 41 w 52"/>
                    <a:gd name="T13" fmla="*/ 0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70"/>
                    <a:gd name="T23" fmla="*/ 52 w 52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70">
                      <a:moveTo>
                        <a:pt x="41" y="0"/>
                      </a:moveTo>
                      <a:lnTo>
                        <a:pt x="0" y="5"/>
                      </a:lnTo>
                      <a:lnTo>
                        <a:pt x="0" y="70"/>
                      </a:lnTo>
                      <a:lnTo>
                        <a:pt x="24" y="52"/>
                      </a:lnTo>
                      <a:lnTo>
                        <a:pt x="47" y="47"/>
                      </a:lnTo>
                      <a:lnTo>
                        <a:pt x="52" y="29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2" name="Freeform 53"/>
                <p:cNvSpPr>
                  <a:spLocks/>
                </p:cNvSpPr>
                <p:nvPr/>
              </p:nvSpPr>
              <p:spPr bwMode="auto">
                <a:xfrm>
                  <a:off x="628" y="487"/>
                  <a:ext cx="38" cy="30"/>
                </a:xfrm>
                <a:custGeom>
                  <a:avLst/>
                  <a:gdLst>
                    <a:gd name="T0" fmla="*/ 187 w 309"/>
                    <a:gd name="T1" fmla="*/ 0 h 244"/>
                    <a:gd name="T2" fmla="*/ 88 w 309"/>
                    <a:gd name="T3" fmla="*/ 105 h 244"/>
                    <a:gd name="T4" fmla="*/ 0 w 309"/>
                    <a:gd name="T5" fmla="*/ 128 h 244"/>
                    <a:gd name="T6" fmla="*/ 18 w 309"/>
                    <a:gd name="T7" fmla="*/ 232 h 244"/>
                    <a:gd name="T8" fmla="*/ 100 w 309"/>
                    <a:gd name="T9" fmla="*/ 244 h 244"/>
                    <a:gd name="T10" fmla="*/ 145 w 309"/>
                    <a:gd name="T11" fmla="*/ 175 h 244"/>
                    <a:gd name="T12" fmla="*/ 309 w 309"/>
                    <a:gd name="T13" fmla="*/ 180 h 244"/>
                    <a:gd name="T14" fmla="*/ 245 w 309"/>
                    <a:gd name="T15" fmla="*/ 18 h 244"/>
                    <a:gd name="T16" fmla="*/ 187 w 309"/>
                    <a:gd name="T17" fmla="*/ 0 h 2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09"/>
                    <a:gd name="T28" fmla="*/ 0 h 244"/>
                    <a:gd name="T29" fmla="*/ 309 w 309"/>
                    <a:gd name="T30" fmla="*/ 244 h 2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09" h="244">
                      <a:moveTo>
                        <a:pt x="187" y="0"/>
                      </a:moveTo>
                      <a:lnTo>
                        <a:pt x="88" y="105"/>
                      </a:lnTo>
                      <a:lnTo>
                        <a:pt x="0" y="128"/>
                      </a:lnTo>
                      <a:lnTo>
                        <a:pt x="18" y="232"/>
                      </a:lnTo>
                      <a:lnTo>
                        <a:pt x="100" y="244"/>
                      </a:lnTo>
                      <a:lnTo>
                        <a:pt x="145" y="175"/>
                      </a:lnTo>
                      <a:lnTo>
                        <a:pt x="309" y="180"/>
                      </a:lnTo>
                      <a:lnTo>
                        <a:pt x="245" y="18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3" name="Freeform 54"/>
                <p:cNvSpPr>
                  <a:spLocks/>
                </p:cNvSpPr>
                <p:nvPr/>
              </p:nvSpPr>
              <p:spPr bwMode="auto">
                <a:xfrm>
                  <a:off x="642" y="513"/>
                  <a:ext cx="53" cy="60"/>
                </a:xfrm>
                <a:custGeom>
                  <a:avLst/>
                  <a:gdLst>
                    <a:gd name="T0" fmla="*/ 197 w 424"/>
                    <a:gd name="T1" fmla="*/ 6 h 476"/>
                    <a:gd name="T2" fmla="*/ 75 w 424"/>
                    <a:gd name="T3" fmla="*/ 0 h 476"/>
                    <a:gd name="T4" fmla="*/ 70 w 424"/>
                    <a:gd name="T5" fmla="*/ 35 h 476"/>
                    <a:gd name="T6" fmla="*/ 63 w 424"/>
                    <a:gd name="T7" fmla="*/ 94 h 476"/>
                    <a:gd name="T8" fmla="*/ 46 w 424"/>
                    <a:gd name="T9" fmla="*/ 146 h 476"/>
                    <a:gd name="T10" fmla="*/ 105 w 424"/>
                    <a:gd name="T11" fmla="*/ 209 h 476"/>
                    <a:gd name="T12" fmla="*/ 0 w 424"/>
                    <a:gd name="T13" fmla="*/ 209 h 476"/>
                    <a:gd name="T14" fmla="*/ 75 w 424"/>
                    <a:gd name="T15" fmla="*/ 279 h 476"/>
                    <a:gd name="T16" fmla="*/ 105 w 424"/>
                    <a:gd name="T17" fmla="*/ 383 h 476"/>
                    <a:gd name="T18" fmla="*/ 244 w 424"/>
                    <a:gd name="T19" fmla="*/ 395 h 476"/>
                    <a:gd name="T20" fmla="*/ 354 w 424"/>
                    <a:gd name="T21" fmla="*/ 476 h 476"/>
                    <a:gd name="T22" fmla="*/ 407 w 424"/>
                    <a:gd name="T23" fmla="*/ 436 h 476"/>
                    <a:gd name="T24" fmla="*/ 384 w 424"/>
                    <a:gd name="T25" fmla="*/ 395 h 476"/>
                    <a:gd name="T26" fmla="*/ 419 w 424"/>
                    <a:gd name="T27" fmla="*/ 401 h 476"/>
                    <a:gd name="T28" fmla="*/ 372 w 424"/>
                    <a:gd name="T29" fmla="*/ 267 h 476"/>
                    <a:gd name="T30" fmla="*/ 424 w 424"/>
                    <a:gd name="T31" fmla="*/ 111 h 476"/>
                    <a:gd name="T32" fmla="*/ 384 w 424"/>
                    <a:gd name="T33" fmla="*/ 76 h 476"/>
                    <a:gd name="T34" fmla="*/ 342 w 424"/>
                    <a:gd name="T35" fmla="*/ 174 h 476"/>
                    <a:gd name="T36" fmla="*/ 349 w 424"/>
                    <a:gd name="T37" fmla="*/ 162 h 476"/>
                    <a:gd name="T38" fmla="*/ 314 w 424"/>
                    <a:gd name="T39" fmla="*/ 87 h 476"/>
                    <a:gd name="T40" fmla="*/ 238 w 424"/>
                    <a:gd name="T41" fmla="*/ 59 h 476"/>
                    <a:gd name="T42" fmla="*/ 197 w 424"/>
                    <a:gd name="T43" fmla="*/ 6 h 47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24"/>
                    <a:gd name="T67" fmla="*/ 0 h 476"/>
                    <a:gd name="T68" fmla="*/ 424 w 424"/>
                    <a:gd name="T69" fmla="*/ 476 h 47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24" h="476">
                      <a:moveTo>
                        <a:pt x="197" y="6"/>
                      </a:moveTo>
                      <a:lnTo>
                        <a:pt x="75" y="0"/>
                      </a:lnTo>
                      <a:lnTo>
                        <a:pt x="70" y="35"/>
                      </a:lnTo>
                      <a:lnTo>
                        <a:pt x="63" y="94"/>
                      </a:lnTo>
                      <a:lnTo>
                        <a:pt x="46" y="146"/>
                      </a:lnTo>
                      <a:lnTo>
                        <a:pt x="105" y="209"/>
                      </a:lnTo>
                      <a:lnTo>
                        <a:pt x="0" y="209"/>
                      </a:lnTo>
                      <a:lnTo>
                        <a:pt x="75" y="279"/>
                      </a:lnTo>
                      <a:lnTo>
                        <a:pt x="105" y="383"/>
                      </a:lnTo>
                      <a:lnTo>
                        <a:pt x="244" y="395"/>
                      </a:lnTo>
                      <a:lnTo>
                        <a:pt x="354" y="476"/>
                      </a:lnTo>
                      <a:lnTo>
                        <a:pt x="407" y="436"/>
                      </a:lnTo>
                      <a:lnTo>
                        <a:pt x="384" y="395"/>
                      </a:lnTo>
                      <a:lnTo>
                        <a:pt x="419" y="401"/>
                      </a:lnTo>
                      <a:lnTo>
                        <a:pt x="372" y="267"/>
                      </a:lnTo>
                      <a:lnTo>
                        <a:pt x="424" y="111"/>
                      </a:lnTo>
                      <a:lnTo>
                        <a:pt x="384" y="76"/>
                      </a:lnTo>
                      <a:lnTo>
                        <a:pt x="342" y="174"/>
                      </a:lnTo>
                      <a:lnTo>
                        <a:pt x="349" y="162"/>
                      </a:lnTo>
                      <a:lnTo>
                        <a:pt x="314" y="87"/>
                      </a:lnTo>
                      <a:lnTo>
                        <a:pt x="238" y="59"/>
                      </a:lnTo>
                      <a:lnTo>
                        <a:pt x="197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4" name="Freeform 55"/>
                <p:cNvSpPr>
                  <a:spLocks/>
                </p:cNvSpPr>
                <p:nvPr/>
              </p:nvSpPr>
              <p:spPr bwMode="auto">
                <a:xfrm>
                  <a:off x="702" y="527"/>
                  <a:ext cx="22" cy="30"/>
                </a:xfrm>
                <a:custGeom>
                  <a:avLst/>
                  <a:gdLst>
                    <a:gd name="T0" fmla="*/ 0 w 163"/>
                    <a:gd name="T1" fmla="*/ 82 h 233"/>
                    <a:gd name="T2" fmla="*/ 52 w 163"/>
                    <a:gd name="T3" fmla="*/ 163 h 233"/>
                    <a:gd name="T4" fmla="*/ 29 w 163"/>
                    <a:gd name="T5" fmla="*/ 233 h 233"/>
                    <a:gd name="T6" fmla="*/ 70 w 163"/>
                    <a:gd name="T7" fmla="*/ 233 h 233"/>
                    <a:gd name="T8" fmla="*/ 151 w 163"/>
                    <a:gd name="T9" fmla="*/ 180 h 233"/>
                    <a:gd name="T10" fmla="*/ 163 w 163"/>
                    <a:gd name="T11" fmla="*/ 145 h 233"/>
                    <a:gd name="T12" fmla="*/ 146 w 163"/>
                    <a:gd name="T13" fmla="*/ 18 h 233"/>
                    <a:gd name="T14" fmla="*/ 94 w 163"/>
                    <a:gd name="T15" fmla="*/ 0 h 233"/>
                    <a:gd name="T16" fmla="*/ 64 w 163"/>
                    <a:gd name="T17" fmla="*/ 70 h 233"/>
                    <a:gd name="T18" fmla="*/ 29 w 163"/>
                    <a:gd name="T19" fmla="*/ 58 h 233"/>
                    <a:gd name="T20" fmla="*/ 0 w 163"/>
                    <a:gd name="T21" fmla="*/ 82 h 2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3"/>
                    <a:gd name="T34" fmla="*/ 0 h 233"/>
                    <a:gd name="T35" fmla="*/ 163 w 163"/>
                    <a:gd name="T36" fmla="*/ 233 h 2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3" h="233">
                      <a:moveTo>
                        <a:pt x="0" y="82"/>
                      </a:moveTo>
                      <a:lnTo>
                        <a:pt x="52" y="163"/>
                      </a:lnTo>
                      <a:lnTo>
                        <a:pt x="29" y="233"/>
                      </a:lnTo>
                      <a:lnTo>
                        <a:pt x="70" y="233"/>
                      </a:lnTo>
                      <a:lnTo>
                        <a:pt x="151" y="180"/>
                      </a:lnTo>
                      <a:lnTo>
                        <a:pt x="163" y="145"/>
                      </a:lnTo>
                      <a:lnTo>
                        <a:pt x="146" y="18"/>
                      </a:lnTo>
                      <a:lnTo>
                        <a:pt x="94" y="0"/>
                      </a:lnTo>
                      <a:lnTo>
                        <a:pt x="64" y="70"/>
                      </a:lnTo>
                      <a:lnTo>
                        <a:pt x="29" y="58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5" name="Freeform 56"/>
                <p:cNvSpPr>
                  <a:spLocks/>
                </p:cNvSpPr>
                <p:nvPr/>
              </p:nvSpPr>
              <p:spPr bwMode="auto">
                <a:xfrm>
                  <a:off x="727" y="530"/>
                  <a:ext cx="15" cy="19"/>
                </a:xfrm>
                <a:custGeom>
                  <a:avLst/>
                  <a:gdLst>
                    <a:gd name="T0" fmla="*/ 11 w 116"/>
                    <a:gd name="T1" fmla="*/ 46 h 150"/>
                    <a:gd name="T2" fmla="*/ 0 w 116"/>
                    <a:gd name="T3" fmla="*/ 145 h 150"/>
                    <a:gd name="T4" fmla="*/ 58 w 116"/>
                    <a:gd name="T5" fmla="*/ 150 h 150"/>
                    <a:gd name="T6" fmla="*/ 116 w 116"/>
                    <a:gd name="T7" fmla="*/ 46 h 150"/>
                    <a:gd name="T8" fmla="*/ 75 w 116"/>
                    <a:gd name="T9" fmla="*/ 0 h 150"/>
                    <a:gd name="T10" fmla="*/ 29 w 116"/>
                    <a:gd name="T11" fmla="*/ 0 h 150"/>
                    <a:gd name="T12" fmla="*/ 11 w 116"/>
                    <a:gd name="T13" fmla="*/ 46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6"/>
                    <a:gd name="T22" fmla="*/ 0 h 150"/>
                    <a:gd name="T23" fmla="*/ 116 w 116"/>
                    <a:gd name="T24" fmla="*/ 150 h 1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6" h="150">
                      <a:moveTo>
                        <a:pt x="11" y="46"/>
                      </a:moveTo>
                      <a:lnTo>
                        <a:pt x="0" y="145"/>
                      </a:lnTo>
                      <a:lnTo>
                        <a:pt x="58" y="150"/>
                      </a:lnTo>
                      <a:lnTo>
                        <a:pt x="116" y="46"/>
                      </a:lnTo>
                      <a:lnTo>
                        <a:pt x="75" y="0"/>
                      </a:lnTo>
                      <a:lnTo>
                        <a:pt x="29" y="0"/>
                      </a:lnTo>
                      <a:lnTo>
                        <a:pt x="11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6" name="Freeform 57"/>
                <p:cNvSpPr>
                  <a:spLocks/>
                </p:cNvSpPr>
                <p:nvPr/>
              </p:nvSpPr>
              <p:spPr bwMode="auto">
                <a:xfrm>
                  <a:off x="740" y="539"/>
                  <a:ext cx="124" cy="134"/>
                </a:xfrm>
                <a:custGeom>
                  <a:avLst/>
                  <a:gdLst>
                    <a:gd name="T0" fmla="*/ 93 w 987"/>
                    <a:gd name="T1" fmla="*/ 52 h 1074"/>
                    <a:gd name="T2" fmla="*/ 0 w 987"/>
                    <a:gd name="T3" fmla="*/ 133 h 1074"/>
                    <a:gd name="T4" fmla="*/ 28 w 987"/>
                    <a:gd name="T5" fmla="*/ 226 h 1074"/>
                    <a:gd name="T6" fmla="*/ 191 w 987"/>
                    <a:gd name="T7" fmla="*/ 296 h 1074"/>
                    <a:gd name="T8" fmla="*/ 342 w 987"/>
                    <a:gd name="T9" fmla="*/ 336 h 1074"/>
                    <a:gd name="T10" fmla="*/ 377 w 987"/>
                    <a:gd name="T11" fmla="*/ 296 h 1074"/>
                    <a:gd name="T12" fmla="*/ 494 w 987"/>
                    <a:gd name="T13" fmla="*/ 377 h 1074"/>
                    <a:gd name="T14" fmla="*/ 482 w 987"/>
                    <a:gd name="T15" fmla="*/ 470 h 1074"/>
                    <a:gd name="T16" fmla="*/ 563 w 987"/>
                    <a:gd name="T17" fmla="*/ 592 h 1074"/>
                    <a:gd name="T18" fmla="*/ 557 w 987"/>
                    <a:gd name="T19" fmla="*/ 714 h 1074"/>
                    <a:gd name="T20" fmla="*/ 435 w 987"/>
                    <a:gd name="T21" fmla="*/ 725 h 1074"/>
                    <a:gd name="T22" fmla="*/ 529 w 987"/>
                    <a:gd name="T23" fmla="*/ 859 h 1074"/>
                    <a:gd name="T24" fmla="*/ 668 w 987"/>
                    <a:gd name="T25" fmla="*/ 976 h 1074"/>
                    <a:gd name="T26" fmla="*/ 738 w 987"/>
                    <a:gd name="T27" fmla="*/ 1011 h 1074"/>
                    <a:gd name="T28" fmla="*/ 941 w 987"/>
                    <a:gd name="T29" fmla="*/ 1028 h 1074"/>
                    <a:gd name="T30" fmla="*/ 825 w 987"/>
                    <a:gd name="T31" fmla="*/ 912 h 1074"/>
                    <a:gd name="T32" fmla="*/ 970 w 987"/>
                    <a:gd name="T33" fmla="*/ 946 h 1074"/>
                    <a:gd name="T34" fmla="*/ 923 w 987"/>
                    <a:gd name="T35" fmla="*/ 847 h 1074"/>
                    <a:gd name="T36" fmla="*/ 842 w 987"/>
                    <a:gd name="T37" fmla="*/ 720 h 1074"/>
                    <a:gd name="T38" fmla="*/ 930 w 987"/>
                    <a:gd name="T39" fmla="*/ 714 h 1074"/>
                    <a:gd name="T40" fmla="*/ 947 w 987"/>
                    <a:gd name="T41" fmla="*/ 778 h 1074"/>
                    <a:gd name="T42" fmla="*/ 987 w 987"/>
                    <a:gd name="T43" fmla="*/ 673 h 1074"/>
                    <a:gd name="T44" fmla="*/ 895 w 987"/>
                    <a:gd name="T45" fmla="*/ 580 h 1074"/>
                    <a:gd name="T46" fmla="*/ 749 w 987"/>
                    <a:gd name="T47" fmla="*/ 488 h 1074"/>
                    <a:gd name="T48" fmla="*/ 738 w 987"/>
                    <a:gd name="T49" fmla="*/ 389 h 1074"/>
                    <a:gd name="T50" fmla="*/ 633 w 987"/>
                    <a:gd name="T51" fmla="*/ 284 h 1074"/>
                    <a:gd name="T52" fmla="*/ 529 w 987"/>
                    <a:gd name="T53" fmla="*/ 174 h 1074"/>
                    <a:gd name="T54" fmla="*/ 412 w 987"/>
                    <a:gd name="T55" fmla="*/ 145 h 1074"/>
                    <a:gd name="T56" fmla="*/ 302 w 987"/>
                    <a:gd name="T57" fmla="*/ 104 h 1074"/>
                    <a:gd name="T58" fmla="*/ 278 w 987"/>
                    <a:gd name="T59" fmla="*/ 57 h 1074"/>
                    <a:gd name="T60" fmla="*/ 168 w 987"/>
                    <a:gd name="T61" fmla="*/ 179 h 1074"/>
                    <a:gd name="T62" fmla="*/ 150 w 987"/>
                    <a:gd name="T63" fmla="*/ 52 h 10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87"/>
                    <a:gd name="T97" fmla="*/ 0 h 1074"/>
                    <a:gd name="T98" fmla="*/ 987 w 987"/>
                    <a:gd name="T99" fmla="*/ 1074 h 107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87" h="1074">
                      <a:moveTo>
                        <a:pt x="110" y="0"/>
                      </a:moveTo>
                      <a:lnTo>
                        <a:pt x="93" y="52"/>
                      </a:lnTo>
                      <a:lnTo>
                        <a:pt x="16" y="80"/>
                      </a:lnTo>
                      <a:lnTo>
                        <a:pt x="0" y="133"/>
                      </a:lnTo>
                      <a:lnTo>
                        <a:pt x="58" y="197"/>
                      </a:lnTo>
                      <a:lnTo>
                        <a:pt x="28" y="226"/>
                      </a:lnTo>
                      <a:lnTo>
                        <a:pt x="86" y="284"/>
                      </a:lnTo>
                      <a:lnTo>
                        <a:pt x="191" y="296"/>
                      </a:lnTo>
                      <a:lnTo>
                        <a:pt x="330" y="377"/>
                      </a:lnTo>
                      <a:lnTo>
                        <a:pt x="342" y="336"/>
                      </a:lnTo>
                      <a:lnTo>
                        <a:pt x="307" y="267"/>
                      </a:lnTo>
                      <a:lnTo>
                        <a:pt x="377" y="296"/>
                      </a:lnTo>
                      <a:lnTo>
                        <a:pt x="394" y="359"/>
                      </a:lnTo>
                      <a:lnTo>
                        <a:pt x="494" y="377"/>
                      </a:lnTo>
                      <a:lnTo>
                        <a:pt x="522" y="418"/>
                      </a:lnTo>
                      <a:lnTo>
                        <a:pt x="482" y="470"/>
                      </a:lnTo>
                      <a:lnTo>
                        <a:pt x="586" y="523"/>
                      </a:lnTo>
                      <a:lnTo>
                        <a:pt x="563" y="592"/>
                      </a:lnTo>
                      <a:lnTo>
                        <a:pt x="539" y="610"/>
                      </a:lnTo>
                      <a:lnTo>
                        <a:pt x="557" y="714"/>
                      </a:lnTo>
                      <a:lnTo>
                        <a:pt x="499" y="755"/>
                      </a:lnTo>
                      <a:lnTo>
                        <a:pt x="435" y="725"/>
                      </a:lnTo>
                      <a:lnTo>
                        <a:pt x="424" y="865"/>
                      </a:lnTo>
                      <a:lnTo>
                        <a:pt x="529" y="859"/>
                      </a:lnTo>
                      <a:lnTo>
                        <a:pt x="557" y="836"/>
                      </a:lnTo>
                      <a:lnTo>
                        <a:pt x="668" y="976"/>
                      </a:lnTo>
                      <a:lnTo>
                        <a:pt x="714" y="976"/>
                      </a:lnTo>
                      <a:lnTo>
                        <a:pt x="738" y="1011"/>
                      </a:lnTo>
                      <a:lnTo>
                        <a:pt x="947" y="1074"/>
                      </a:lnTo>
                      <a:lnTo>
                        <a:pt x="941" y="1028"/>
                      </a:lnTo>
                      <a:lnTo>
                        <a:pt x="842" y="952"/>
                      </a:lnTo>
                      <a:lnTo>
                        <a:pt x="825" y="912"/>
                      </a:lnTo>
                      <a:lnTo>
                        <a:pt x="953" y="993"/>
                      </a:lnTo>
                      <a:lnTo>
                        <a:pt x="970" y="946"/>
                      </a:lnTo>
                      <a:lnTo>
                        <a:pt x="918" y="865"/>
                      </a:lnTo>
                      <a:lnTo>
                        <a:pt x="923" y="847"/>
                      </a:lnTo>
                      <a:lnTo>
                        <a:pt x="825" y="772"/>
                      </a:lnTo>
                      <a:lnTo>
                        <a:pt x="842" y="720"/>
                      </a:lnTo>
                      <a:lnTo>
                        <a:pt x="784" y="673"/>
                      </a:lnTo>
                      <a:lnTo>
                        <a:pt x="930" y="714"/>
                      </a:lnTo>
                      <a:lnTo>
                        <a:pt x="930" y="772"/>
                      </a:lnTo>
                      <a:lnTo>
                        <a:pt x="947" y="778"/>
                      </a:lnTo>
                      <a:lnTo>
                        <a:pt x="965" y="702"/>
                      </a:lnTo>
                      <a:lnTo>
                        <a:pt x="987" y="673"/>
                      </a:lnTo>
                      <a:lnTo>
                        <a:pt x="975" y="586"/>
                      </a:lnTo>
                      <a:lnTo>
                        <a:pt x="895" y="580"/>
                      </a:lnTo>
                      <a:lnTo>
                        <a:pt x="860" y="523"/>
                      </a:lnTo>
                      <a:lnTo>
                        <a:pt x="749" y="488"/>
                      </a:lnTo>
                      <a:lnTo>
                        <a:pt x="714" y="435"/>
                      </a:lnTo>
                      <a:lnTo>
                        <a:pt x="738" y="389"/>
                      </a:lnTo>
                      <a:lnTo>
                        <a:pt x="703" y="313"/>
                      </a:lnTo>
                      <a:lnTo>
                        <a:pt x="633" y="284"/>
                      </a:lnTo>
                      <a:lnTo>
                        <a:pt x="539" y="249"/>
                      </a:lnTo>
                      <a:lnTo>
                        <a:pt x="529" y="174"/>
                      </a:lnTo>
                      <a:lnTo>
                        <a:pt x="435" y="197"/>
                      </a:lnTo>
                      <a:lnTo>
                        <a:pt x="412" y="145"/>
                      </a:lnTo>
                      <a:lnTo>
                        <a:pt x="319" y="174"/>
                      </a:lnTo>
                      <a:lnTo>
                        <a:pt x="302" y="104"/>
                      </a:lnTo>
                      <a:lnTo>
                        <a:pt x="382" y="92"/>
                      </a:lnTo>
                      <a:lnTo>
                        <a:pt x="278" y="57"/>
                      </a:lnTo>
                      <a:lnTo>
                        <a:pt x="191" y="63"/>
                      </a:lnTo>
                      <a:lnTo>
                        <a:pt x="168" y="179"/>
                      </a:lnTo>
                      <a:lnTo>
                        <a:pt x="133" y="122"/>
                      </a:lnTo>
                      <a:lnTo>
                        <a:pt x="150" y="52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7" name="Freeform 58"/>
                <p:cNvSpPr>
                  <a:spLocks/>
                </p:cNvSpPr>
                <p:nvPr/>
              </p:nvSpPr>
              <p:spPr bwMode="auto">
                <a:xfrm>
                  <a:off x="661" y="466"/>
                  <a:ext cx="27" cy="13"/>
                </a:xfrm>
                <a:custGeom>
                  <a:avLst/>
                  <a:gdLst>
                    <a:gd name="T0" fmla="*/ 128 w 215"/>
                    <a:gd name="T1" fmla="*/ 0 h 105"/>
                    <a:gd name="T2" fmla="*/ 116 w 215"/>
                    <a:gd name="T3" fmla="*/ 17 h 105"/>
                    <a:gd name="T4" fmla="*/ 0 w 215"/>
                    <a:gd name="T5" fmla="*/ 52 h 105"/>
                    <a:gd name="T6" fmla="*/ 87 w 215"/>
                    <a:gd name="T7" fmla="*/ 105 h 105"/>
                    <a:gd name="T8" fmla="*/ 198 w 215"/>
                    <a:gd name="T9" fmla="*/ 105 h 105"/>
                    <a:gd name="T10" fmla="*/ 215 w 215"/>
                    <a:gd name="T11" fmla="*/ 52 h 105"/>
                    <a:gd name="T12" fmla="*/ 198 w 215"/>
                    <a:gd name="T13" fmla="*/ 23 h 105"/>
                    <a:gd name="T14" fmla="*/ 128 w 215"/>
                    <a:gd name="T15" fmla="*/ 0 h 1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5"/>
                    <a:gd name="T25" fmla="*/ 0 h 105"/>
                    <a:gd name="T26" fmla="*/ 215 w 215"/>
                    <a:gd name="T27" fmla="*/ 105 h 10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5" h="105">
                      <a:moveTo>
                        <a:pt x="128" y="0"/>
                      </a:moveTo>
                      <a:lnTo>
                        <a:pt x="116" y="17"/>
                      </a:lnTo>
                      <a:lnTo>
                        <a:pt x="0" y="52"/>
                      </a:lnTo>
                      <a:lnTo>
                        <a:pt x="87" y="105"/>
                      </a:lnTo>
                      <a:lnTo>
                        <a:pt x="198" y="105"/>
                      </a:lnTo>
                      <a:lnTo>
                        <a:pt x="215" y="52"/>
                      </a:lnTo>
                      <a:lnTo>
                        <a:pt x="198" y="23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8" name="Freeform 59"/>
                <p:cNvSpPr>
                  <a:spLocks/>
                </p:cNvSpPr>
                <p:nvPr/>
              </p:nvSpPr>
              <p:spPr bwMode="auto">
                <a:xfrm>
                  <a:off x="734" y="502"/>
                  <a:ext cx="44" cy="28"/>
                </a:xfrm>
                <a:custGeom>
                  <a:avLst/>
                  <a:gdLst>
                    <a:gd name="T0" fmla="*/ 0 w 354"/>
                    <a:gd name="T1" fmla="*/ 41 h 227"/>
                    <a:gd name="T2" fmla="*/ 52 w 354"/>
                    <a:gd name="T3" fmla="*/ 82 h 227"/>
                    <a:gd name="T4" fmla="*/ 52 w 354"/>
                    <a:gd name="T5" fmla="*/ 197 h 227"/>
                    <a:gd name="T6" fmla="*/ 354 w 354"/>
                    <a:gd name="T7" fmla="*/ 227 h 227"/>
                    <a:gd name="T8" fmla="*/ 354 w 354"/>
                    <a:gd name="T9" fmla="*/ 169 h 227"/>
                    <a:gd name="T10" fmla="*/ 162 w 354"/>
                    <a:gd name="T11" fmla="*/ 122 h 227"/>
                    <a:gd name="T12" fmla="*/ 57 w 354"/>
                    <a:gd name="T13" fmla="*/ 18 h 227"/>
                    <a:gd name="T14" fmla="*/ 0 w 354"/>
                    <a:gd name="T15" fmla="*/ 0 h 227"/>
                    <a:gd name="T16" fmla="*/ 0 w 354"/>
                    <a:gd name="T17" fmla="*/ 41 h 2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4"/>
                    <a:gd name="T28" fmla="*/ 0 h 227"/>
                    <a:gd name="T29" fmla="*/ 354 w 354"/>
                    <a:gd name="T30" fmla="*/ 227 h 2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4" h="227">
                      <a:moveTo>
                        <a:pt x="0" y="41"/>
                      </a:moveTo>
                      <a:lnTo>
                        <a:pt x="52" y="82"/>
                      </a:lnTo>
                      <a:lnTo>
                        <a:pt x="52" y="197"/>
                      </a:lnTo>
                      <a:lnTo>
                        <a:pt x="354" y="227"/>
                      </a:lnTo>
                      <a:lnTo>
                        <a:pt x="354" y="169"/>
                      </a:lnTo>
                      <a:lnTo>
                        <a:pt x="162" y="122"/>
                      </a:lnTo>
                      <a:lnTo>
                        <a:pt x="57" y="18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69" name="Freeform 60"/>
                <p:cNvSpPr>
                  <a:spLocks/>
                </p:cNvSpPr>
                <p:nvPr/>
              </p:nvSpPr>
              <p:spPr bwMode="auto">
                <a:xfrm>
                  <a:off x="675" y="486"/>
                  <a:ext cx="35" cy="23"/>
                </a:xfrm>
                <a:custGeom>
                  <a:avLst/>
                  <a:gdLst>
                    <a:gd name="T0" fmla="*/ 63 w 284"/>
                    <a:gd name="T1" fmla="*/ 0 h 185"/>
                    <a:gd name="T2" fmla="*/ 202 w 284"/>
                    <a:gd name="T3" fmla="*/ 52 h 185"/>
                    <a:gd name="T4" fmla="*/ 284 w 284"/>
                    <a:gd name="T5" fmla="*/ 122 h 185"/>
                    <a:gd name="T6" fmla="*/ 197 w 284"/>
                    <a:gd name="T7" fmla="*/ 185 h 185"/>
                    <a:gd name="T8" fmla="*/ 110 w 284"/>
                    <a:gd name="T9" fmla="*/ 162 h 185"/>
                    <a:gd name="T10" fmla="*/ 52 w 284"/>
                    <a:gd name="T11" fmla="*/ 133 h 185"/>
                    <a:gd name="T12" fmla="*/ 45 w 284"/>
                    <a:gd name="T13" fmla="*/ 92 h 185"/>
                    <a:gd name="T14" fmla="*/ 0 w 284"/>
                    <a:gd name="T15" fmla="*/ 52 h 185"/>
                    <a:gd name="T16" fmla="*/ 63 w 284"/>
                    <a:gd name="T17" fmla="*/ 0 h 1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4"/>
                    <a:gd name="T28" fmla="*/ 0 h 185"/>
                    <a:gd name="T29" fmla="*/ 284 w 284"/>
                    <a:gd name="T30" fmla="*/ 185 h 1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4" h="185">
                      <a:moveTo>
                        <a:pt x="63" y="0"/>
                      </a:moveTo>
                      <a:lnTo>
                        <a:pt x="202" y="52"/>
                      </a:lnTo>
                      <a:lnTo>
                        <a:pt x="284" y="122"/>
                      </a:lnTo>
                      <a:lnTo>
                        <a:pt x="197" y="185"/>
                      </a:lnTo>
                      <a:lnTo>
                        <a:pt x="110" y="162"/>
                      </a:lnTo>
                      <a:lnTo>
                        <a:pt x="52" y="133"/>
                      </a:lnTo>
                      <a:lnTo>
                        <a:pt x="45" y="92"/>
                      </a:lnTo>
                      <a:lnTo>
                        <a:pt x="0" y="5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0" name="Freeform 61"/>
                <p:cNvSpPr>
                  <a:spLocks/>
                </p:cNvSpPr>
                <p:nvPr/>
              </p:nvSpPr>
              <p:spPr bwMode="auto">
                <a:xfrm>
                  <a:off x="710" y="500"/>
                  <a:ext cx="16" cy="17"/>
                </a:xfrm>
                <a:custGeom>
                  <a:avLst/>
                  <a:gdLst>
                    <a:gd name="T0" fmla="*/ 92 w 127"/>
                    <a:gd name="T1" fmla="*/ 0 h 134"/>
                    <a:gd name="T2" fmla="*/ 17 w 127"/>
                    <a:gd name="T3" fmla="*/ 24 h 134"/>
                    <a:gd name="T4" fmla="*/ 0 w 127"/>
                    <a:gd name="T5" fmla="*/ 65 h 134"/>
                    <a:gd name="T6" fmla="*/ 40 w 127"/>
                    <a:gd name="T7" fmla="*/ 77 h 134"/>
                    <a:gd name="T8" fmla="*/ 40 w 127"/>
                    <a:gd name="T9" fmla="*/ 117 h 134"/>
                    <a:gd name="T10" fmla="*/ 98 w 127"/>
                    <a:gd name="T11" fmla="*/ 134 h 134"/>
                    <a:gd name="T12" fmla="*/ 127 w 127"/>
                    <a:gd name="T13" fmla="*/ 129 h 134"/>
                    <a:gd name="T14" fmla="*/ 98 w 127"/>
                    <a:gd name="T15" fmla="*/ 77 h 134"/>
                    <a:gd name="T16" fmla="*/ 127 w 127"/>
                    <a:gd name="T17" fmla="*/ 65 h 134"/>
                    <a:gd name="T18" fmla="*/ 92 w 127"/>
                    <a:gd name="T19" fmla="*/ 0 h 1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7"/>
                    <a:gd name="T31" fmla="*/ 0 h 134"/>
                    <a:gd name="T32" fmla="*/ 127 w 127"/>
                    <a:gd name="T33" fmla="*/ 134 h 1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7" h="134">
                      <a:moveTo>
                        <a:pt x="92" y="0"/>
                      </a:moveTo>
                      <a:lnTo>
                        <a:pt x="17" y="24"/>
                      </a:lnTo>
                      <a:lnTo>
                        <a:pt x="0" y="65"/>
                      </a:lnTo>
                      <a:lnTo>
                        <a:pt x="40" y="77"/>
                      </a:lnTo>
                      <a:lnTo>
                        <a:pt x="40" y="117"/>
                      </a:lnTo>
                      <a:lnTo>
                        <a:pt x="98" y="134"/>
                      </a:lnTo>
                      <a:lnTo>
                        <a:pt x="127" y="129"/>
                      </a:lnTo>
                      <a:lnTo>
                        <a:pt x="98" y="77"/>
                      </a:lnTo>
                      <a:lnTo>
                        <a:pt x="127" y="65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1" name="Freeform 62"/>
                <p:cNvSpPr>
                  <a:spLocks/>
                </p:cNvSpPr>
                <p:nvPr/>
              </p:nvSpPr>
              <p:spPr bwMode="auto">
                <a:xfrm>
                  <a:off x="663" y="482"/>
                  <a:ext cx="6" cy="5"/>
                </a:xfrm>
                <a:custGeom>
                  <a:avLst/>
                  <a:gdLst>
                    <a:gd name="T0" fmla="*/ 29 w 47"/>
                    <a:gd name="T1" fmla="*/ 0 h 35"/>
                    <a:gd name="T2" fmla="*/ 0 w 47"/>
                    <a:gd name="T3" fmla="*/ 0 h 35"/>
                    <a:gd name="T4" fmla="*/ 17 w 47"/>
                    <a:gd name="T5" fmla="*/ 35 h 35"/>
                    <a:gd name="T6" fmla="*/ 47 w 47"/>
                    <a:gd name="T7" fmla="*/ 23 h 35"/>
                    <a:gd name="T8" fmla="*/ 29 w 47"/>
                    <a:gd name="T9" fmla="*/ 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29" y="0"/>
                      </a:moveTo>
                      <a:lnTo>
                        <a:pt x="0" y="0"/>
                      </a:lnTo>
                      <a:lnTo>
                        <a:pt x="17" y="35"/>
                      </a:lnTo>
                      <a:lnTo>
                        <a:pt x="47" y="2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2" name="Freeform 63"/>
                <p:cNvSpPr>
                  <a:spLocks/>
                </p:cNvSpPr>
                <p:nvPr/>
              </p:nvSpPr>
              <p:spPr bwMode="auto">
                <a:xfrm>
                  <a:off x="733" y="514"/>
                  <a:ext cx="3" cy="5"/>
                </a:xfrm>
                <a:custGeom>
                  <a:avLst/>
                  <a:gdLst>
                    <a:gd name="T0" fmla="*/ 24 w 24"/>
                    <a:gd name="T1" fmla="*/ 18 h 41"/>
                    <a:gd name="T2" fmla="*/ 12 w 24"/>
                    <a:gd name="T3" fmla="*/ 0 h 41"/>
                    <a:gd name="T4" fmla="*/ 0 w 24"/>
                    <a:gd name="T5" fmla="*/ 41 h 41"/>
                    <a:gd name="T6" fmla="*/ 17 w 24"/>
                    <a:gd name="T7" fmla="*/ 41 h 41"/>
                    <a:gd name="T8" fmla="*/ 24 w 24"/>
                    <a:gd name="T9" fmla="*/ 1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41"/>
                    <a:gd name="T17" fmla="*/ 24 w 24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41">
                      <a:moveTo>
                        <a:pt x="24" y="18"/>
                      </a:moveTo>
                      <a:lnTo>
                        <a:pt x="12" y="0"/>
                      </a:lnTo>
                      <a:lnTo>
                        <a:pt x="0" y="41"/>
                      </a:lnTo>
                      <a:lnTo>
                        <a:pt x="17" y="41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3" name="Freeform 64"/>
                <p:cNvSpPr>
                  <a:spLocks/>
                </p:cNvSpPr>
                <p:nvPr/>
              </p:nvSpPr>
              <p:spPr bwMode="auto">
                <a:xfrm>
                  <a:off x="792" y="598"/>
                  <a:ext cx="8" cy="14"/>
                </a:xfrm>
                <a:custGeom>
                  <a:avLst/>
                  <a:gdLst>
                    <a:gd name="T0" fmla="*/ 58 w 70"/>
                    <a:gd name="T1" fmla="*/ 92 h 104"/>
                    <a:gd name="T2" fmla="*/ 70 w 70"/>
                    <a:gd name="T3" fmla="*/ 47 h 104"/>
                    <a:gd name="T4" fmla="*/ 23 w 70"/>
                    <a:gd name="T5" fmla="*/ 0 h 104"/>
                    <a:gd name="T6" fmla="*/ 12 w 70"/>
                    <a:gd name="T7" fmla="*/ 12 h 104"/>
                    <a:gd name="T8" fmla="*/ 17 w 70"/>
                    <a:gd name="T9" fmla="*/ 58 h 104"/>
                    <a:gd name="T10" fmla="*/ 0 w 70"/>
                    <a:gd name="T11" fmla="*/ 104 h 104"/>
                    <a:gd name="T12" fmla="*/ 47 w 70"/>
                    <a:gd name="T13" fmla="*/ 104 h 104"/>
                    <a:gd name="T14" fmla="*/ 58 w 70"/>
                    <a:gd name="T15" fmla="*/ 92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104"/>
                    <a:gd name="T26" fmla="*/ 70 w 70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104">
                      <a:moveTo>
                        <a:pt x="58" y="92"/>
                      </a:moveTo>
                      <a:lnTo>
                        <a:pt x="70" y="47"/>
                      </a:lnTo>
                      <a:lnTo>
                        <a:pt x="23" y="0"/>
                      </a:lnTo>
                      <a:lnTo>
                        <a:pt x="12" y="12"/>
                      </a:lnTo>
                      <a:lnTo>
                        <a:pt x="17" y="58"/>
                      </a:lnTo>
                      <a:lnTo>
                        <a:pt x="0" y="104"/>
                      </a:lnTo>
                      <a:lnTo>
                        <a:pt x="47" y="104"/>
                      </a:lnTo>
                      <a:lnTo>
                        <a:pt x="58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4" name="Freeform 65"/>
                <p:cNvSpPr>
                  <a:spLocks/>
                </p:cNvSpPr>
                <p:nvPr/>
              </p:nvSpPr>
              <p:spPr bwMode="auto">
                <a:xfrm>
                  <a:off x="381" y="403"/>
                  <a:ext cx="189" cy="225"/>
                </a:xfrm>
                <a:custGeom>
                  <a:avLst/>
                  <a:gdLst>
                    <a:gd name="T0" fmla="*/ 762 w 1518"/>
                    <a:gd name="T1" fmla="*/ 1801 h 1801"/>
                    <a:gd name="T2" fmla="*/ 907 w 1518"/>
                    <a:gd name="T3" fmla="*/ 1766 h 1801"/>
                    <a:gd name="T4" fmla="*/ 937 w 1518"/>
                    <a:gd name="T5" fmla="*/ 1301 h 1801"/>
                    <a:gd name="T6" fmla="*/ 872 w 1518"/>
                    <a:gd name="T7" fmla="*/ 1254 h 1801"/>
                    <a:gd name="T8" fmla="*/ 855 w 1518"/>
                    <a:gd name="T9" fmla="*/ 1150 h 1801"/>
                    <a:gd name="T10" fmla="*/ 919 w 1518"/>
                    <a:gd name="T11" fmla="*/ 1011 h 1801"/>
                    <a:gd name="T12" fmla="*/ 1518 w 1518"/>
                    <a:gd name="T13" fmla="*/ 604 h 1801"/>
                    <a:gd name="T14" fmla="*/ 1506 w 1518"/>
                    <a:gd name="T15" fmla="*/ 546 h 1801"/>
                    <a:gd name="T16" fmla="*/ 1436 w 1518"/>
                    <a:gd name="T17" fmla="*/ 465 h 1801"/>
                    <a:gd name="T18" fmla="*/ 1436 w 1518"/>
                    <a:gd name="T19" fmla="*/ 407 h 1801"/>
                    <a:gd name="T20" fmla="*/ 1378 w 1518"/>
                    <a:gd name="T21" fmla="*/ 325 h 1801"/>
                    <a:gd name="T22" fmla="*/ 1395 w 1518"/>
                    <a:gd name="T23" fmla="*/ 210 h 1801"/>
                    <a:gd name="T24" fmla="*/ 1326 w 1518"/>
                    <a:gd name="T25" fmla="*/ 122 h 1801"/>
                    <a:gd name="T26" fmla="*/ 1151 w 1518"/>
                    <a:gd name="T27" fmla="*/ 105 h 1801"/>
                    <a:gd name="T28" fmla="*/ 1047 w 1518"/>
                    <a:gd name="T29" fmla="*/ 0 h 1801"/>
                    <a:gd name="T30" fmla="*/ 907 w 1518"/>
                    <a:gd name="T31" fmla="*/ 151 h 1801"/>
                    <a:gd name="T32" fmla="*/ 919 w 1518"/>
                    <a:gd name="T33" fmla="*/ 180 h 1801"/>
                    <a:gd name="T34" fmla="*/ 867 w 1518"/>
                    <a:gd name="T35" fmla="*/ 215 h 1801"/>
                    <a:gd name="T36" fmla="*/ 843 w 1518"/>
                    <a:gd name="T37" fmla="*/ 175 h 1801"/>
                    <a:gd name="T38" fmla="*/ 849 w 1518"/>
                    <a:gd name="T39" fmla="*/ 110 h 1801"/>
                    <a:gd name="T40" fmla="*/ 803 w 1518"/>
                    <a:gd name="T41" fmla="*/ 29 h 1801"/>
                    <a:gd name="T42" fmla="*/ 703 w 1518"/>
                    <a:gd name="T43" fmla="*/ 58 h 1801"/>
                    <a:gd name="T44" fmla="*/ 663 w 1518"/>
                    <a:gd name="T45" fmla="*/ 180 h 1801"/>
                    <a:gd name="T46" fmla="*/ 698 w 1518"/>
                    <a:gd name="T47" fmla="*/ 255 h 1801"/>
                    <a:gd name="T48" fmla="*/ 651 w 1518"/>
                    <a:gd name="T49" fmla="*/ 267 h 1801"/>
                    <a:gd name="T50" fmla="*/ 471 w 1518"/>
                    <a:gd name="T51" fmla="*/ 163 h 1801"/>
                    <a:gd name="T52" fmla="*/ 267 w 1518"/>
                    <a:gd name="T53" fmla="*/ 279 h 1801"/>
                    <a:gd name="T54" fmla="*/ 256 w 1518"/>
                    <a:gd name="T55" fmla="*/ 372 h 1801"/>
                    <a:gd name="T56" fmla="*/ 291 w 1518"/>
                    <a:gd name="T57" fmla="*/ 384 h 1801"/>
                    <a:gd name="T58" fmla="*/ 198 w 1518"/>
                    <a:gd name="T59" fmla="*/ 447 h 1801"/>
                    <a:gd name="T60" fmla="*/ 262 w 1518"/>
                    <a:gd name="T61" fmla="*/ 477 h 1801"/>
                    <a:gd name="T62" fmla="*/ 232 w 1518"/>
                    <a:gd name="T63" fmla="*/ 541 h 1801"/>
                    <a:gd name="T64" fmla="*/ 297 w 1518"/>
                    <a:gd name="T65" fmla="*/ 628 h 1801"/>
                    <a:gd name="T66" fmla="*/ 7 w 1518"/>
                    <a:gd name="T67" fmla="*/ 611 h 1801"/>
                    <a:gd name="T68" fmla="*/ 0 w 1518"/>
                    <a:gd name="T69" fmla="*/ 639 h 1801"/>
                    <a:gd name="T70" fmla="*/ 344 w 1518"/>
                    <a:gd name="T71" fmla="*/ 721 h 1801"/>
                    <a:gd name="T72" fmla="*/ 546 w 1518"/>
                    <a:gd name="T73" fmla="*/ 738 h 1801"/>
                    <a:gd name="T74" fmla="*/ 454 w 1518"/>
                    <a:gd name="T75" fmla="*/ 802 h 1801"/>
                    <a:gd name="T76" fmla="*/ 511 w 1518"/>
                    <a:gd name="T77" fmla="*/ 872 h 1801"/>
                    <a:gd name="T78" fmla="*/ 623 w 1518"/>
                    <a:gd name="T79" fmla="*/ 872 h 1801"/>
                    <a:gd name="T80" fmla="*/ 640 w 1518"/>
                    <a:gd name="T81" fmla="*/ 808 h 1801"/>
                    <a:gd name="T82" fmla="*/ 686 w 1518"/>
                    <a:gd name="T83" fmla="*/ 843 h 1801"/>
                    <a:gd name="T84" fmla="*/ 668 w 1518"/>
                    <a:gd name="T85" fmla="*/ 912 h 1801"/>
                    <a:gd name="T86" fmla="*/ 698 w 1518"/>
                    <a:gd name="T87" fmla="*/ 924 h 1801"/>
                    <a:gd name="T88" fmla="*/ 698 w 1518"/>
                    <a:gd name="T89" fmla="*/ 994 h 1801"/>
                    <a:gd name="T90" fmla="*/ 762 w 1518"/>
                    <a:gd name="T91" fmla="*/ 1075 h 1801"/>
                    <a:gd name="T92" fmla="*/ 780 w 1518"/>
                    <a:gd name="T93" fmla="*/ 1167 h 1801"/>
                    <a:gd name="T94" fmla="*/ 762 w 1518"/>
                    <a:gd name="T95" fmla="*/ 1237 h 1801"/>
                    <a:gd name="T96" fmla="*/ 797 w 1518"/>
                    <a:gd name="T97" fmla="*/ 1336 h 1801"/>
                    <a:gd name="T98" fmla="*/ 843 w 1518"/>
                    <a:gd name="T99" fmla="*/ 1366 h 1801"/>
                    <a:gd name="T100" fmla="*/ 872 w 1518"/>
                    <a:gd name="T101" fmla="*/ 1411 h 1801"/>
                    <a:gd name="T102" fmla="*/ 780 w 1518"/>
                    <a:gd name="T103" fmla="*/ 1603 h 1801"/>
                    <a:gd name="T104" fmla="*/ 762 w 1518"/>
                    <a:gd name="T105" fmla="*/ 1801 h 180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518"/>
                    <a:gd name="T160" fmla="*/ 0 h 1801"/>
                    <a:gd name="T161" fmla="*/ 1518 w 1518"/>
                    <a:gd name="T162" fmla="*/ 1801 h 180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518" h="1801">
                      <a:moveTo>
                        <a:pt x="762" y="1801"/>
                      </a:moveTo>
                      <a:lnTo>
                        <a:pt x="907" y="1766"/>
                      </a:lnTo>
                      <a:lnTo>
                        <a:pt x="937" y="1301"/>
                      </a:lnTo>
                      <a:lnTo>
                        <a:pt x="872" y="1254"/>
                      </a:lnTo>
                      <a:lnTo>
                        <a:pt x="855" y="1150"/>
                      </a:lnTo>
                      <a:lnTo>
                        <a:pt x="919" y="1011"/>
                      </a:lnTo>
                      <a:lnTo>
                        <a:pt x="1518" y="604"/>
                      </a:lnTo>
                      <a:lnTo>
                        <a:pt x="1506" y="546"/>
                      </a:lnTo>
                      <a:lnTo>
                        <a:pt x="1436" y="465"/>
                      </a:lnTo>
                      <a:lnTo>
                        <a:pt x="1436" y="407"/>
                      </a:lnTo>
                      <a:lnTo>
                        <a:pt x="1378" y="325"/>
                      </a:lnTo>
                      <a:lnTo>
                        <a:pt x="1395" y="210"/>
                      </a:lnTo>
                      <a:lnTo>
                        <a:pt x="1326" y="122"/>
                      </a:lnTo>
                      <a:lnTo>
                        <a:pt x="1151" y="105"/>
                      </a:lnTo>
                      <a:lnTo>
                        <a:pt x="1047" y="0"/>
                      </a:lnTo>
                      <a:lnTo>
                        <a:pt x="907" y="151"/>
                      </a:lnTo>
                      <a:lnTo>
                        <a:pt x="919" y="180"/>
                      </a:lnTo>
                      <a:lnTo>
                        <a:pt x="867" y="215"/>
                      </a:lnTo>
                      <a:lnTo>
                        <a:pt x="843" y="175"/>
                      </a:lnTo>
                      <a:lnTo>
                        <a:pt x="849" y="110"/>
                      </a:lnTo>
                      <a:lnTo>
                        <a:pt x="803" y="29"/>
                      </a:lnTo>
                      <a:lnTo>
                        <a:pt x="703" y="58"/>
                      </a:lnTo>
                      <a:lnTo>
                        <a:pt x="663" y="180"/>
                      </a:lnTo>
                      <a:lnTo>
                        <a:pt x="698" y="255"/>
                      </a:lnTo>
                      <a:lnTo>
                        <a:pt x="651" y="267"/>
                      </a:lnTo>
                      <a:lnTo>
                        <a:pt x="471" y="163"/>
                      </a:lnTo>
                      <a:lnTo>
                        <a:pt x="267" y="279"/>
                      </a:lnTo>
                      <a:lnTo>
                        <a:pt x="256" y="372"/>
                      </a:lnTo>
                      <a:lnTo>
                        <a:pt x="291" y="384"/>
                      </a:lnTo>
                      <a:lnTo>
                        <a:pt x="198" y="447"/>
                      </a:lnTo>
                      <a:lnTo>
                        <a:pt x="262" y="477"/>
                      </a:lnTo>
                      <a:lnTo>
                        <a:pt x="232" y="541"/>
                      </a:lnTo>
                      <a:lnTo>
                        <a:pt x="297" y="628"/>
                      </a:lnTo>
                      <a:lnTo>
                        <a:pt x="7" y="611"/>
                      </a:lnTo>
                      <a:lnTo>
                        <a:pt x="0" y="639"/>
                      </a:lnTo>
                      <a:lnTo>
                        <a:pt x="344" y="721"/>
                      </a:lnTo>
                      <a:lnTo>
                        <a:pt x="546" y="738"/>
                      </a:lnTo>
                      <a:lnTo>
                        <a:pt x="454" y="802"/>
                      </a:lnTo>
                      <a:lnTo>
                        <a:pt x="511" y="872"/>
                      </a:lnTo>
                      <a:lnTo>
                        <a:pt x="623" y="872"/>
                      </a:lnTo>
                      <a:lnTo>
                        <a:pt x="640" y="808"/>
                      </a:lnTo>
                      <a:lnTo>
                        <a:pt x="686" y="843"/>
                      </a:lnTo>
                      <a:lnTo>
                        <a:pt x="668" y="912"/>
                      </a:lnTo>
                      <a:lnTo>
                        <a:pt x="698" y="924"/>
                      </a:lnTo>
                      <a:lnTo>
                        <a:pt x="698" y="994"/>
                      </a:lnTo>
                      <a:lnTo>
                        <a:pt x="762" y="1075"/>
                      </a:lnTo>
                      <a:lnTo>
                        <a:pt x="780" y="1167"/>
                      </a:lnTo>
                      <a:lnTo>
                        <a:pt x="762" y="1237"/>
                      </a:lnTo>
                      <a:lnTo>
                        <a:pt x="797" y="1336"/>
                      </a:lnTo>
                      <a:lnTo>
                        <a:pt x="843" y="1366"/>
                      </a:lnTo>
                      <a:lnTo>
                        <a:pt x="872" y="1411"/>
                      </a:lnTo>
                      <a:lnTo>
                        <a:pt x="780" y="1603"/>
                      </a:lnTo>
                      <a:lnTo>
                        <a:pt x="762" y="18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5" name="Freeform 66"/>
                <p:cNvSpPr>
                  <a:spLocks/>
                </p:cNvSpPr>
                <p:nvPr/>
              </p:nvSpPr>
              <p:spPr bwMode="auto">
                <a:xfrm>
                  <a:off x="469" y="478"/>
                  <a:ext cx="466" cy="408"/>
                </a:xfrm>
                <a:custGeom>
                  <a:avLst/>
                  <a:gdLst>
                    <a:gd name="T0" fmla="*/ 3150 w 3724"/>
                    <a:gd name="T1" fmla="*/ 2968 h 3264"/>
                    <a:gd name="T2" fmla="*/ 3115 w 3724"/>
                    <a:gd name="T3" fmla="*/ 2881 h 3264"/>
                    <a:gd name="T4" fmla="*/ 2662 w 3724"/>
                    <a:gd name="T5" fmla="*/ 3131 h 3264"/>
                    <a:gd name="T6" fmla="*/ 2278 w 3724"/>
                    <a:gd name="T7" fmla="*/ 3264 h 3264"/>
                    <a:gd name="T8" fmla="*/ 2359 w 3724"/>
                    <a:gd name="T9" fmla="*/ 3148 h 3264"/>
                    <a:gd name="T10" fmla="*/ 2435 w 3724"/>
                    <a:gd name="T11" fmla="*/ 3166 h 3264"/>
                    <a:gd name="T12" fmla="*/ 2168 w 3724"/>
                    <a:gd name="T13" fmla="*/ 2800 h 3264"/>
                    <a:gd name="T14" fmla="*/ 1894 w 3724"/>
                    <a:gd name="T15" fmla="*/ 2678 h 3264"/>
                    <a:gd name="T16" fmla="*/ 46 w 3724"/>
                    <a:gd name="T17" fmla="*/ 1823 h 3264"/>
                    <a:gd name="T18" fmla="*/ 35 w 3724"/>
                    <a:gd name="T19" fmla="*/ 1586 h 3264"/>
                    <a:gd name="T20" fmla="*/ 46 w 3724"/>
                    <a:gd name="T21" fmla="*/ 1260 h 3264"/>
                    <a:gd name="T22" fmla="*/ 227 w 3724"/>
                    <a:gd name="T23" fmla="*/ 708 h 3264"/>
                    <a:gd name="T24" fmla="*/ 209 w 3724"/>
                    <a:gd name="T25" fmla="*/ 418 h 3264"/>
                    <a:gd name="T26" fmla="*/ 1028 w 3724"/>
                    <a:gd name="T27" fmla="*/ 197 h 3264"/>
                    <a:gd name="T28" fmla="*/ 1156 w 3724"/>
                    <a:gd name="T29" fmla="*/ 273 h 3264"/>
                    <a:gd name="T30" fmla="*/ 1284 w 3724"/>
                    <a:gd name="T31" fmla="*/ 446 h 3264"/>
                    <a:gd name="T32" fmla="*/ 1359 w 3724"/>
                    <a:gd name="T33" fmla="*/ 621 h 3264"/>
                    <a:gd name="T34" fmla="*/ 1545 w 3724"/>
                    <a:gd name="T35" fmla="*/ 807 h 3264"/>
                    <a:gd name="T36" fmla="*/ 1697 w 3724"/>
                    <a:gd name="T37" fmla="*/ 767 h 3264"/>
                    <a:gd name="T38" fmla="*/ 1847 w 3724"/>
                    <a:gd name="T39" fmla="*/ 801 h 3264"/>
                    <a:gd name="T40" fmla="*/ 1952 w 3724"/>
                    <a:gd name="T41" fmla="*/ 801 h 3264"/>
                    <a:gd name="T42" fmla="*/ 1970 w 3724"/>
                    <a:gd name="T43" fmla="*/ 911 h 3264"/>
                    <a:gd name="T44" fmla="*/ 2051 w 3724"/>
                    <a:gd name="T45" fmla="*/ 836 h 3264"/>
                    <a:gd name="T46" fmla="*/ 2074 w 3724"/>
                    <a:gd name="T47" fmla="*/ 645 h 3264"/>
                    <a:gd name="T48" fmla="*/ 2126 w 3724"/>
                    <a:gd name="T49" fmla="*/ 894 h 3264"/>
                    <a:gd name="T50" fmla="*/ 2214 w 3724"/>
                    <a:gd name="T51" fmla="*/ 952 h 3264"/>
                    <a:gd name="T52" fmla="*/ 2330 w 3724"/>
                    <a:gd name="T53" fmla="*/ 854 h 3264"/>
                    <a:gd name="T54" fmla="*/ 2400 w 3724"/>
                    <a:gd name="T55" fmla="*/ 1138 h 3264"/>
                    <a:gd name="T56" fmla="*/ 2144 w 3724"/>
                    <a:gd name="T57" fmla="*/ 1178 h 3264"/>
                    <a:gd name="T58" fmla="*/ 2098 w 3724"/>
                    <a:gd name="T59" fmla="*/ 1290 h 3264"/>
                    <a:gd name="T60" fmla="*/ 2039 w 3724"/>
                    <a:gd name="T61" fmla="*/ 1370 h 3264"/>
                    <a:gd name="T62" fmla="*/ 1871 w 3724"/>
                    <a:gd name="T63" fmla="*/ 1748 h 3264"/>
                    <a:gd name="T64" fmla="*/ 2219 w 3724"/>
                    <a:gd name="T65" fmla="*/ 2085 h 3264"/>
                    <a:gd name="T66" fmla="*/ 2400 w 3724"/>
                    <a:gd name="T67" fmla="*/ 2219 h 3264"/>
                    <a:gd name="T68" fmla="*/ 2545 w 3724"/>
                    <a:gd name="T69" fmla="*/ 2434 h 3264"/>
                    <a:gd name="T70" fmla="*/ 2481 w 3724"/>
                    <a:gd name="T71" fmla="*/ 2149 h 3264"/>
                    <a:gd name="T72" fmla="*/ 2510 w 3724"/>
                    <a:gd name="T73" fmla="*/ 1841 h 3264"/>
                    <a:gd name="T74" fmla="*/ 2562 w 3724"/>
                    <a:gd name="T75" fmla="*/ 1661 h 3264"/>
                    <a:gd name="T76" fmla="*/ 2766 w 3724"/>
                    <a:gd name="T77" fmla="*/ 1504 h 3264"/>
                    <a:gd name="T78" fmla="*/ 2964 w 3724"/>
                    <a:gd name="T79" fmla="*/ 1684 h 3264"/>
                    <a:gd name="T80" fmla="*/ 3091 w 3724"/>
                    <a:gd name="T81" fmla="*/ 1853 h 3264"/>
                    <a:gd name="T82" fmla="*/ 3342 w 3724"/>
                    <a:gd name="T83" fmla="*/ 1899 h 3264"/>
                    <a:gd name="T84" fmla="*/ 3614 w 3724"/>
                    <a:gd name="T85" fmla="*/ 2090 h 3264"/>
                    <a:gd name="T86" fmla="*/ 3724 w 3724"/>
                    <a:gd name="T87" fmla="*/ 2299 h 3264"/>
                    <a:gd name="T88" fmla="*/ 3586 w 3724"/>
                    <a:gd name="T89" fmla="*/ 2498 h 3264"/>
                    <a:gd name="T90" fmla="*/ 3138 w 3724"/>
                    <a:gd name="T91" fmla="*/ 2695 h 3264"/>
                    <a:gd name="T92" fmla="*/ 3074 w 3724"/>
                    <a:gd name="T93" fmla="*/ 2829 h 3264"/>
                    <a:gd name="T94" fmla="*/ 3335 w 3724"/>
                    <a:gd name="T95" fmla="*/ 2707 h 3264"/>
                    <a:gd name="T96" fmla="*/ 3347 w 3724"/>
                    <a:gd name="T97" fmla="*/ 2805 h 3264"/>
                    <a:gd name="T98" fmla="*/ 3469 w 3724"/>
                    <a:gd name="T99" fmla="*/ 3014 h 3264"/>
                    <a:gd name="T100" fmla="*/ 3370 w 3724"/>
                    <a:gd name="T101" fmla="*/ 3009 h 326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724"/>
                    <a:gd name="T154" fmla="*/ 0 h 3264"/>
                    <a:gd name="T155" fmla="*/ 3724 w 3724"/>
                    <a:gd name="T156" fmla="*/ 3264 h 326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724" h="3264">
                      <a:moveTo>
                        <a:pt x="3248" y="3056"/>
                      </a:moveTo>
                      <a:lnTo>
                        <a:pt x="3196" y="3049"/>
                      </a:lnTo>
                      <a:lnTo>
                        <a:pt x="3150" y="2968"/>
                      </a:lnTo>
                      <a:lnTo>
                        <a:pt x="3185" y="2904"/>
                      </a:lnTo>
                      <a:lnTo>
                        <a:pt x="3190" y="2887"/>
                      </a:lnTo>
                      <a:lnTo>
                        <a:pt x="3115" y="2881"/>
                      </a:lnTo>
                      <a:lnTo>
                        <a:pt x="2981" y="3026"/>
                      </a:lnTo>
                      <a:lnTo>
                        <a:pt x="2795" y="3061"/>
                      </a:lnTo>
                      <a:lnTo>
                        <a:pt x="2662" y="3131"/>
                      </a:lnTo>
                      <a:lnTo>
                        <a:pt x="2574" y="3096"/>
                      </a:lnTo>
                      <a:lnTo>
                        <a:pt x="2470" y="3212"/>
                      </a:lnTo>
                      <a:lnTo>
                        <a:pt x="2278" y="3264"/>
                      </a:lnTo>
                      <a:lnTo>
                        <a:pt x="2237" y="3264"/>
                      </a:lnTo>
                      <a:lnTo>
                        <a:pt x="2266" y="3212"/>
                      </a:lnTo>
                      <a:lnTo>
                        <a:pt x="2359" y="3148"/>
                      </a:lnTo>
                      <a:lnTo>
                        <a:pt x="2365" y="3078"/>
                      </a:lnTo>
                      <a:lnTo>
                        <a:pt x="2400" y="3148"/>
                      </a:lnTo>
                      <a:lnTo>
                        <a:pt x="2435" y="3166"/>
                      </a:lnTo>
                      <a:lnTo>
                        <a:pt x="2428" y="3026"/>
                      </a:lnTo>
                      <a:lnTo>
                        <a:pt x="2226" y="2916"/>
                      </a:lnTo>
                      <a:lnTo>
                        <a:pt x="2168" y="2800"/>
                      </a:lnTo>
                      <a:lnTo>
                        <a:pt x="2104" y="2695"/>
                      </a:lnTo>
                      <a:lnTo>
                        <a:pt x="2004" y="2637"/>
                      </a:lnTo>
                      <a:lnTo>
                        <a:pt x="1894" y="2678"/>
                      </a:lnTo>
                      <a:lnTo>
                        <a:pt x="1069" y="2352"/>
                      </a:lnTo>
                      <a:lnTo>
                        <a:pt x="506" y="2073"/>
                      </a:lnTo>
                      <a:lnTo>
                        <a:pt x="46" y="1823"/>
                      </a:lnTo>
                      <a:lnTo>
                        <a:pt x="17" y="1725"/>
                      </a:lnTo>
                      <a:lnTo>
                        <a:pt x="5" y="1656"/>
                      </a:lnTo>
                      <a:lnTo>
                        <a:pt x="35" y="1586"/>
                      </a:lnTo>
                      <a:lnTo>
                        <a:pt x="0" y="1551"/>
                      </a:lnTo>
                      <a:lnTo>
                        <a:pt x="70" y="1300"/>
                      </a:lnTo>
                      <a:lnTo>
                        <a:pt x="46" y="1260"/>
                      </a:lnTo>
                      <a:lnTo>
                        <a:pt x="58" y="1185"/>
                      </a:lnTo>
                      <a:lnTo>
                        <a:pt x="192" y="1173"/>
                      </a:lnTo>
                      <a:lnTo>
                        <a:pt x="227" y="708"/>
                      </a:lnTo>
                      <a:lnTo>
                        <a:pt x="162" y="650"/>
                      </a:lnTo>
                      <a:lnTo>
                        <a:pt x="145" y="545"/>
                      </a:lnTo>
                      <a:lnTo>
                        <a:pt x="209" y="418"/>
                      </a:lnTo>
                      <a:lnTo>
                        <a:pt x="808" y="0"/>
                      </a:lnTo>
                      <a:lnTo>
                        <a:pt x="848" y="151"/>
                      </a:lnTo>
                      <a:lnTo>
                        <a:pt x="1028" y="197"/>
                      </a:lnTo>
                      <a:lnTo>
                        <a:pt x="1045" y="266"/>
                      </a:lnTo>
                      <a:lnTo>
                        <a:pt x="1139" y="244"/>
                      </a:lnTo>
                      <a:lnTo>
                        <a:pt x="1156" y="273"/>
                      </a:lnTo>
                      <a:lnTo>
                        <a:pt x="1115" y="331"/>
                      </a:lnTo>
                      <a:lnTo>
                        <a:pt x="1174" y="360"/>
                      </a:lnTo>
                      <a:lnTo>
                        <a:pt x="1284" y="446"/>
                      </a:lnTo>
                      <a:lnTo>
                        <a:pt x="1301" y="540"/>
                      </a:lnTo>
                      <a:lnTo>
                        <a:pt x="1394" y="575"/>
                      </a:lnTo>
                      <a:lnTo>
                        <a:pt x="1359" y="621"/>
                      </a:lnTo>
                      <a:lnTo>
                        <a:pt x="1366" y="662"/>
                      </a:lnTo>
                      <a:lnTo>
                        <a:pt x="1534" y="743"/>
                      </a:lnTo>
                      <a:lnTo>
                        <a:pt x="1545" y="807"/>
                      </a:lnTo>
                      <a:lnTo>
                        <a:pt x="1627" y="801"/>
                      </a:lnTo>
                      <a:lnTo>
                        <a:pt x="1603" y="732"/>
                      </a:lnTo>
                      <a:lnTo>
                        <a:pt x="1697" y="767"/>
                      </a:lnTo>
                      <a:lnTo>
                        <a:pt x="1807" y="894"/>
                      </a:lnTo>
                      <a:lnTo>
                        <a:pt x="1859" y="854"/>
                      </a:lnTo>
                      <a:lnTo>
                        <a:pt x="1847" y="801"/>
                      </a:lnTo>
                      <a:lnTo>
                        <a:pt x="1859" y="767"/>
                      </a:lnTo>
                      <a:lnTo>
                        <a:pt x="1935" y="772"/>
                      </a:lnTo>
                      <a:lnTo>
                        <a:pt x="1952" y="801"/>
                      </a:lnTo>
                      <a:lnTo>
                        <a:pt x="1929" y="941"/>
                      </a:lnTo>
                      <a:lnTo>
                        <a:pt x="1947" y="946"/>
                      </a:lnTo>
                      <a:lnTo>
                        <a:pt x="1970" y="911"/>
                      </a:lnTo>
                      <a:lnTo>
                        <a:pt x="2016" y="917"/>
                      </a:lnTo>
                      <a:lnTo>
                        <a:pt x="2011" y="882"/>
                      </a:lnTo>
                      <a:lnTo>
                        <a:pt x="2051" y="836"/>
                      </a:lnTo>
                      <a:lnTo>
                        <a:pt x="1987" y="714"/>
                      </a:lnTo>
                      <a:lnTo>
                        <a:pt x="2039" y="633"/>
                      </a:lnTo>
                      <a:lnTo>
                        <a:pt x="2074" y="645"/>
                      </a:lnTo>
                      <a:lnTo>
                        <a:pt x="2126" y="737"/>
                      </a:lnTo>
                      <a:lnTo>
                        <a:pt x="2109" y="777"/>
                      </a:lnTo>
                      <a:lnTo>
                        <a:pt x="2126" y="894"/>
                      </a:lnTo>
                      <a:lnTo>
                        <a:pt x="2196" y="894"/>
                      </a:lnTo>
                      <a:lnTo>
                        <a:pt x="2226" y="911"/>
                      </a:lnTo>
                      <a:lnTo>
                        <a:pt x="2214" y="952"/>
                      </a:lnTo>
                      <a:lnTo>
                        <a:pt x="2243" y="1028"/>
                      </a:lnTo>
                      <a:lnTo>
                        <a:pt x="2341" y="941"/>
                      </a:lnTo>
                      <a:lnTo>
                        <a:pt x="2330" y="854"/>
                      </a:lnTo>
                      <a:lnTo>
                        <a:pt x="2423" y="882"/>
                      </a:lnTo>
                      <a:lnTo>
                        <a:pt x="2446" y="1045"/>
                      </a:lnTo>
                      <a:lnTo>
                        <a:pt x="2400" y="1138"/>
                      </a:lnTo>
                      <a:lnTo>
                        <a:pt x="2278" y="1121"/>
                      </a:lnTo>
                      <a:lnTo>
                        <a:pt x="2226" y="1178"/>
                      </a:lnTo>
                      <a:lnTo>
                        <a:pt x="2144" y="1178"/>
                      </a:lnTo>
                      <a:lnTo>
                        <a:pt x="2184" y="1225"/>
                      </a:lnTo>
                      <a:lnTo>
                        <a:pt x="2138" y="1300"/>
                      </a:lnTo>
                      <a:lnTo>
                        <a:pt x="2098" y="1290"/>
                      </a:lnTo>
                      <a:lnTo>
                        <a:pt x="2081" y="1318"/>
                      </a:lnTo>
                      <a:lnTo>
                        <a:pt x="2028" y="1324"/>
                      </a:lnTo>
                      <a:lnTo>
                        <a:pt x="2039" y="1370"/>
                      </a:lnTo>
                      <a:lnTo>
                        <a:pt x="1859" y="1499"/>
                      </a:lnTo>
                      <a:lnTo>
                        <a:pt x="1772" y="1644"/>
                      </a:lnTo>
                      <a:lnTo>
                        <a:pt x="1871" y="1748"/>
                      </a:lnTo>
                      <a:lnTo>
                        <a:pt x="1871" y="1858"/>
                      </a:lnTo>
                      <a:lnTo>
                        <a:pt x="2069" y="1933"/>
                      </a:lnTo>
                      <a:lnTo>
                        <a:pt x="2219" y="2085"/>
                      </a:lnTo>
                      <a:lnTo>
                        <a:pt x="2353" y="2114"/>
                      </a:lnTo>
                      <a:lnTo>
                        <a:pt x="2324" y="2195"/>
                      </a:lnTo>
                      <a:lnTo>
                        <a:pt x="2400" y="2219"/>
                      </a:lnTo>
                      <a:lnTo>
                        <a:pt x="2365" y="2306"/>
                      </a:lnTo>
                      <a:lnTo>
                        <a:pt x="2463" y="2445"/>
                      </a:lnTo>
                      <a:lnTo>
                        <a:pt x="2545" y="2434"/>
                      </a:lnTo>
                      <a:lnTo>
                        <a:pt x="2550" y="2311"/>
                      </a:lnTo>
                      <a:lnTo>
                        <a:pt x="2458" y="2230"/>
                      </a:lnTo>
                      <a:lnTo>
                        <a:pt x="2481" y="2149"/>
                      </a:lnTo>
                      <a:lnTo>
                        <a:pt x="2597" y="2055"/>
                      </a:lnTo>
                      <a:lnTo>
                        <a:pt x="2562" y="1858"/>
                      </a:lnTo>
                      <a:lnTo>
                        <a:pt x="2510" y="1841"/>
                      </a:lnTo>
                      <a:lnTo>
                        <a:pt x="2516" y="1783"/>
                      </a:lnTo>
                      <a:lnTo>
                        <a:pt x="2585" y="1713"/>
                      </a:lnTo>
                      <a:lnTo>
                        <a:pt x="2562" y="1661"/>
                      </a:lnTo>
                      <a:lnTo>
                        <a:pt x="2557" y="1510"/>
                      </a:lnTo>
                      <a:lnTo>
                        <a:pt x="2697" y="1527"/>
                      </a:lnTo>
                      <a:lnTo>
                        <a:pt x="2766" y="1504"/>
                      </a:lnTo>
                      <a:lnTo>
                        <a:pt x="2847" y="1562"/>
                      </a:lnTo>
                      <a:lnTo>
                        <a:pt x="2864" y="1603"/>
                      </a:lnTo>
                      <a:lnTo>
                        <a:pt x="2964" y="1684"/>
                      </a:lnTo>
                      <a:lnTo>
                        <a:pt x="2981" y="1812"/>
                      </a:lnTo>
                      <a:lnTo>
                        <a:pt x="3028" y="1841"/>
                      </a:lnTo>
                      <a:lnTo>
                        <a:pt x="3091" y="1853"/>
                      </a:lnTo>
                      <a:lnTo>
                        <a:pt x="3150" y="1708"/>
                      </a:lnTo>
                      <a:lnTo>
                        <a:pt x="3255" y="1864"/>
                      </a:lnTo>
                      <a:lnTo>
                        <a:pt x="3342" y="1899"/>
                      </a:lnTo>
                      <a:lnTo>
                        <a:pt x="3335" y="1975"/>
                      </a:lnTo>
                      <a:lnTo>
                        <a:pt x="3429" y="2090"/>
                      </a:lnTo>
                      <a:lnTo>
                        <a:pt x="3614" y="2090"/>
                      </a:lnTo>
                      <a:lnTo>
                        <a:pt x="3661" y="2132"/>
                      </a:lnTo>
                      <a:lnTo>
                        <a:pt x="3667" y="2224"/>
                      </a:lnTo>
                      <a:lnTo>
                        <a:pt x="3724" y="2299"/>
                      </a:lnTo>
                      <a:lnTo>
                        <a:pt x="3724" y="2352"/>
                      </a:lnTo>
                      <a:lnTo>
                        <a:pt x="3679" y="2376"/>
                      </a:lnTo>
                      <a:lnTo>
                        <a:pt x="3586" y="2498"/>
                      </a:lnTo>
                      <a:lnTo>
                        <a:pt x="3446" y="2544"/>
                      </a:lnTo>
                      <a:lnTo>
                        <a:pt x="3272" y="2550"/>
                      </a:lnTo>
                      <a:lnTo>
                        <a:pt x="3138" y="2695"/>
                      </a:lnTo>
                      <a:lnTo>
                        <a:pt x="3033" y="2753"/>
                      </a:lnTo>
                      <a:lnTo>
                        <a:pt x="2969" y="2834"/>
                      </a:lnTo>
                      <a:lnTo>
                        <a:pt x="3074" y="2829"/>
                      </a:lnTo>
                      <a:lnTo>
                        <a:pt x="3255" y="2678"/>
                      </a:lnTo>
                      <a:lnTo>
                        <a:pt x="3272" y="2666"/>
                      </a:lnTo>
                      <a:lnTo>
                        <a:pt x="3335" y="2707"/>
                      </a:lnTo>
                      <a:lnTo>
                        <a:pt x="3370" y="2759"/>
                      </a:lnTo>
                      <a:lnTo>
                        <a:pt x="3312" y="2800"/>
                      </a:lnTo>
                      <a:lnTo>
                        <a:pt x="3347" y="2805"/>
                      </a:lnTo>
                      <a:lnTo>
                        <a:pt x="3342" y="2881"/>
                      </a:lnTo>
                      <a:lnTo>
                        <a:pt x="3562" y="2956"/>
                      </a:lnTo>
                      <a:lnTo>
                        <a:pt x="3469" y="3014"/>
                      </a:lnTo>
                      <a:lnTo>
                        <a:pt x="3347" y="3160"/>
                      </a:lnTo>
                      <a:lnTo>
                        <a:pt x="3312" y="3108"/>
                      </a:lnTo>
                      <a:lnTo>
                        <a:pt x="3370" y="3009"/>
                      </a:lnTo>
                      <a:lnTo>
                        <a:pt x="3272" y="3044"/>
                      </a:lnTo>
                      <a:lnTo>
                        <a:pt x="3248" y="30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6" name="Freeform 67"/>
                <p:cNvSpPr>
                  <a:spLocks/>
                </p:cNvSpPr>
                <p:nvPr/>
              </p:nvSpPr>
              <p:spPr bwMode="auto">
                <a:xfrm>
                  <a:off x="405" y="699"/>
                  <a:ext cx="471" cy="374"/>
                </a:xfrm>
                <a:custGeom>
                  <a:avLst/>
                  <a:gdLst>
                    <a:gd name="T0" fmla="*/ 505 w 3767"/>
                    <a:gd name="T1" fmla="*/ 52 h 2992"/>
                    <a:gd name="T2" fmla="*/ 413 w 3767"/>
                    <a:gd name="T3" fmla="*/ 140 h 2992"/>
                    <a:gd name="T4" fmla="*/ 174 w 3767"/>
                    <a:gd name="T5" fmla="*/ 361 h 2992"/>
                    <a:gd name="T6" fmla="*/ 69 w 3767"/>
                    <a:gd name="T7" fmla="*/ 535 h 2992"/>
                    <a:gd name="T8" fmla="*/ 0 w 3767"/>
                    <a:gd name="T9" fmla="*/ 1116 h 2992"/>
                    <a:gd name="T10" fmla="*/ 128 w 3767"/>
                    <a:gd name="T11" fmla="*/ 1360 h 2992"/>
                    <a:gd name="T12" fmla="*/ 442 w 3767"/>
                    <a:gd name="T13" fmla="*/ 1726 h 2992"/>
                    <a:gd name="T14" fmla="*/ 709 w 3767"/>
                    <a:gd name="T15" fmla="*/ 1796 h 2992"/>
                    <a:gd name="T16" fmla="*/ 896 w 3767"/>
                    <a:gd name="T17" fmla="*/ 1946 h 2992"/>
                    <a:gd name="T18" fmla="*/ 959 w 3767"/>
                    <a:gd name="T19" fmla="*/ 2162 h 2992"/>
                    <a:gd name="T20" fmla="*/ 1180 w 3767"/>
                    <a:gd name="T21" fmla="*/ 2423 h 2992"/>
                    <a:gd name="T22" fmla="*/ 1320 w 3767"/>
                    <a:gd name="T23" fmla="*/ 2591 h 2992"/>
                    <a:gd name="T24" fmla="*/ 1424 w 3767"/>
                    <a:gd name="T25" fmla="*/ 2353 h 2992"/>
                    <a:gd name="T26" fmla="*/ 1766 w 3767"/>
                    <a:gd name="T27" fmla="*/ 2376 h 2992"/>
                    <a:gd name="T28" fmla="*/ 1848 w 3767"/>
                    <a:gd name="T29" fmla="*/ 2382 h 2992"/>
                    <a:gd name="T30" fmla="*/ 1918 w 3767"/>
                    <a:gd name="T31" fmla="*/ 2446 h 2992"/>
                    <a:gd name="T32" fmla="*/ 2000 w 3767"/>
                    <a:gd name="T33" fmla="*/ 2458 h 2992"/>
                    <a:gd name="T34" fmla="*/ 2063 w 3767"/>
                    <a:gd name="T35" fmla="*/ 2481 h 2992"/>
                    <a:gd name="T36" fmla="*/ 2185 w 3767"/>
                    <a:gd name="T37" fmla="*/ 2429 h 2992"/>
                    <a:gd name="T38" fmla="*/ 2307 w 3767"/>
                    <a:gd name="T39" fmla="*/ 2434 h 2992"/>
                    <a:gd name="T40" fmla="*/ 2499 w 3767"/>
                    <a:gd name="T41" fmla="*/ 2528 h 2992"/>
                    <a:gd name="T42" fmla="*/ 2540 w 3767"/>
                    <a:gd name="T43" fmla="*/ 2765 h 2992"/>
                    <a:gd name="T44" fmla="*/ 2604 w 3767"/>
                    <a:gd name="T45" fmla="*/ 2882 h 2992"/>
                    <a:gd name="T46" fmla="*/ 2628 w 3767"/>
                    <a:gd name="T47" fmla="*/ 2992 h 2992"/>
                    <a:gd name="T48" fmla="*/ 2743 w 3767"/>
                    <a:gd name="T49" fmla="*/ 2830 h 2992"/>
                    <a:gd name="T50" fmla="*/ 2731 w 3767"/>
                    <a:gd name="T51" fmla="*/ 2382 h 2992"/>
                    <a:gd name="T52" fmla="*/ 3121 w 3767"/>
                    <a:gd name="T53" fmla="*/ 2085 h 2992"/>
                    <a:gd name="T54" fmla="*/ 3121 w 3767"/>
                    <a:gd name="T55" fmla="*/ 1918 h 2992"/>
                    <a:gd name="T56" fmla="*/ 3150 w 3767"/>
                    <a:gd name="T57" fmla="*/ 1906 h 2992"/>
                    <a:gd name="T58" fmla="*/ 3197 w 3767"/>
                    <a:gd name="T59" fmla="*/ 1818 h 2992"/>
                    <a:gd name="T60" fmla="*/ 3331 w 3767"/>
                    <a:gd name="T61" fmla="*/ 1644 h 2992"/>
                    <a:gd name="T62" fmla="*/ 3586 w 3767"/>
                    <a:gd name="T63" fmla="*/ 1505 h 2992"/>
                    <a:gd name="T64" fmla="*/ 3533 w 3767"/>
                    <a:gd name="T65" fmla="*/ 1475 h 2992"/>
                    <a:gd name="T66" fmla="*/ 3732 w 3767"/>
                    <a:gd name="T67" fmla="*/ 1337 h 2992"/>
                    <a:gd name="T68" fmla="*/ 3714 w 3767"/>
                    <a:gd name="T69" fmla="*/ 1273 h 2992"/>
                    <a:gd name="T70" fmla="*/ 3708 w 3767"/>
                    <a:gd name="T71" fmla="*/ 1116 h 2992"/>
                    <a:gd name="T72" fmla="*/ 3488 w 3767"/>
                    <a:gd name="T73" fmla="*/ 1255 h 2992"/>
                    <a:gd name="T74" fmla="*/ 3174 w 3767"/>
                    <a:gd name="T75" fmla="*/ 1360 h 2992"/>
                    <a:gd name="T76" fmla="*/ 3086 w 3767"/>
                    <a:gd name="T77" fmla="*/ 1458 h 2992"/>
                    <a:gd name="T78" fmla="*/ 2912 w 3767"/>
                    <a:gd name="T79" fmla="*/ 1552 h 2992"/>
                    <a:gd name="T80" fmla="*/ 2738 w 3767"/>
                    <a:gd name="T81" fmla="*/ 1528 h 2992"/>
                    <a:gd name="T82" fmla="*/ 2749 w 3767"/>
                    <a:gd name="T83" fmla="*/ 1493 h 2992"/>
                    <a:gd name="T84" fmla="*/ 2731 w 3767"/>
                    <a:gd name="T85" fmla="*/ 1430 h 2992"/>
                    <a:gd name="T86" fmla="*/ 2714 w 3767"/>
                    <a:gd name="T87" fmla="*/ 1360 h 2992"/>
                    <a:gd name="T88" fmla="*/ 2621 w 3767"/>
                    <a:gd name="T89" fmla="*/ 1348 h 2992"/>
                    <a:gd name="T90" fmla="*/ 2673 w 3767"/>
                    <a:gd name="T91" fmla="*/ 1197 h 2992"/>
                    <a:gd name="T92" fmla="*/ 2610 w 3767"/>
                    <a:gd name="T93" fmla="*/ 1173 h 2992"/>
                    <a:gd name="T94" fmla="*/ 2482 w 3767"/>
                    <a:gd name="T95" fmla="*/ 1337 h 2992"/>
                    <a:gd name="T96" fmla="*/ 2453 w 3767"/>
                    <a:gd name="T97" fmla="*/ 1470 h 2992"/>
                    <a:gd name="T98" fmla="*/ 2314 w 3767"/>
                    <a:gd name="T99" fmla="*/ 1424 h 2992"/>
                    <a:gd name="T100" fmla="*/ 2429 w 3767"/>
                    <a:gd name="T101" fmla="*/ 1220 h 2992"/>
                    <a:gd name="T102" fmla="*/ 2406 w 3767"/>
                    <a:gd name="T103" fmla="*/ 1163 h 2992"/>
                    <a:gd name="T104" fmla="*/ 2656 w 3767"/>
                    <a:gd name="T105" fmla="*/ 1151 h 2992"/>
                    <a:gd name="T106" fmla="*/ 2499 w 3767"/>
                    <a:gd name="T107" fmla="*/ 1075 h 2992"/>
                    <a:gd name="T108" fmla="*/ 2476 w 3767"/>
                    <a:gd name="T109" fmla="*/ 1034 h 2992"/>
                    <a:gd name="T110" fmla="*/ 2296 w 3767"/>
                    <a:gd name="T111" fmla="*/ 1046 h 2992"/>
                    <a:gd name="T112" fmla="*/ 2197 w 3767"/>
                    <a:gd name="T113" fmla="*/ 1034 h 2992"/>
                    <a:gd name="T114" fmla="*/ 2272 w 3767"/>
                    <a:gd name="T115" fmla="*/ 936 h 2992"/>
                    <a:gd name="T116" fmla="*/ 1616 w 3767"/>
                    <a:gd name="T117" fmla="*/ 587 h 2992"/>
                    <a:gd name="T118" fmla="*/ 570 w 3767"/>
                    <a:gd name="T119" fmla="*/ 59 h 299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67"/>
                    <a:gd name="T181" fmla="*/ 0 h 2992"/>
                    <a:gd name="T182" fmla="*/ 3767 w 3767"/>
                    <a:gd name="T183" fmla="*/ 2992 h 299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67" h="2992">
                      <a:moveTo>
                        <a:pt x="570" y="59"/>
                      </a:moveTo>
                      <a:lnTo>
                        <a:pt x="505" y="52"/>
                      </a:lnTo>
                      <a:lnTo>
                        <a:pt x="425" y="0"/>
                      </a:lnTo>
                      <a:lnTo>
                        <a:pt x="413" y="140"/>
                      </a:lnTo>
                      <a:lnTo>
                        <a:pt x="296" y="314"/>
                      </a:lnTo>
                      <a:lnTo>
                        <a:pt x="174" y="361"/>
                      </a:lnTo>
                      <a:lnTo>
                        <a:pt x="157" y="465"/>
                      </a:lnTo>
                      <a:lnTo>
                        <a:pt x="69" y="535"/>
                      </a:lnTo>
                      <a:lnTo>
                        <a:pt x="12" y="802"/>
                      </a:lnTo>
                      <a:lnTo>
                        <a:pt x="0" y="1116"/>
                      </a:lnTo>
                      <a:lnTo>
                        <a:pt x="122" y="1302"/>
                      </a:lnTo>
                      <a:lnTo>
                        <a:pt x="128" y="1360"/>
                      </a:lnTo>
                      <a:lnTo>
                        <a:pt x="320" y="1487"/>
                      </a:lnTo>
                      <a:lnTo>
                        <a:pt x="442" y="1726"/>
                      </a:lnTo>
                      <a:lnTo>
                        <a:pt x="697" y="1830"/>
                      </a:lnTo>
                      <a:lnTo>
                        <a:pt x="709" y="1796"/>
                      </a:lnTo>
                      <a:lnTo>
                        <a:pt x="831" y="1836"/>
                      </a:lnTo>
                      <a:lnTo>
                        <a:pt x="896" y="1946"/>
                      </a:lnTo>
                      <a:lnTo>
                        <a:pt x="906" y="2080"/>
                      </a:lnTo>
                      <a:lnTo>
                        <a:pt x="959" y="2162"/>
                      </a:lnTo>
                      <a:lnTo>
                        <a:pt x="1116" y="2162"/>
                      </a:lnTo>
                      <a:lnTo>
                        <a:pt x="1180" y="2423"/>
                      </a:lnTo>
                      <a:lnTo>
                        <a:pt x="1255" y="2551"/>
                      </a:lnTo>
                      <a:lnTo>
                        <a:pt x="1320" y="2591"/>
                      </a:lnTo>
                      <a:lnTo>
                        <a:pt x="1372" y="2399"/>
                      </a:lnTo>
                      <a:lnTo>
                        <a:pt x="1424" y="2353"/>
                      </a:lnTo>
                      <a:lnTo>
                        <a:pt x="1703" y="2336"/>
                      </a:lnTo>
                      <a:lnTo>
                        <a:pt x="1766" y="2376"/>
                      </a:lnTo>
                      <a:lnTo>
                        <a:pt x="1790" y="2388"/>
                      </a:lnTo>
                      <a:lnTo>
                        <a:pt x="1848" y="2382"/>
                      </a:lnTo>
                      <a:lnTo>
                        <a:pt x="1878" y="2429"/>
                      </a:lnTo>
                      <a:lnTo>
                        <a:pt x="1918" y="2446"/>
                      </a:lnTo>
                      <a:lnTo>
                        <a:pt x="1941" y="2486"/>
                      </a:lnTo>
                      <a:lnTo>
                        <a:pt x="2000" y="2458"/>
                      </a:lnTo>
                      <a:lnTo>
                        <a:pt x="2028" y="2486"/>
                      </a:lnTo>
                      <a:lnTo>
                        <a:pt x="2063" y="2481"/>
                      </a:lnTo>
                      <a:lnTo>
                        <a:pt x="2046" y="2399"/>
                      </a:lnTo>
                      <a:lnTo>
                        <a:pt x="2185" y="2429"/>
                      </a:lnTo>
                      <a:lnTo>
                        <a:pt x="2232" y="2406"/>
                      </a:lnTo>
                      <a:lnTo>
                        <a:pt x="2307" y="2434"/>
                      </a:lnTo>
                      <a:lnTo>
                        <a:pt x="2325" y="2481"/>
                      </a:lnTo>
                      <a:lnTo>
                        <a:pt x="2499" y="2528"/>
                      </a:lnTo>
                      <a:lnTo>
                        <a:pt x="2569" y="2591"/>
                      </a:lnTo>
                      <a:lnTo>
                        <a:pt x="2540" y="2765"/>
                      </a:lnTo>
                      <a:lnTo>
                        <a:pt x="2586" y="2789"/>
                      </a:lnTo>
                      <a:lnTo>
                        <a:pt x="2604" y="2882"/>
                      </a:lnTo>
                      <a:lnTo>
                        <a:pt x="2633" y="2962"/>
                      </a:lnTo>
                      <a:lnTo>
                        <a:pt x="2628" y="2992"/>
                      </a:lnTo>
                      <a:lnTo>
                        <a:pt x="2708" y="2945"/>
                      </a:lnTo>
                      <a:lnTo>
                        <a:pt x="2743" y="2830"/>
                      </a:lnTo>
                      <a:lnTo>
                        <a:pt x="2696" y="2516"/>
                      </a:lnTo>
                      <a:lnTo>
                        <a:pt x="2731" y="2382"/>
                      </a:lnTo>
                      <a:lnTo>
                        <a:pt x="3069" y="2173"/>
                      </a:lnTo>
                      <a:lnTo>
                        <a:pt x="3121" y="2085"/>
                      </a:lnTo>
                      <a:lnTo>
                        <a:pt x="3197" y="2068"/>
                      </a:lnTo>
                      <a:lnTo>
                        <a:pt x="3121" y="1918"/>
                      </a:lnTo>
                      <a:lnTo>
                        <a:pt x="3127" y="1859"/>
                      </a:lnTo>
                      <a:lnTo>
                        <a:pt x="3150" y="1906"/>
                      </a:lnTo>
                      <a:lnTo>
                        <a:pt x="3179" y="1888"/>
                      </a:lnTo>
                      <a:lnTo>
                        <a:pt x="3197" y="1818"/>
                      </a:lnTo>
                      <a:lnTo>
                        <a:pt x="3307" y="1719"/>
                      </a:lnTo>
                      <a:lnTo>
                        <a:pt x="3331" y="1644"/>
                      </a:lnTo>
                      <a:lnTo>
                        <a:pt x="3505" y="1604"/>
                      </a:lnTo>
                      <a:lnTo>
                        <a:pt x="3586" y="1505"/>
                      </a:lnTo>
                      <a:lnTo>
                        <a:pt x="3540" y="1510"/>
                      </a:lnTo>
                      <a:lnTo>
                        <a:pt x="3533" y="1475"/>
                      </a:lnTo>
                      <a:lnTo>
                        <a:pt x="3690" y="1330"/>
                      </a:lnTo>
                      <a:lnTo>
                        <a:pt x="3732" y="1337"/>
                      </a:lnTo>
                      <a:lnTo>
                        <a:pt x="3767" y="1285"/>
                      </a:lnTo>
                      <a:lnTo>
                        <a:pt x="3714" y="1273"/>
                      </a:lnTo>
                      <a:lnTo>
                        <a:pt x="3662" y="1197"/>
                      </a:lnTo>
                      <a:lnTo>
                        <a:pt x="3708" y="1116"/>
                      </a:lnTo>
                      <a:lnTo>
                        <a:pt x="3627" y="1104"/>
                      </a:lnTo>
                      <a:lnTo>
                        <a:pt x="3488" y="1255"/>
                      </a:lnTo>
                      <a:lnTo>
                        <a:pt x="3307" y="1290"/>
                      </a:lnTo>
                      <a:lnTo>
                        <a:pt x="3174" y="1360"/>
                      </a:lnTo>
                      <a:lnTo>
                        <a:pt x="3156" y="1430"/>
                      </a:lnTo>
                      <a:lnTo>
                        <a:pt x="3086" y="1458"/>
                      </a:lnTo>
                      <a:lnTo>
                        <a:pt x="3017" y="1470"/>
                      </a:lnTo>
                      <a:lnTo>
                        <a:pt x="2912" y="1552"/>
                      </a:lnTo>
                      <a:lnTo>
                        <a:pt x="2818" y="1580"/>
                      </a:lnTo>
                      <a:lnTo>
                        <a:pt x="2738" y="1528"/>
                      </a:lnTo>
                      <a:lnTo>
                        <a:pt x="2731" y="1505"/>
                      </a:lnTo>
                      <a:lnTo>
                        <a:pt x="2749" y="1493"/>
                      </a:lnTo>
                      <a:lnTo>
                        <a:pt x="2778" y="1435"/>
                      </a:lnTo>
                      <a:lnTo>
                        <a:pt x="2731" y="1430"/>
                      </a:lnTo>
                      <a:lnTo>
                        <a:pt x="2714" y="1424"/>
                      </a:lnTo>
                      <a:lnTo>
                        <a:pt x="2714" y="1360"/>
                      </a:lnTo>
                      <a:lnTo>
                        <a:pt x="2645" y="1395"/>
                      </a:lnTo>
                      <a:lnTo>
                        <a:pt x="2621" y="1348"/>
                      </a:lnTo>
                      <a:lnTo>
                        <a:pt x="2703" y="1285"/>
                      </a:lnTo>
                      <a:lnTo>
                        <a:pt x="2673" y="1197"/>
                      </a:lnTo>
                      <a:lnTo>
                        <a:pt x="2638" y="1185"/>
                      </a:lnTo>
                      <a:lnTo>
                        <a:pt x="2610" y="1173"/>
                      </a:lnTo>
                      <a:lnTo>
                        <a:pt x="2523" y="1238"/>
                      </a:lnTo>
                      <a:lnTo>
                        <a:pt x="2482" y="1337"/>
                      </a:lnTo>
                      <a:lnTo>
                        <a:pt x="2488" y="1424"/>
                      </a:lnTo>
                      <a:lnTo>
                        <a:pt x="2453" y="1470"/>
                      </a:lnTo>
                      <a:lnTo>
                        <a:pt x="2389" y="1505"/>
                      </a:lnTo>
                      <a:lnTo>
                        <a:pt x="2314" y="1424"/>
                      </a:lnTo>
                      <a:lnTo>
                        <a:pt x="2366" y="1278"/>
                      </a:lnTo>
                      <a:lnTo>
                        <a:pt x="2429" y="1220"/>
                      </a:lnTo>
                      <a:lnTo>
                        <a:pt x="2394" y="1208"/>
                      </a:lnTo>
                      <a:lnTo>
                        <a:pt x="2406" y="1163"/>
                      </a:lnTo>
                      <a:lnTo>
                        <a:pt x="2528" y="1110"/>
                      </a:lnTo>
                      <a:lnTo>
                        <a:pt x="2656" y="1151"/>
                      </a:lnTo>
                      <a:lnTo>
                        <a:pt x="2569" y="1063"/>
                      </a:lnTo>
                      <a:lnTo>
                        <a:pt x="2499" y="1075"/>
                      </a:lnTo>
                      <a:lnTo>
                        <a:pt x="2441" y="1034"/>
                      </a:lnTo>
                      <a:lnTo>
                        <a:pt x="2476" y="1034"/>
                      </a:lnTo>
                      <a:lnTo>
                        <a:pt x="2436" y="976"/>
                      </a:lnTo>
                      <a:lnTo>
                        <a:pt x="2296" y="1046"/>
                      </a:lnTo>
                      <a:lnTo>
                        <a:pt x="2220" y="1017"/>
                      </a:lnTo>
                      <a:lnTo>
                        <a:pt x="2197" y="1034"/>
                      </a:lnTo>
                      <a:lnTo>
                        <a:pt x="2145" y="1017"/>
                      </a:lnTo>
                      <a:lnTo>
                        <a:pt x="2272" y="936"/>
                      </a:lnTo>
                      <a:lnTo>
                        <a:pt x="2406" y="907"/>
                      </a:lnTo>
                      <a:lnTo>
                        <a:pt x="1616" y="587"/>
                      </a:lnTo>
                      <a:lnTo>
                        <a:pt x="1023" y="302"/>
                      </a:lnTo>
                      <a:lnTo>
                        <a:pt x="570" y="5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7" name="Freeform 68"/>
                <p:cNvSpPr>
                  <a:spLocks/>
                </p:cNvSpPr>
                <p:nvPr/>
              </p:nvSpPr>
              <p:spPr bwMode="auto">
                <a:xfrm>
                  <a:off x="791" y="1128"/>
                  <a:ext cx="41" cy="23"/>
                </a:xfrm>
                <a:custGeom>
                  <a:avLst/>
                  <a:gdLst>
                    <a:gd name="T0" fmla="*/ 262 w 325"/>
                    <a:gd name="T1" fmla="*/ 0 h 186"/>
                    <a:gd name="T2" fmla="*/ 325 w 325"/>
                    <a:gd name="T3" fmla="*/ 57 h 186"/>
                    <a:gd name="T4" fmla="*/ 297 w 325"/>
                    <a:gd name="T5" fmla="*/ 75 h 186"/>
                    <a:gd name="T6" fmla="*/ 320 w 325"/>
                    <a:gd name="T7" fmla="*/ 179 h 186"/>
                    <a:gd name="T8" fmla="*/ 256 w 325"/>
                    <a:gd name="T9" fmla="*/ 186 h 186"/>
                    <a:gd name="T10" fmla="*/ 163 w 325"/>
                    <a:gd name="T11" fmla="*/ 151 h 186"/>
                    <a:gd name="T12" fmla="*/ 88 w 325"/>
                    <a:gd name="T13" fmla="*/ 162 h 186"/>
                    <a:gd name="T14" fmla="*/ 0 w 325"/>
                    <a:gd name="T15" fmla="*/ 116 h 186"/>
                    <a:gd name="T16" fmla="*/ 88 w 325"/>
                    <a:gd name="T17" fmla="*/ 64 h 186"/>
                    <a:gd name="T18" fmla="*/ 175 w 325"/>
                    <a:gd name="T19" fmla="*/ 75 h 186"/>
                    <a:gd name="T20" fmla="*/ 186 w 325"/>
                    <a:gd name="T21" fmla="*/ 57 h 186"/>
                    <a:gd name="T22" fmla="*/ 128 w 325"/>
                    <a:gd name="T23" fmla="*/ 0 h 186"/>
                    <a:gd name="T24" fmla="*/ 227 w 325"/>
                    <a:gd name="T25" fmla="*/ 12 h 186"/>
                    <a:gd name="T26" fmla="*/ 262 w 325"/>
                    <a:gd name="T27" fmla="*/ 0 h 1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5"/>
                    <a:gd name="T43" fmla="*/ 0 h 186"/>
                    <a:gd name="T44" fmla="*/ 325 w 325"/>
                    <a:gd name="T45" fmla="*/ 186 h 1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5" h="186">
                      <a:moveTo>
                        <a:pt x="262" y="0"/>
                      </a:moveTo>
                      <a:lnTo>
                        <a:pt x="325" y="57"/>
                      </a:lnTo>
                      <a:lnTo>
                        <a:pt x="297" y="75"/>
                      </a:lnTo>
                      <a:lnTo>
                        <a:pt x="320" y="179"/>
                      </a:lnTo>
                      <a:lnTo>
                        <a:pt x="256" y="186"/>
                      </a:lnTo>
                      <a:lnTo>
                        <a:pt x="163" y="151"/>
                      </a:lnTo>
                      <a:lnTo>
                        <a:pt x="88" y="162"/>
                      </a:lnTo>
                      <a:lnTo>
                        <a:pt x="0" y="116"/>
                      </a:lnTo>
                      <a:lnTo>
                        <a:pt x="88" y="64"/>
                      </a:lnTo>
                      <a:lnTo>
                        <a:pt x="175" y="75"/>
                      </a:lnTo>
                      <a:lnTo>
                        <a:pt x="186" y="57"/>
                      </a:lnTo>
                      <a:lnTo>
                        <a:pt x="128" y="0"/>
                      </a:lnTo>
                      <a:lnTo>
                        <a:pt x="227" y="12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8" name="Freeform 69"/>
                <p:cNvSpPr>
                  <a:spLocks/>
                </p:cNvSpPr>
                <p:nvPr/>
              </p:nvSpPr>
              <p:spPr bwMode="auto">
                <a:xfrm>
                  <a:off x="824" y="1127"/>
                  <a:ext cx="38" cy="25"/>
                </a:xfrm>
                <a:custGeom>
                  <a:avLst/>
                  <a:gdLst>
                    <a:gd name="T0" fmla="*/ 0 w 307"/>
                    <a:gd name="T1" fmla="*/ 6 h 197"/>
                    <a:gd name="T2" fmla="*/ 58 w 307"/>
                    <a:gd name="T3" fmla="*/ 0 h 197"/>
                    <a:gd name="T4" fmla="*/ 174 w 307"/>
                    <a:gd name="T5" fmla="*/ 18 h 197"/>
                    <a:gd name="T6" fmla="*/ 192 w 307"/>
                    <a:gd name="T7" fmla="*/ 81 h 197"/>
                    <a:gd name="T8" fmla="*/ 273 w 307"/>
                    <a:gd name="T9" fmla="*/ 93 h 197"/>
                    <a:gd name="T10" fmla="*/ 307 w 307"/>
                    <a:gd name="T11" fmla="*/ 168 h 197"/>
                    <a:gd name="T12" fmla="*/ 279 w 307"/>
                    <a:gd name="T13" fmla="*/ 175 h 197"/>
                    <a:gd name="T14" fmla="*/ 192 w 307"/>
                    <a:gd name="T15" fmla="*/ 145 h 197"/>
                    <a:gd name="T16" fmla="*/ 128 w 307"/>
                    <a:gd name="T17" fmla="*/ 197 h 197"/>
                    <a:gd name="T18" fmla="*/ 93 w 307"/>
                    <a:gd name="T19" fmla="*/ 180 h 197"/>
                    <a:gd name="T20" fmla="*/ 58 w 307"/>
                    <a:gd name="T21" fmla="*/ 180 h 197"/>
                    <a:gd name="T22" fmla="*/ 35 w 307"/>
                    <a:gd name="T23" fmla="*/ 81 h 197"/>
                    <a:gd name="T24" fmla="*/ 63 w 307"/>
                    <a:gd name="T25" fmla="*/ 63 h 197"/>
                    <a:gd name="T26" fmla="*/ 0 w 307"/>
                    <a:gd name="T27" fmla="*/ 6 h 19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7"/>
                    <a:gd name="T43" fmla="*/ 0 h 197"/>
                    <a:gd name="T44" fmla="*/ 307 w 307"/>
                    <a:gd name="T45" fmla="*/ 197 h 19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7" h="197">
                      <a:moveTo>
                        <a:pt x="0" y="6"/>
                      </a:moveTo>
                      <a:lnTo>
                        <a:pt x="58" y="0"/>
                      </a:lnTo>
                      <a:lnTo>
                        <a:pt x="174" y="18"/>
                      </a:lnTo>
                      <a:lnTo>
                        <a:pt x="192" y="81"/>
                      </a:lnTo>
                      <a:lnTo>
                        <a:pt x="273" y="93"/>
                      </a:lnTo>
                      <a:lnTo>
                        <a:pt x="307" y="168"/>
                      </a:lnTo>
                      <a:lnTo>
                        <a:pt x="279" y="175"/>
                      </a:lnTo>
                      <a:lnTo>
                        <a:pt x="192" y="145"/>
                      </a:lnTo>
                      <a:lnTo>
                        <a:pt x="128" y="197"/>
                      </a:lnTo>
                      <a:lnTo>
                        <a:pt x="93" y="180"/>
                      </a:lnTo>
                      <a:lnTo>
                        <a:pt x="58" y="180"/>
                      </a:lnTo>
                      <a:lnTo>
                        <a:pt x="35" y="81"/>
                      </a:lnTo>
                      <a:lnTo>
                        <a:pt x="63" y="6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79" name="Freeform 70"/>
                <p:cNvSpPr>
                  <a:spLocks/>
                </p:cNvSpPr>
                <p:nvPr/>
              </p:nvSpPr>
              <p:spPr bwMode="auto">
                <a:xfrm>
                  <a:off x="415" y="869"/>
                  <a:ext cx="247" cy="283"/>
                </a:xfrm>
                <a:custGeom>
                  <a:avLst/>
                  <a:gdLst>
                    <a:gd name="T0" fmla="*/ 47 w 1976"/>
                    <a:gd name="T1" fmla="*/ 40 h 2259"/>
                    <a:gd name="T2" fmla="*/ 105 w 1976"/>
                    <a:gd name="T3" fmla="*/ 453 h 2259"/>
                    <a:gd name="T4" fmla="*/ 0 w 1976"/>
                    <a:gd name="T5" fmla="*/ 453 h 2259"/>
                    <a:gd name="T6" fmla="*/ 82 w 1976"/>
                    <a:gd name="T7" fmla="*/ 645 h 2259"/>
                    <a:gd name="T8" fmla="*/ 76 w 1976"/>
                    <a:gd name="T9" fmla="*/ 847 h 2259"/>
                    <a:gd name="T10" fmla="*/ 222 w 1976"/>
                    <a:gd name="T11" fmla="*/ 959 h 2259"/>
                    <a:gd name="T12" fmla="*/ 187 w 1976"/>
                    <a:gd name="T13" fmla="*/ 802 h 2259"/>
                    <a:gd name="T14" fmla="*/ 180 w 1976"/>
                    <a:gd name="T15" fmla="*/ 488 h 2259"/>
                    <a:gd name="T16" fmla="*/ 152 w 1976"/>
                    <a:gd name="T17" fmla="*/ 214 h 2259"/>
                    <a:gd name="T18" fmla="*/ 250 w 1976"/>
                    <a:gd name="T19" fmla="*/ 307 h 2259"/>
                    <a:gd name="T20" fmla="*/ 326 w 1976"/>
                    <a:gd name="T21" fmla="*/ 627 h 2259"/>
                    <a:gd name="T22" fmla="*/ 332 w 1976"/>
                    <a:gd name="T23" fmla="*/ 795 h 2259"/>
                    <a:gd name="T24" fmla="*/ 332 w 1976"/>
                    <a:gd name="T25" fmla="*/ 859 h 2259"/>
                    <a:gd name="T26" fmla="*/ 506 w 1976"/>
                    <a:gd name="T27" fmla="*/ 1290 h 2259"/>
                    <a:gd name="T28" fmla="*/ 524 w 1976"/>
                    <a:gd name="T29" fmla="*/ 1667 h 2259"/>
                    <a:gd name="T30" fmla="*/ 762 w 1976"/>
                    <a:gd name="T31" fmla="*/ 1853 h 2259"/>
                    <a:gd name="T32" fmla="*/ 1244 w 1976"/>
                    <a:gd name="T33" fmla="*/ 2073 h 2259"/>
                    <a:gd name="T34" fmla="*/ 1378 w 1976"/>
                    <a:gd name="T35" fmla="*/ 2259 h 2259"/>
                    <a:gd name="T36" fmla="*/ 1605 w 1976"/>
                    <a:gd name="T37" fmla="*/ 2167 h 2259"/>
                    <a:gd name="T38" fmla="*/ 1616 w 1976"/>
                    <a:gd name="T39" fmla="*/ 2033 h 2259"/>
                    <a:gd name="T40" fmla="*/ 1779 w 1976"/>
                    <a:gd name="T41" fmla="*/ 2062 h 2259"/>
                    <a:gd name="T42" fmla="*/ 1866 w 1976"/>
                    <a:gd name="T43" fmla="*/ 2033 h 2259"/>
                    <a:gd name="T44" fmla="*/ 1912 w 1976"/>
                    <a:gd name="T45" fmla="*/ 1923 h 2259"/>
                    <a:gd name="T46" fmla="*/ 1971 w 1976"/>
                    <a:gd name="T47" fmla="*/ 1783 h 2259"/>
                    <a:gd name="T48" fmla="*/ 1720 w 1976"/>
                    <a:gd name="T49" fmla="*/ 1783 h 2259"/>
                    <a:gd name="T50" fmla="*/ 1598 w 1976"/>
                    <a:gd name="T51" fmla="*/ 1958 h 2259"/>
                    <a:gd name="T52" fmla="*/ 1372 w 1976"/>
                    <a:gd name="T53" fmla="*/ 1916 h 2259"/>
                    <a:gd name="T54" fmla="*/ 1128 w 1976"/>
                    <a:gd name="T55" fmla="*/ 1748 h 2259"/>
                    <a:gd name="T56" fmla="*/ 1099 w 1976"/>
                    <a:gd name="T57" fmla="*/ 1498 h 2259"/>
                    <a:gd name="T58" fmla="*/ 1215 w 1976"/>
                    <a:gd name="T59" fmla="*/ 1307 h 2259"/>
                    <a:gd name="T60" fmla="*/ 1128 w 1976"/>
                    <a:gd name="T61" fmla="*/ 1103 h 2259"/>
                    <a:gd name="T62" fmla="*/ 884 w 1976"/>
                    <a:gd name="T63" fmla="*/ 802 h 2259"/>
                    <a:gd name="T64" fmla="*/ 815 w 1976"/>
                    <a:gd name="T65" fmla="*/ 586 h 2259"/>
                    <a:gd name="T66" fmla="*/ 628 w 1976"/>
                    <a:gd name="T67" fmla="*/ 436 h 2259"/>
                    <a:gd name="T68" fmla="*/ 367 w 1976"/>
                    <a:gd name="T69" fmla="*/ 366 h 2259"/>
                    <a:gd name="T70" fmla="*/ 47 w 1976"/>
                    <a:gd name="T71" fmla="*/ 0 h 22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76"/>
                    <a:gd name="T109" fmla="*/ 0 h 2259"/>
                    <a:gd name="T110" fmla="*/ 1976 w 1976"/>
                    <a:gd name="T111" fmla="*/ 2259 h 22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76" h="2259">
                      <a:moveTo>
                        <a:pt x="47" y="0"/>
                      </a:moveTo>
                      <a:lnTo>
                        <a:pt x="47" y="40"/>
                      </a:lnTo>
                      <a:lnTo>
                        <a:pt x="18" y="122"/>
                      </a:lnTo>
                      <a:lnTo>
                        <a:pt x="105" y="453"/>
                      </a:lnTo>
                      <a:lnTo>
                        <a:pt x="65" y="499"/>
                      </a:lnTo>
                      <a:lnTo>
                        <a:pt x="0" y="453"/>
                      </a:lnTo>
                      <a:lnTo>
                        <a:pt x="47" y="633"/>
                      </a:lnTo>
                      <a:lnTo>
                        <a:pt x="82" y="645"/>
                      </a:lnTo>
                      <a:lnTo>
                        <a:pt x="128" y="720"/>
                      </a:lnTo>
                      <a:lnTo>
                        <a:pt x="76" y="847"/>
                      </a:lnTo>
                      <a:lnTo>
                        <a:pt x="198" y="1063"/>
                      </a:lnTo>
                      <a:lnTo>
                        <a:pt x="222" y="959"/>
                      </a:lnTo>
                      <a:lnTo>
                        <a:pt x="180" y="900"/>
                      </a:lnTo>
                      <a:lnTo>
                        <a:pt x="187" y="802"/>
                      </a:lnTo>
                      <a:lnTo>
                        <a:pt x="140" y="580"/>
                      </a:lnTo>
                      <a:lnTo>
                        <a:pt x="180" y="488"/>
                      </a:lnTo>
                      <a:lnTo>
                        <a:pt x="117" y="359"/>
                      </a:lnTo>
                      <a:lnTo>
                        <a:pt x="152" y="214"/>
                      </a:lnTo>
                      <a:lnTo>
                        <a:pt x="187" y="232"/>
                      </a:lnTo>
                      <a:lnTo>
                        <a:pt x="250" y="307"/>
                      </a:lnTo>
                      <a:lnTo>
                        <a:pt x="285" y="603"/>
                      </a:lnTo>
                      <a:lnTo>
                        <a:pt x="326" y="627"/>
                      </a:lnTo>
                      <a:lnTo>
                        <a:pt x="302" y="703"/>
                      </a:lnTo>
                      <a:lnTo>
                        <a:pt x="332" y="795"/>
                      </a:lnTo>
                      <a:lnTo>
                        <a:pt x="372" y="807"/>
                      </a:lnTo>
                      <a:lnTo>
                        <a:pt x="332" y="859"/>
                      </a:lnTo>
                      <a:lnTo>
                        <a:pt x="407" y="935"/>
                      </a:lnTo>
                      <a:lnTo>
                        <a:pt x="506" y="1290"/>
                      </a:lnTo>
                      <a:lnTo>
                        <a:pt x="396" y="1423"/>
                      </a:lnTo>
                      <a:lnTo>
                        <a:pt x="524" y="1667"/>
                      </a:lnTo>
                      <a:lnTo>
                        <a:pt x="634" y="1731"/>
                      </a:lnTo>
                      <a:lnTo>
                        <a:pt x="762" y="1853"/>
                      </a:lnTo>
                      <a:lnTo>
                        <a:pt x="1070" y="2050"/>
                      </a:lnTo>
                      <a:lnTo>
                        <a:pt x="1244" y="2073"/>
                      </a:lnTo>
                      <a:lnTo>
                        <a:pt x="1343" y="2143"/>
                      </a:lnTo>
                      <a:lnTo>
                        <a:pt x="1378" y="2259"/>
                      </a:lnTo>
                      <a:lnTo>
                        <a:pt x="1406" y="2213"/>
                      </a:lnTo>
                      <a:lnTo>
                        <a:pt x="1605" y="2167"/>
                      </a:lnTo>
                      <a:lnTo>
                        <a:pt x="1558" y="2091"/>
                      </a:lnTo>
                      <a:lnTo>
                        <a:pt x="1616" y="2033"/>
                      </a:lnTo>
                      <a:lnTo>
                        <a:pt x="1709" y="2068"/>
                      </a:lnTo>
                      <a:lnTo>
                        <a:pt x="1779" y="2062"/>
                      </a:lnTo>
                      <a:lnTo>
                        <a:pt x="1837" y="2085"/>
                      </a:lnTo>
                      <a:lnTo>
                        <a:pt x="1866" y="2033"/>
                      </a:lnTo>
                      <a:lnTo>
                        <a:pt x="1912" y="1998"/>
                      </a:lnTo>
                      <a:lnTo>
                        <a:pt x="1912" y="1923"/>
                      </a:lnTo>
                      <a:lnTo>
                        <a:pt x="1976" y="1864"/>
                      </a:lnTo>
                      <a:lnTo>
                        <a:pt x="1971" y="1783"/>
                      </a:lnTo>
                      <a:lnTo>
                        <a:pt x="1895" y="1754"/>
                      </a:lnTo>
                      <a:lnTo>
                        <a:pt x="1720" y="1783"/>
                      </a:lnTo>
                      <a:lnTo>
                        <a:pt x="1663" y="1905"/>
                      </a:lnTo>
                      <a:lnTo>
                        <a:pt x="1598" y="1958"/>
                      </a:lnTo>
                      <a:lnTo>
                        <a:pt x="1465" y="1911"/>
                      </a:lnTo>
                      <a:lnTo>
                        <a:pt x="1372" y="1916"/>
                      </a:lnTo>
                      <a:lnTo>
                        <a:pt x="1181" y="1812"/>
                      </a:lnTo>
                      <a:lnTo>
                        <a:pt x="1128" y="1748"/>
                      </a:lnTo>
                      <a:lnTo>
                        <a:pt x="1169" y="1602"/>
                      </a:lnTo>
                      <a:lnTo>
                        <a:pt x="1099" y="1498"/>
                      </a:lnTo>
                      <a:lnTo>
                        <a:pt x="1139" y="1365"/>
                      </a:lnTo>
                      <a:lnTo>
                        <a:pt x="1215" y="1307"/>
                      </a:lnTo>
                      <a:lnTo>
                        <a:pt x="1244" y="1225"/>
                      </a:lnTo>
                      <a:lnTo>
                        <a:pt x="1128" y="1103"/>
                      </a:lnTo>
                      <a:lnTo>
                        <a:pt x="1029" y="795"/>
                      </a:lnTo>
                      <a:lnTo>
                        <a:pt x="884" y="802"/>
                      </a:lnTo>
                      <a:lnTo>
                        <a:pt x="825" y="725"/>
                      </a:lnTo>
                      <a:lnTo>
                        <a:pt x="815" y="586"/>
                      </a:lnTo>
                      <a:lnTo>
                        <a:pt x="750" y="476"/>
                      </a:lnTo>
                      <a:lnTo>
                        <a:pt x="628" y="436"/>
                      </a:lnTo>
                      <a:lnTo>
                        <a:pt x="616" y="470"/>
                      </a:lnTo>
                      <a:lnTo>
                        <a:pt x="367" y="366"/>
                      </a:lnTo>
                      <a:lnTo>
                        <a:pt x="239" y="12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0" name="Freeform 71"/>
                <p:cNvSpPr>
                  <a:spLocks/>
                </p:cNvSpPr>
                <p:nvPr/>
              </p:nvSpPr>
              <p:spPr bwMode="auto">
                <a:xfrm>
                  <a:off x="629" y="1127"/>
                  <a:ext cx="16" cy="22"/>
                </a:xfrm>
                <a:custGeom>
                  <a:avLst/>
                  <a:gdLst>
                    <a:gd name="T0" fmla="*/ 128 w 128"/>
                    <a:gd name="T1" fmla="*/ 23 h 175"/>
                    <a:gd name="T2" fmla="*/ 99 w 128"/>
                    <a:gd name="T3" fmla="*/ 116 h 175"/>
                    <a:gd name="T4" fmla="*/ 58 w 128"/>
                    <a:gd name="T5" fmla="*/ 175 h 175"/>
                    <a:gd name="T6" fmla="*/ 0 w 128"/>
                    <a:gd name="T7" fmla="*/ 151 h 175"/>
                    <a:gd name="T8" fmla="*/ 35 w 128"/>
                    <a:gd name="T9" fmla="*/ 87 h 175"/>
                    <a:gd name="T10" fmla="*/ 41 w 128"/>
                    <a:gd name="T11" fmla="*/ 0 h 175"/>
                    <a:gd name="T12" fmla="*/ 76 w 128"/>
                    <a:gd name="T13" fmla="*/ 0 h 175"/>
                    <a:gd name="T14" fmla="*/ 128 w 128"/>
                    <a:gd name="T15" fmla="*/ 23 h 1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8"/>
                    <a:gd name="T25" fmla="*/ 0 h 175"/>
                    <a:gd name="T26" fmla="*/ 128 w 128"/>
                    <a:gd name="T27" fmla="*/ 175 h 1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8" h="175">
                      <a:moveTo>
                        <a:pt x="128" y="23"/>
                      </a:moveTo>
                      <a:lnTo>
                        <a:pt x="99" y="116"/>
                      </a:lnTo>
                      <a:lnTo>
                        <a:pt x="58" y="175"/>
                      </a:lnTo>
                      <a:lnTo>
                        <a:pt x="0" y="151"/>
                      </a:lnTo>
                      <a:lnTo>
                        <a:pt x="35" y="87"/>
                      </a:lnTo>
                      <a:lnTo>
                        <a:pt x="41" y="0"/>
                      </a:lnTo>
                      <a:lnTo>
                        <a:pt x="76" y="0"/>
                      </a:lnTo>
                      <a:lnTo>
                        <a:pt x="12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1" name="Freeform 72"/>
                <p:cNvSpPr>
                  <a:spLocks/>
                </p:cNvSpPr>
                <p:nvPr/>
              </p:nvSpPr>
              <p:spPr bwMode="auto">
                <a:xfrm>
                  <a:off x="588" y="1123"/>
                  <a:ext cx="50" cy="44"/>
                </a:xfrm>
                <a:custGeom>
                  <a:avLst/>
                  <a:gdLst>
                    <a:gd name="T0" fmla="*/ 383 w 395"/>
                    <a:gd name="T1" fmla="*/ 204 h 348"/>
                    <a:gd name="T2" fmla="*/ 395 w 395"/>
                    <a:gd name="T3" fmla="*/ 221 h 348"/>
                    <a:gd name="T4" fmla="*/ 319 w 395"/>
                    <a:gd name="T5" fmla="*/ 249 h 348"/>
                    <a:gd name="T6" fmla="*/ 291 w 395"/>
                    <a:gd name="T7" fmla="*/ 302 h 348"/>
                    <a:gd name="T8" fmla="*/ 226 w 395"/>
                    <a:gd name="T9" fmla="*/ 348 h 348"/>
                    <a:gd name="T10" fmla="*/ 92 w 395"/>
                    <a:gd name="T11" fmla="*/ 319 h 348"/>
                    <a:gd name="T12" fmla="*/ 0 w 395"/>
                    <a:gd name="T13" fmla="*/ 226 h 348"/>
                    <a:gd name="T14" fmla="*/ 22 w 395"/>
                    <a:gd name="T15" fmla="*/ 180 h 348"/>
                    <a:gd name="T16" fmla="*/ 221 w 395"/>
                    <a:gd name="T17" fmla="*/ 127 h 348"/>
                    <a:gd name="T18" fmla="*/ 174 w 395"/>
                    <a:gd name="T19" fmla="*/ 58 h 348"/>
                    <a:gd name="T20" fmla="*/ 226 w 395"/>
                    <a:gd name="T21" fmla="*/ 0 h 348"/>
                    <a:gd name="T22" fmla="*/ 325 w 395"/>
                    <a:gd name="T23" fmla="*/ 35 h 348"/>
                    <a:gd name="T24" fmla="*/ 366 w 395"/>
                    <a:gd name="T25" fmla="*/ 29 h 348"/>
                    <a:gd name="T26" fmla="*/ 360 w 395"/>
                    <a:gd name="T27" fmla="*/ 122 h 348"/>
                    <a:gd name="T28" fmla="*/ 325 w 395"/>
                    <a:gd name="T29" fmla="*/ 174 h 348"/>
                    <a:gd name="T30" fmla="*/ 383 w 395"/>
                    <a:gd name="T31" fmla="*/ 204 h 3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5"/>
                    <a:gd name="T49" fmla="*/ 0 h 348"/>
                    <a:gd name="T50" fmla="*/ 395 w 395"/>
                    <a:gd name="T51" fmla="*/ 348 h 3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5" h="348">
                      <a:moveTo>
                        <a:pt x="383" y="204"/>
                      </a:moveTo>
                      <a:lnTo>
                        <a:pt x="395" y="221"/>
                      </a:lnTo>
                      <a:lnTo>
                        <a:pt x="319" y="249"/>
                      </a:lnTo>
                      <a:lnTo>
                        <a:pt x="291" y="302"/>
                      </a:lnTo>
                      <a:lnTo>
                        <a:pt x="226" y="348"/>
                      </a:lnTo>
                      <a:lnTo>
                        <a:pt x="92" y="319"/>
                      </a:lnTo>
                      <a:lnTo>
                        <a:pt x="0" y="226"/>
                      </a:lnTo>
                      <a:lnTo>
                        <a:pt x="22" y="180"/>
                      </a:lnTo>
                      <a:lnTo>
                        <a:pt x="221" y="127"/>
                      </a:lnTo>
                      <a:lnTo>
                        <a:pt x="174" y="58"/>
                      </a:lnTo>
                      <a:lnTo>
                        <a:pt x="226" y="0"/>
                      </a:lnTo>
                      <a:lnTo>
                        <a:pt x="325" y="35"/>
                      </a:lnTo>
                      <a:lnTo>
                        <a:pt x="366" y="29"/>
                      </a:lnTo>
                      <a:lnTo>
                        <a:pt x="360" y="122"/>
                      </a:lnTo>
                      <a:lnTo>
                        <a:pt x="325" y="174"/>
                      </a:lnTo>
                      <a:lnTo>
                        <a:pt x="383" y="2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2" name="Freeform 73"/>
                <p:cNvSpPr>
                  <a:spLocks/>
                </p:cNvSpPr>
                <p:nvPr/>
              </p:nvSpPr>
              <p:spPr bwMode="auto">
                <a:xfrm>
                  <a:off x="625" y="1151"/>
                  <a:ext cx="57" cy="31"/>
                </a:xfrm>
                <a:custGeom>
                  <a:avLst/>
                  <a:gdLst>
                    <a:gd name="T0" fmla="*/ 104 w 458"/>
                    <a:gd name="T1" fmla="*/ 0 h 249"/>
                    <a:gd name="T2" fmla="*/ 28 w 458"/>
                    <a:gd name="T3" fmla="*/ 23 h 249"/>
                    <a:gd name="T4" fmla="*/ 0 w 458"/>
                    <a:gd name="T5" fmla="*/ 87 h 249"/>
                    <a:gd name="T6" fmla="*/ 122 w 458"/>
                    <a:gd name="T7" fmla="*/ 127 h 249"/>
                    <a:gd name="T8" fmla="*/ 122 w 458"/>
                    <a:gd name="T9" fmla="*/ 232 h 249"/>
                    <a:gd name="T10" fmla="*/ 133 w 458"/>
                    <a:gd name="T11" fmla="*/ 249 h 249"/>
                    <a:gd name="T12" fmla="*/ 249 w 458"/>
                    <a:gd name="T13" fmla="*/ 220 h 249"/>
                    <a:gd name="T14" fmla="*/ 290 w 458"/>
                    <a:gd name="T15" fmla="*/ 227 h 249"/>
                    <a:gd name="T16" fmla="*/ 458 w 458"/>
                    <a:gd name="T17" fmla="*/ 115 h 249"/>
                    <a:gd name="T18" fmla="*/ 441 w 458"/>
                    <a:gd name="T19" fmla="*/ 93 h 249"/>
                    <a:gd name="T20" fmla="*/ 127 w 458"/>
                    <a:gd name="T21" fmla="*/ 46 h 249"/>
                    <a:gd name="T22" fmla="*/ 104 w 458"/>
                    <a:gd name="T23" fmla="*/ 0 h 2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58"/>
                    <a:gd name="T37" fmla="*/ 0 h 249"/>
                    <a:gd name="T38" fmla="*/ 458 w 458"/>
                    <a:gd name="T39" fmla="*/ 249 h 2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58" h="249">
                      <a:moveTo>
                        <a:pt x="104" y="0"/>
                      </a:moveTo>
                      <a:lnTo>
                        <a:pt x="28" y="23"/>
                      </a:lnTo>
                      <a:lnTo>
                        <a:pt x="0" y="87"/>
                      </a:lnTo>
                      <a:lnTo>
                        <a:pt x="122" y="127"/>
                      </a:lnTo>
                      <a:lnTo>
                        <a:pt x="122" y="232"/>
                      </a:lnTo>
                      <a:lnTo>
                        <a:pt x="133" y="249"/>
                      </a:lnTo>
                      <a:lnTo>
                        <a:pt x="249" y="220"/>
                      </a:lnTo>
                      <a:lnTo>
                        <a:pt x="290" y="227"/>
                      </a:lnTo>
                      <a:lnTo>
                        <a:pt x="458" y="115"/>
                      </a:lnTo>
                      <a:lnTo>
                        <a:pt x="441" y="93"/>
                      </a:lnTo>
                      <a:lnTo>
                        <a:pt x="127" y="46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3" name="Freeform 74"/>
                <p:cNvSpPr>
                  <a:spLocks/>
                </p:cNvSpPr>
                <p:nvPr/>
              </p:nvSpPr>
              <p:spPr bwMode="auto">
                <a:xfrm>
                  <a:off x="617" y="1161"/>
                  <a:ext cx="23" cy="19"/>
                </a:xfrm>
                <a:custGeom>
                  <a:avLst/>
                  <a:gdLst>
                    <a:gd name="T0" fmla="*/ 65 w 187"/>
                    <a:gd name="T1" fmla="*/ 0 h 151"/>
                    <a:gd name="T2" fmla="*/ 187 w 187"/>
                    <a:gd name="T3" fmla="*/ 46 h 151"/>
                    <a:gd name="T4" fmla="*/ 187 w 187"/>
                    <a:gd name="T5" fmla="*/ 151 h 151"/>
                    <a:gd name="T6" fmla="*/ 75 w 187"/>
                    <a:gd name="T7" fmla="*/ 111 h 151"/>
                    <a:gd name="T8" fmla="*/ 0 w 187"/>
                    <a:gd name="T9" fmla="*/ 46 h 151"/>
                    <a:gd name="T10" fmla="*/ 65 w 187"/>
                    <a:gd name="T11" fmla="*/ 0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7"/>
                    <a:gd name="T19" fmla="*/ 0 h 151"/>
                    <a:gd name="T20" fmla="*/ 187 w 187"/>
                    <a:gd name="T21" fmla="*/ 151 h 1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7" h="151">
                      <a:moveTo>
                        <a:pt x="65" y="0"/>
                      </a:moveTo>
                      <a:lnTo>
                        <a:pt x="187" y="46"/>
                      </a:lnTo>
                      <a:lnTo>
                        <a:pt x="187" y="151"/>
                      </a:lnTo>
                      <a:lnTo>
                        <a:pt x="75" y="111"/>
                      </a:lnTo>
                      <a:lnTo>
                        <a:pt x="0" y="4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4" name="Freeform 75"/>
                <p:cNvSpPr>
                  <a:spLocks/>
                </p:cNvSpPr>
                <p:nvPr/>
              </p:nvSpPr>
              <p:spPr bwMode="auto">
                <a:xfrm>
                  <a:off x="641" y="1166"/>
                  <a:ext cx="53" cy="47"/>
                </a:xfrm>
                <a:custGeom>
                  <a:avLst/>
                  <a:gdLst>
                    <a:gd name="T0" fmla="*/ 116 w 425"/>
                    <a:gd name="T1" fmla="*/ 349 h 377"/>
                    <a:gd name="T2" fmla="*/ 203 w 425"/>
                    <a:gd name="T3" fmla="*/ 377 h 377"/>
                    <a:gd name="T4" fmla="*/ 226 w 425"/>
                    <a:gd name="T5" fmla="*/ 342 h 377"/>
                    <a:gd name="T6" fmla="*/ 268 w 425"/>
                    <a:gd name="T7" fmla="*/ 354 h 377"/>
                    <a:gd name="T8" fmla="*/ 279 w 425"/>
                    <a:gd name="T9" fmla="*/ 279 h 377"/>
                    <a:gd name="T10" fmla="*/ 425 w 425"/>
                    <a:gd name="T11" fmla="*/ 110 h 377"/>
                    <a:gd name="T12" fmla="*/ 425 w 425"/>
                    <a:gd name="T13" fmla="*/ 58 h 377"/>
                    <a:gd name="T14" fmla="*/ 325 w 425"/>
                    <a:gd name="T15" fmla="*/ 0 h 377"/>
                    <a:gd name="T16" fmla="*/ 157 w 425"/>
                    <a:gd name="T17" fmla="*/ 105 h 377"/>
                    <a:gd name="T18" fmla="*/ 111 w 425"/>
                    <a:gd name="T19" fmla="*/ 98 h 377"/>
                    <a:gd name="T20" fmla="*/ 0 w 425"/>
                    <a:gd name="T21" fmla="*/ 127 h 377"/>
                    <a:gd name="T22" fmla="*/ 87 w 425"/>
                    <a:gd name="T23" fmla="*/ 284 h 377"/>
                    <a:gd name="T24" fmla="*/ 116 w 425"/>
                    <a:gd name="T25" fmla="*/ 319 h 377"/>
                    <a:gd name="T26" fmla="*/ 116 w 425"/>
                    <a:gd name="T27" fmla="*/ 349 h 37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5"/>
                    <a:gd name="T43" fmla="*/ 0 h 377"/>
                    <a:gd name="T44" fmla="*/ 425 w 425"/>
                    <a:gd name="T45" fmla="*/ 377 h 37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5" h="377">
                      <a:moveTo>
                        <a:pt x="116" y="349"/>
                      </a:moveTo>
                      <a:lnTo>
                        <a:pt x="203" y="377"/>
                      </a:lnTo>
                      <a:lnTo>
                        <a:pt x="226" y="342"/>
                      </a:lnTo>
                      <a:lnTo>
                        <a:pt x="268" y="354"/>
                      </a:lnTo>
                      <a:lnTo>
                        <a:pt x="279" y="279"/>
                      </a:lnTo>
                      <a:lnTo>
                        <a:pt x="425" y="110"/>
                      </a:lnTo>
                      <a:lnTo>
                        <a:pt x="425" y="58"/>
                      </a:lnTo>
                      <a:lnTo>
                        <a:pt x="325" y="0"/>
                      </a:lnTo>
                      <a:lnTo>
                        <a:pt x="157" y="105"/>
                      </a:lnTo>
                      <a:lnTo>
                        <a:pt x="111" y="98"/>
                      </a:lnTo>
                      <a:lnTo>
                        <a:pt x="0" y="127"/>
                      </a:lnTo>
                      <a:lnTo>
                        <a:pt x="87" y="284"/>
                      </a:lnTo>
                      <a:lnTo>
                        <a:pt x="116" y="319"/>
                      </a:lnTo>
                      <a:lnTo>
                        <a:pt x="116" y="3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5" name="Freeform 76"/>
                <p:cNvSpPr>
                  <a:spLocks/>
                </p:cNvSpPr>
                <p:nvPr/>
              </p:nvSpPr>
              <p:spPr bwMode="auto">
                <a:xfrm>
                  <a:off x="655" y="1209"/>
                  <a:ext cx="29" cy="34"/>
                </a:xfrm>
                <a:custGeom>
                  <a:avLst/>
                  <a:gdLst>
                    <a:gd name="T0" fmla="*/ 5 w 226"/>
                    <a:gd name="T1" fmla="*/ 12 h 274"/>
                    <a:gd name="T2" fmla="*/ 92 w 226"/>
                    <a:gd name="T3" fmla="*/ 35 h 274"/>
                    <a:gd name="T4" fmla="*/ 115 w 226"/>
                    <a:gd name="T5" fmla="*/ 0 h 274"/>
                    <a:gd name="T6" fmla="*/ 157 w 226"/>
                    <a:gd name="T7" fmla="*/ 12 h 274"/>
                    <a:gd name="T8" fmla="*/ 139 w 226"/>
                    <a:gd name="T9" fmla="*/ 122 h 274"/>
                    <a:gd name="T10" fmla="*/ 220 w 226"/>
                    <a:gd name="T11" fmla="*/ 180 h 274"/>
                    <a:gd name="T12" fmla="*/ 226 w 226"/>
                    <a:gd name="T13" fmla="*/ 209 h 274"/>
                    <a:gd name="T14" fmla="*/ 214 w 226"/>
                    <a:gd name="T15" fmla="*/ 274 h 274"/>
                    <a:gd name="T16" fmla="*/ 197 w 226"/>
                    <a:gd name="T17" fmla="*/ 262 h 274"/>
                    <a:gd name="T18" fmla="*/ 0 w 226"/>
                    <a:gd name="T19" fmla="*/ 52 h 274"/>
                    <a:gd name="T20" fmla="*/ 5 w 226"/>
                    <a:gd name="T21" fmla="*/ 12 h 2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6"/>
                    <a:gd name="T34" fmla="*/ 0 h 274"/>
                    <a:gd name="T35" fmla="*/ 226 w 226"/>
                    <a:gd name="T36" fmla="*/ 274 h 2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6" h="274">
                      <a:moveTo>
                        <a:pt x="5" y="12"/>
                      </a:moveTo>
                      <a:lnTo>
                        <a:pt x="92" y="35"/>
                      </a:lnTo>
                      <a:lnTo>
                        <a:pt x="115" y="0"/>
                      </a:lnTo>
                      <a:lnTo>
                        <a:pt x="157" y="12"/>
                      </a:lnTo>
                      <a:lnTo>
                        <a:pt x="139" y="122"/>
                      </a:lnTo>
                      <a:lnTo>
                        <a:pt x="220" y="180"/>
                      </a:lnTo>
                      <a:lnTo>
                        <a:pt x="226" y="209"/>
                      </a:lnTo>
                      <a:lnTo>
                        <a:pt x="214" y="274"/>
                      </a:lnTo>
                      <a:lnTo>
                        <a:pt x="197" y="262"/>
                      </a:lnTo>
                      <a:lnTo>
                        <a:pt x="0" y="52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6" name="Freeform 77"/>
                <p:cNvSpPr>
                  <a:spLocks/>
                </p:cNvSpPr>
                <p:nvPr/>
              </p:nvSpPr>
              <p:spPr bwMode="auto">
                <a:xfrm>
                  <a:off x="682" y="1232"/>
                  <a:ext cx="63" cy="35"/>
                </a:xfrm>
                <a:custGeom>
                  <a:avLst/>
                  <a:gdLst>
                    <a:gd name="T0" fmla="*/ 12 w 506"/>
                    <a:gd name="T1" fmla="*/ 0 h 285"/>
                    <a:gd name="T2" fmla="*/ 111 w 506"/>
                    <a:gd name="T3" fmla="*/ 64 h 285"/>
                    <a:gd name="T4" fmla="*/ 326 w 506"/>
                    <a:gd name="T5" fmla="*/ 6 h 285"/>
                    <a:gd name="T6" fmla="*/ 477 w 506"/>
                    <a:gd name="T7" fmla="*/ 104 h 285"/>
                    <a:gd name="T8" fmla="*/ 506 w 506"/>
                    <a:gd name="T9" fmla="*/ 250 h 285"/>
                    <a:gd name="T10" fmla="*/ 448 w 506"/>
                    <a:gd name="T11" fmla="*/ 285 h 285"/>
                    <a:gd name="T12" fmla="*/ 355 w 506"/>
                    <a:gd name="T13" fmla="*/ 198 h 285"/>
                    <a:gd name="T14" fmla="*/ 390 w 506"/>
                    <a:gd name="T15" fmla="*/ 169 h 285"/>
                    <a:gd name="T16" fmla="*/ 396 w 506"/>
                    <a:gd name="T17" fmla="*/ 151 h 285"/>
                    <a:gd name="T18" fmla="*/ 314 w 506"/>
                    <a:gd name="T19" fmla="*/ 87 h 285"/>
                    <a:gd name="T20" fmla="*/ 268 w 506"/>
                    <a:gd name="T21" fmla="*/ 104 h 285"/>
                    <a:gd name="T22" fmla="*/ 180 w 506"/>
                    <a:gd name="T23" fmla="*/ 111 h 285"/>
                    <a:gd name="T24" fmla="*/ 262 w 506"/>
                    <a:gd name="T25" fmla="*/ 181 h 285"/>
                    <a:gd name="T26" fmla="*/ 204 w 506"/>
                    <a:gd name="T27" fmla="*/ 198 h 285"/>
                    <a:gd name="T28" fmla="*/ 0 w 506"/>
                    <a:gd name="T29" fmla="*/ 94 h 285"/>
                    <a:gd name="T30" fmla="*/ 18 w 506"/>
                    <a:gd name="T31" fmla="*/ 29 h 285"/>
                    <a:gd name="T32" fmla="*/ 12 w 506"/>
                    <a:gd name="T33" fmla="*/ 0 h 28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6"/>
                    <a:gd name="T52" fmla="*/ 0 h 285"/>
                    <a:gd name="T53" fmla="*/ 506 w 506"/>
                    <a:gd name="T54" fmla="*/ 285 h 28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6" h="285">
                      <a:moveTo>
                        <a:pt x="12" y="0"/>
                      </a:moveTo>
                      <a:lnTo>
                        <a:pt x="111" y="64"/>
                      </a:lnTo>
                      <a:lnTo>
                        <a:pt x="326" y="6"/>
                      </a:lnTo>
                      <a:lnTo>
                        <a:pt x="477" y="104"/>
                      </a:lnTo>
                      <a:lnTo>
                        <a:pt x="506" y="250"/>
                      </a:lnTo>
                      <a:lnTo>
                        <a:pt x="448" y="285"/>
                      </a:lnTo>
                      <a:lnTo>
                        <a:pt x="355" y="198"/>
                      </a:lnTo>
                      <a:lnTo>
                        <a:pt x="390" y="169"/>
                      </a:lnTo>
                      <a:lnTo>
                        <a:pt x="396" y="151"/>
                      </a:lnTo>
                      <a:lnTo>
                        <a:pt x="314" y="87"/>
                      </a:lnTo>
                      <a:lnTo>
                        <a:pt x="268" y="104"/>
                      </a:lnTo>
                      <a:lnTo>
                        <a:pt x="180" y="111"/>
                      </a:lnTo>
                      <a:lnTo>
                        <a:pt x="262" y="181"/>
                      </a:lnTo>
                      <a:lnTo>
                        <a:pt x="204" y="198"/>
                      </a:lnTo>
                      <a:lnTo>
                        <a:pt x="0" y="94"/>
                      </a:lnTo>
                      <a:lnTo>
                        <a:pt x="18" y="2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7" name="Freeform 78"/>
                <p:cNvSpPr>
                  <a:spLocks/>
                </p:cNvSpPr>
                <p:nvPr/>
              </p:nvSpPr>
              <p:spPr bwMode="auto">
                <a:xfrm>
                  <a:off x="1090" y="635"/>
                  <a:ext cx="66" cy="47"/>
                </a:xfrm>
                <a:custGeom>
                  <a:avLst/>
                  <a:gdLst>
                    <a:gd name="T0" fmla="*/ 203 w 528"/>
                    <a:gd name="T1" fmla="*/ 75 h 377"/>
                    <a:gd name="T2" fmla="*/ 186 w 528"/>
                    <a:gd name="T3" fmla="*/ 104 h 377"/>
                    <a:gd name="T4" fmla="*/ 151 w 528"/>
                    <a:gd name="T5" fmla="*/ 122 h 377"/>
                    <a:gd name="T6" fmla="*/ 139 w 528"/>
                    <a:gd name="T7" fmla="*/ 80 h 377"/>
                    <a:gd name="T8" fmla="*/ 87 w 528"/>
                    <a:gd name="T9" fmla="*/ 17 h 377"/>
                    <a:gd name="T10" fmla="*/ 64 w 528"/>
                    <a:gd name="T11" fmla="*/ 0 h 377"/>
                    <a:gd name="T12" fmla="*/ 52 w 528"/>
                    <a:gd name="T13" fmla="*/ 28 h 377"/>
                    <a:gd name="T14" fmla="*/ 64 w 528"/>
                    <a:gd name="T15" fmla="*/ 63 h 377"/>
                    <a:gd name="T16" fmla="*/ 69 w 528"/>
                    <a:gd name="T17" fmla="*/ 69 h 377"/>
                    <a:gd name="T18" fmla="*/ 29 w 528"/>
                    <a:gd name="T19" fmla="*/ 69 h 377"/>
                    <a:gd name="T20" fmla="*/ 0 w 528"/>
                    <a:gd name="T21" fmla="*/ 80 h 377"/>
                    <a:gd name="T22" fmla="*/ 0 w 528"/>
                    <a:gd name="T23" fmla="*/ 104 h 377"/>
                    <a:gd name="T24" fmla="*/ 35 w 528"/>
                    <a:gd name="T25" fmla="*/ 122 h 377"/>
                    <a:gd name="T26" fmla="*/ 104 w 528"/>
                    <a:gd name="T27" fmla="*/ 157 h 377"/>
                    <a:gd name="T28" fmla="*/ 139 w 528"/>
                    <a:gd name="T29" fmla="*/ 179 h 377"/>
                    <a:gd name="T30" fmla="*/ 127 w 528"/>
                    <a:gd name="T31" fmla="*/ 191 h 377"/>
                    <a:gd name="T32" fmla="*/ 92 w 528"/>
                    <a:gd name="T33" fmla="*/ 197 h 377"/>
                    <a:gd name="T34" fmla="*/ 29 w 528"/>
                    <a:gd name="T35" fmla="*/ 202 h 377"/>
                    <a:gd name="T36" fmla="*/ 29 w 528"/>
                    <a:gd name="T37" fmla="*/ 214 h 377"/>
                    <a:gd name="T38" fmla="*/ 81 w 528"/>
                    <a:gd name="T39" fmla="*/ 237 h 377"/>
                    <a:gd name="T40" fmla="*/ 104 w 528"/>
                    <a:gd name="T41" fmla="*/ 249 h 377"/>
                    <a:gd name="T42" fmla="*/ 127 w 528"/>
                    <a:gd name="T43" fmla="*/ 255 h 377"/>
                    <a:gd name="T44" fmla="*/ 110 w 528"/>
                    <a:gd name="T45" fmla="*/ 284 h 377"/>
                    <a:gd name="T46" fmla="*/ 99 w 528"/>
                    <a:gd name="T47" fmla="*/ 319 h 377"/>
                    <a:gd name="T48" fmla="*/ 139 w 528"/>
                    <a:gd name="T49" fmla="*/ 359 h 377"/>
                    <a:gd name="T50" fmla="*/ 209 w 528"/>
                    <a:gd name="T51" fmla="*/ 377 h 377"/>
                    <a:gd name="T52" fmla="*/ 256 w 528"/>
                    <a:gd name="T53" fmla="*/ 348 h 377"/>
                    <a:gd name="T54" fmla="*/ 302 w 528"/>
                    <a:gd name="T55" fmla="*/ 331 h 377"/>
                    <a:gd name="T56" fmla="*/ 378 w 528"/>
                    <a:gd name="T57" fmla="*/ 336 h 377"/>
                    <a:gd name="T58" fmla="*/ 424 w 528"/>
                    <a:gd name="T59" fmla="*/ 301 h 377"/>
                    <a:gd name="T60" fmla="*/ 453 w 528"/>
                    <a:gd name="T61" fmla="*/ 284 h 377"/>
                    <a:gd name="T62" fmla="*/ 483 w 528"/>
                    <a:gd name="T63" fmla="*/ 267 h 377"/>
                    <a:gd name="T64" fmla="*/ 511 w 528"/>
                    <a:gd name="T65" fmla="*/ 226 h 377"/>
                    <a:gd name="T66" fmla="*/ 523 w 528"/>
                    <a:gd name="T67" fmla="*/ 185 h 377"/>
                    <a:gd name="T68" fmla="*/ 528 w 528"/>
                    <a:gd name="T69" fmla="*/ 167 h 377"/>
                    <a:gd name="T70" fmla="*/ 511 w 528"/>
                    <a:gd name="T71" fmla="*/ 139 h 377"/>
                    <a:gd name="T72" fmla="*/ 493 w 528"/>
                    <a:gd name="T73" fmla="*/ 127 h 377"/>
                    <a:gd name="T74" fmla="*/ 459 w 528"/>
                    <a:gd name="T75" fmla="*/ 127 h 377"/>
                    <a:gd name="T76" fmla="*/ 488 w 528"/>
                    <a:gd name="T77" fmla="*/ 80 h 377"/>
                    <a:gd name="T78" fmla="*/ 476 w 528"/>
                    <a:gd name="T79" fmla="*/ 52 h 377"/>
                    <a:gd name="T80" fmla="*/ 441 w 528"/>
                    <a:gd name="T81" fmla="*/ 52 h 377"/>
                    <a:gd name="T82" fmla="*/ 401 w 528"/>
                    <a:gd name="T83" fmla="*/ 69 h 377"/>
                    <a:gd name="T84" fmla="*/ 371 w 528"/>
                    <a:gd name="T85" fmla="*/ 57 h 377"/>
                    <a:gd name="T86" fmla="*/ 348 w 528"/>
                    <a:gd name="T87" fmla="*/ 52 h 377"/>
                    <a:gd name="T88" fmla="*/ 319 w 528"/>
                    <a:gd name="T89" fmla="*/ 75 h 377"/>
                    <a:gd name="T90" fmla="*/ 302 w 528"/>
                    <a:gd name="T91" fmla="*/ 98 h 377"/>
                    <a:gd name="T92" fmla="*/ 279 w 528"/>
                    <a:gd name="T93" fmla="*/ 87 h 377"/>
                    <a:gd name="T94" fmla="*/ 256 w 528"/>
                    <a:gd name="T95" fmla="*/ 52 h 377"/>
                    <a:gd name="T96" fmla="*/ 244 w 528"/>
                    <a:gd name="T97" fmla="*/ 69 h 377"/>
                    <a:gd name="T98" fmla="*/ 232 w 528"/>
                    <a:gd name="T99" fmla="*/ 75 h 377"/>
                    <a:gd name="T100" fmla="*/ 214 w 528"/>
                    <a:gd name="T101" fmla="*/ 57 h 377"/>
                    <a:gd name="T102" fmla="*/ 203 w 528"/>
                    <a:gd name="T103" fmla="*/ 75 h 37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28"/>
                    <a:gd name="T157" fmla="*/ 0 h 377"/>
                    <a:gd name="T158" fmla="*/ 528 w 528"/>
                    <a:gd name="T159" fmla="*/ 377 h 37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28" h="377">
                      <a:moveTo>
                        <a:pt x="203" y="75"/>
                      </a:moveTo>
                      <a:lnTo>
                        <a:pt x="186" y="104"/>
                      </a:lnTo>
                      <a:lnTo>
                        <a:pt x="151" y="122"/>
                      </a:lnTo>
                      <a:lnTo>
                        <a:pt x="139" y="80"/>
                      </a:lnTo>
                      <a:lnTo>
                        <a:pt x="87" y="17"/>
                      </a:lnTo>
                      <a:lnTo>
                        <a:pt x="64" y="0"/>
                      </a:lnTo>
                      <a:lnTo>
                        <a:pt x="52" y="28"/>
                      </a:lnTo>
                      <a:lnTo>
                        <a:pt x="64" y="63"/>
                      </a:lnTo>
                      <a:lnTo>
                        <a:pt x="69" y="69"/>
                      </a:lnTo>
                      <a:lnTo>
                        <a:pt x="29" y="69"/>
                      </a:lnTo>
                      <a:lnTo>
                        <a:pt x="0" y="80"/>
                      </a:lnTo>
                      <a:lnTo>
                        <a:pt x="0" y="104"/>
                      </a:lnTo>
                      <a:lnTo>
                        <a:pt x="35" y="122"/>
                      </a:lnTo>
                      <a:lnTo>
                        <a:pt x="104" y="157"/>
                      </a:lnTo>
                      <a:lnTo>
                        <a:pt x="139" y="179"/>
                      </a:lnTo>
                      <a:lnTo>
                        <a:pt x="127" y="191"/>
                      </a:lnTo>
                      <a:lnTo>
                        <a:pt x="92" y="197"/>
                      </a:lnTo>
                      <a:lnTo>
                        <a:pt x="29" y="202"/>
                      </a:lnTo>
                      <a:lnTo>
                        <a:pt x="29" y="214"/>
                      </a:lnTo>
                      <a:lnTo>
                        <a:pt x="81" y="237"/>
                      </a:lnTo>
                      <a:lnTo>
                        <a:pt x="104" y="249"/>
                      </a:lnTo>
                      <a:lnTo>
                        <a:pt x="127" y="255"/>
                      </a:lnTo>
                      <a:lnTo>
                        <a:pt x="110" y="284"/>
                      </a:lnTo>
                      <a:lnTo>
                        <a:pt x="99" y="319"/>
                      </a:lnTo>
                      <a:lnTo>
                        <a:pt x="139" y="359"/>
                      </a:lnTo>
                      <a:lnTo>
                        <a:pt x="209" y="377"/>
                      </a:lnTo>
                      <a:lnTo>
                        <a:pt x="256" y="348"/>
                      </a:lnTo>
                      <a:lnTo>
                        <a:pt x="302" y="331"/>
                      </a:lnTo>
                      <a:lnTo>
                        <a:pt x="378" y="336"/>
                      </a:lnTo>
                      <a:lnTo>
                        <a:pt x="424" y="301"/>
                      </a:lnTo>
                      <a:lnTo>
                        <a:pt x="453" y="284"/>
                      </a:lnTo>
                      <a:lnTo>
                        <a:pt x="483" y="267"/>
                      </a:lnTo>
                      <a:lnTo>
                        <a:pt x="511" y="226"/>
                      </a:lnTo>
                      <a:lnTo>
                        <a:pt x="523" y="185"/>
                      </a:lnTo>
                      <a:lnTo>
                        <a:pt x="528" y="167"/>
                      </a:lnTo>
                      <a:lnTo>
                        <a:pt x="511" y="139"/>
                      </a:lnTo>
                      <a:lnTo>
                        <a:pt x="493" y="127"/>
                      </a:lnTo>
                      <a:lnTo>
                        <a:pt x="459" y="127"/>
                      </a:lnTo>
                      <a:lnTo>
                        <a:pt x="488" y="80"/>
                      </a:lnTo>
                      <a:lnTo>
                        <a:pt x="476" y="52"/>
                      </a:lnTo>
                      <a:lnTo>
                        <a:pt x="441" y="52"/>
                      </a:lnTo>
                      <a:lnTo>
                        <a:pt x="401" y="69"/>
                      </a:lnTo>
                      <a:lnTo>
                        <a:pt x="371" y="57"/>
                      </a:lnTo>
                      <a:lnTo>
                        <a:pt x="348" y="52"/>
                      </a:lnTo>
                      <a:lnTo>
                        <a:pt x="319" y="75"/>
                      </a:lnTo>
                      <a:lnTo>
                        <a:pt x="302" y="98"/>
                      </a:lnTo>
                      <a:lnTo>
                        <a:pt x="279" y="87"/>
                      </a:lnTo>
                      <a:lnTo>
                        <a:pt x="256" y="52"/>
                      </a:lnTo>
                      <a:lnTo>
                        <a:pt x="244" y="69"/>
                      </a:lnTo>
                      <a:lnTo>
                        <a:pt x="232" y="75"/>
                      </a:lnTo>
                      <a:lnTo>
                        <a:pt x="214" y="57"/>
                      </a:lnTo>
                      <a:lnTo>
                        <a:pt x="203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8" name="Freeform 79"/>
                <p:cNvSpPr>
                  <a:spLocks/>
                </p:cNvSpPr>
                <p:nvPr/>
              </p:nvSpPr>
              <p:spPr bwMode="auto">
                <a:xfrm>
                  <a:off x="928" y="354"/>
                  <a:ext cx="201" cy="326"/>
                </a:xfrm>
                <a:custGeom>
                  <a:avLst/>
                  <a:gdLst>
                    <a:gd name="T0" fmla="*/ 563 w 1610"/>
                    <a:gd name="T1" fmla="*/ 221 h 2608"/>
                    <a:gd name="T2" fmla="*/ 430 w 1610"/>
                    <a:gd name="T3" fmla="*/ 331 h 2608"/>
                    <a:gd name="T4" fmla="*/ 308 w 1610"/>
                    <a:gd name="T5" fmla="*/ 424 h 2608"/>
                    <a:gd name="T6" fmla="*/ 221 w 1610"/>
                    <a:gd name="T7" fmla="*/ 546 h 2608"/>
                    <a:gd name="T8" fmla="*/ 244 w 1610"/>
                    <a:gd name="T9" fmla="*/ 703 h 2608"/>
                    <a:gd name="T10" fmla="*/ 122 w 1610"/>
                    <a:gd name="T11" fmla="*/ 796 h 2608"/>
                    <a:gd name="T12" fmla="*/ 0 w 1610"/>
                    <a:gd name="T13" fmla="*/ 936 h 2608"/>
                    <a:gd name="T14" fmla="*/ 122 w 1610"/>
                    <a:gd name="T15" fmla="*/ 1028 h 2608"/>
                    <a:gd name="T16" fmla="*/ 35 w 1610"/>
                    <a:gd name="T17" fmla="*/ 1128 h 2608"/>
                    <a:gd name="T18" fmla="*/ 221 w 1610"/>
                    <a:gd name="T19" fmla="*/ 1150 h 2608"/>
                    <a:gd name="T20" fmla="*/ 366 w 1610"/>
                    <a:gd name="T21" fmla="*/ 1208 h 2608"/>
                    <a:gd name="T22" fmla="*/ 476 w 1610"/>
                    <a:gd name="T23" fmla="*/ 1382 h 2608"/>
                    <a:gd name="T24" fmla="*/ 511 w 1610"/>
                    <a:gd name="T25" fmla="*/ 1534 h 2608"/>
                    <a:gd name="T26" fmla="*/ 587 w 1610"/>
                    <a:gd name="T27" fmla="*/ 1673 h 2608"/>
                    <a:gd name="T28" fmla="*/ 488 w 1610"/>
                    <a:gd name="T29" fmla="*/ 1771 h 2608"/>
                    <a:gd name="T30" fmla="*/ 465 w 1610"/>
                    <a:gd name="T31" fmla="*/ 1911 h 2608"/>
                    <a:gd name="T32" fmla="*/ 448 w 1610"/>
                    <a:gd name="T33" fmla="*/ 2033 h 2608"/>
                    <a:gd name="T34" fmla="*/ 459 w 1610"/>
                    <a:gd name="T35" fmla="*/ 2179 h 2608"/>
                    <a:gd name="T36" fmla="*/ 511 w 1610"/>
                    <a:gd name="T37" fmla="*/ 2364 h 2608"/>
                    <a:gd name="T38" fmla="*/ 528 w 1610"/>
                    <a:gd name="T39" fmla="*/ 2510 h 2608"/>
                    <a:gd name="T40" fmla="*/ 657 w 1610"/>
                    <a:gd name="T41" fmla="*/ 2580 h 2608"/>
                    <a:gd name="T42" fmla="*/ 732 w 1610"/>
                    <a:gd name="T43" fmla="*/ 2608 h 2608"/>
                    <a:gd name="T44" fmla="*/ 842 w 1610"/>
                    <a:gd name="T45" fmla="*/ 2469 h 2608"/>
                    <a:gd name="T46" fmla="*/ 919 w 1610"/>
                    <a:gd name="T47" fmla="*/ 2219 h 2608"/>
                    <a:gd name="T48" fmla="*/ 1011 w 1610"/>
                    <a:gd name="T49" fmla="*/ 2016 h 2608"/>
                    <a:gd name="T50" fmla="*/ 1203 w 1610"/>
                    <a:gd name="T51" fmla="*/ 1935 h 2608"/>
                    <a:gd name="T52" fmla="*/ 1261 w 1610"/>
                    <a:gd name="T53" fmla="*/ 1801 h 2608"/>
                    <a:gd name="T54" fmla="*/ 1435 w 1610"/>
                    <a:gd name="T55" fmla="*/ 1661 h 2608"/>
                    <a:gd name="T56" fmla="*/ 1475 w 1610"/>
                    <a:gd name="T57" fmla="*/ 1621 h 2608"/>
                    <a:gd name="T58" fmla="*/ 1552 w 1610"/>
                    <a:gd name="T59" fmla="*/ 1510 h 2608"/>
                    <a:gd name="T60" fmla="*/ 1447 w 1610"/>
                    <a:gd name="T61" fmla="*/ 1493 h 2608"/>
                    <a:gd name="T62" fmla="*/ 1418 w 1610"/>
                    <a:gd name="T63" fmla="*/ 1382 h 2608"/>
                    <a:gd name="T64" fmla="*/ 1528 w 1610"/>
                    <a:gd name="T65" fmla="*/ 1400 h 2608"/>
                    <a:gd name="T66" fmla="*/ 1610 w 1610"/>
                    <a:gd name="T67" fmla="*/ 1382 h 2608"/>
                    <a:gd name="T68" fmla="*/ 1505 w 1610"/>
                    <a:gd name="T69" fmla="*/ 1295 h 2608"/>
                    <a:gd name="T70" fmla="*/ 1458 w 1610"/>
                    <a:gd name="T71" fmla="*/ 1197 h 2608"/>
                    <a:gd name="T72" fmla="*/ 1487 w 1610"/>
                    <a:gd name="T73" fmla="*/ 1110 h 2608"/>
                    <a:gd name="T74" fmla="*/ 1534 w 1610"/>
                    <a:gd name="T75" fmla="*/ 1016 h 2608"/>
                    <a:gd name="T76" fmla="*/ 1475 w 1610"/>
                    <a:gd name="T77" fmla="*/ 807 h 2608"/>
                    <a:gd name="T78" fmla="*/ 1435 w 1610"/>
                    <a:gd name="T79" fmla="*/ 685 h 2608"/>
                    <a:gd name="T80" fmla="*/ 1395 w 1610"/>
                    <a:gd name="T81" fmla="*/ 605 h 2608"/>
                    <a:gd name="T82" fmla="*/ 1487 w 1610"/>
                    <a:gd name="T83" fmla="*/ 500 h 2608"/>
                    <a:gd name="T84" fmla="*/ 1499 w 1610"/>
                    <a:gd name="T85" fmla="*/ 413 h 2608"/>
                    <a:gd name="T86" fmla="*/ 1458 w 1610"/>
                    <a:gd name="T87" fmla="*/ 343 h 2608"/>
                    <a:gd name="T88" fmla="*/ 1255 w 1610"/>
                    <a:gd name="T89" fmla="*/ 413 h 2608"/>
                    <a:gd name="T90" fmla="*/ 1203 w 1610"/>
                    <a:gd name="T91" fmla="*/ 401 h 2608"/>
                    <a:gd name="T92" fmla="*/ 1296 w 1610"/>
                    <a:gd name="T93" fmla="*/ 314 h 2608"/>
                    <a:gd name="T94" fmla="*/ 1191 w 1610"/>
                    <a:gd name="T95" fmla="*/ 326 h 2608"/>
                    <a:gd name="T96" fmla="*/ 1133 w 1610"/>
                    <a:gd name="T97" fmla="*/ 302 h 2608"/>
                    <a:gd name="T98" fmla="*/ 1104 w 1610"/>
                    <a:gd name="T99" fmla="*/ 239 h 2608"/>
                    <a:gd name="T100" fmla="*/ 1186 w 1610"/>
                    <a:gd name="T101" fmla="*/ 204 h 2608"/>
                    <a:gd name="T102" fmla="*/ 1388 w 1610"/>
                    <a:gd name="T103" fmla="*/ 127 h 2608"/>
                    <a:gd name="T104" fmla="*/ 1308 w 1610"/>
                    <a:gd name="T105" fmla="*/ 70 h 2608"/>
                    <a:gd name="T106" fmla="*/ 1104 w 1610"/>
                    <a:gd name="T107" fmla="*/ 0 h 2608"/>
                    <a:gd name="T108" fmla="*/ 953 w 1610"/>
                    <a:gd name="T109" fmla="*/ 17 h 2608"/>
                    <a:gd name="T110" fmla="*/ 941 w 1610"/>
                    <a:gd name="T111" fmla="*/ 110 h 2608"/>
                    <a:gd name="T112" fmla="*/ 819 w 1610"/>
                    <a:gd name="T113" fmla="*/ 110 h 2608"/>
                    <a:gd name="T114" fmla="*/ 779 w 1610"/>
                    <a:gd name="T115" fmla="*/ 204 h 2608"/>
                    <a:gd name="T116" fmla="*/ 709 w 1610"/>
                    <a:gd name="T117" fmla="*/ 180 h 2608"/>
                    <a:gd name="T118" fmla="*/ 732 w 1610"/>
                    <a:gd name="T119" fmla="*/ 239 h 260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10"/>
                    <a:gd name="T181" fmla="*/ 0 h 2608"/>
                    <a:gd name="T182" fmla="*/ 1610 w 1610"/>
                    <a:gd name="T183" fmla="*/ 2608 h 260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10" h="2608">
                      <a:moveTo>
                        <a:pt x="720" y="273"/>
                      </a:moveTo>
                      <a:lnTo>
                        <a:pt x="563" y="221"/>
                      </a:lnTo>
                      <a:lnTo>
                        <a:pt x="488" y="302"/>
                      </a:lnTo>
                      <a:lnTo>
                        <a:pt x="430" y="331"/>
                      </a:lnTo>
                      <a:lnTo>
                        <a:pt x="366" y="361"/>
                      </a:lnTo>
                      <a:lnTo>
                        <a:pt x="308" y="424"/>
                      </a:lnTo>
                      <a:lnTo>
                        <a:pt x="326" y="523"/>
                      </a:lnTo>
                      <a:lnTo>
                        <a:pt x="221" y="546"/>
                      </a:lnTo>
                      <a:lnTo>
                        <a:pt x="186" y="605"/>
                      </a:lnTo>
                      <a:lnTo>
                        <a:pt x="244" y="703"/>
                      </a:lnTo>
                      <a:lnTo>
                        <a:pt x="232" y="744"/>
                      </a:lnTo>
                      <a:lnTo>
                        <a:pt x="122" y="796"/>
                      </a:lnTo>
                      <a:lnTo>
                        <a:pt x="0" y="877"/>
                      </a:lnTo>
                      <a:lnTo>
                        <a:pt x="0" y="936"/>
                      </a:lnTo>
                      <a:lnTo>
                        <a:pt x="116" y="1006"/>
                      </a:lnTo>
                      <a:lnTo>
                        <a:pt x="122" y="1028"/>
                      </a:lnTo>
                      <a:lnTo>
                        <a:pt x="47" y="1075"/>
                      </a:lnTo>
                      <a:lnTo>
                        <a:pt x="35" y="1128"/>
                      </a:lnTo>
                      <a:lnTo>
                        <a:pt x="81" y="1191"/>
                      </a:lnTo>
                      <a:lnTo>
                        <a:pt x="221" y="1150"/>
                      </a:lnTo>
                      <a:lnTo>
                        <a:pt x="279" y="1156"/>
                      </a:lnTo>
                      <a:lnTo>
                        <a:pt x="366" y="1208"/>
                      </a:lnTo>
                      <a:lnTo>
                        <a:pt x="378" y="1272"/>
                      </a:lnTo>
                      <a:lnTo>
                        <a:pt x="476" y="1382"/>
                      </a:lnTo>
                      <a:lnTo>
                        <a:pt x="500" y="1458"/>
                      </a:lnTo>
                      <a:lnTo>
                        <a:pt x="511" y="1534"/>
                      </a:lnTo>
                      <a:lnTo>
                        <a:pt x="511" y="1621"/>
                      </a:lnTo>
                      <a:lnTo>
                        <a:pt x="587" y="1673"/>
                      </a:lnTo>
                      <a:lnTo>
                        <a:pt x="546" y="1743"/>
                      </a:lnTo>
                      <a:lnTo>
                        <a:pt x="488" y="1771"/>
                      </a:lnTo>
                      <a:lnTo>
                        <a:pt x="465" y="1848"/>
                      </a:lnTo>
                      <a:lnTo>
                        <a:pt x="465" y="1911"/>
                      </a:lnTo>
                      <a:lnTo>
                        <a:pt x="418" y="1963"/>
                      </a:lnTo>
                      <a:lnTo>
                        <a:pt x="448" y="2033"/>
                      </a:lnTo>
                      <a:lnTo>
                        <a:pt x="488" y="2085"/>
                      </a:lnTo>
                      <a:lnTo>
                        <a:pt x="459" y="2179"/>
                      </a:lnTo>
                      <a:lnTo>
                        <a:pt x="459" y="2277"/>
                      </a:lnTo>
                      <a:lnTo>
                        <a:pt x="511" y="2364"/>
                      </a:lnTo>
                      <a:lnTo>
                        <a:pt x="558" y="2416"/>
                      </a:lnTo>
                      <a:lnTo>
                        <a:pt x="528" y="2510"/>
                      </a:lnTo>
                      <a:lnTo>
                        <a:pt x="575" y="2556"/>
                      </a:lnTo>
                      <a:lnTo>
                        <a:pt x="657" y="2580"/>
                      </a:lnTo>
                      <a:lnTo>
                        <a:pt x="680" y="2597"/>
                      </a:lnTo>
                      <a:lnTo>
                        <a:pt x="732" y="2608"/>
                      </a:lnTo>
                      <a:lnTo>
                        <a:pt x="790" y="2556"/>
                      </a:lnTo>
                      <a:lnTo>
                        <a:pt x="842" y="2469"/>
                      </a:lnTo>
                      <a:lnTo>
                        <a:pt x="842" y="2336"/>
                      </a:lnTo>
                      <a:lnTo>
                        <a:pt x="919" y="2219"/>
                      </a:lnTo>
                      <a:lnTo>
                        <a:pt x="941" y="2085"/>
                      </a:lnTo>
                      <a:lnTo>
                        <a:pt x="1011" y="2016"/>
                      </a:lnTo>
                      <a:lnTo>
                        <a:pt x="1116" y="1975"/>
                      </a:lnTo>
                      <a:lnTo>
                        <a:pt x="1203" y="1935"/>
                      </a:lnTo>
                      <a:lnTo>
                        <a:pt x="1232" y="1876"/>
                      </a:lnTo>
                      <a:lnTo>
                        <a:pt x="1261" y="1801"/>
                      </a:lnTo>
                      <a:lnTo>
                        <a:pt x="1343" y="1719"/>
                      </a:lnTo>
                      <a:lnTo>
                        <a:pt x="1435" y="1661"/>
                      </a:lnTo>
                      <a:lnTo>
                        <a:pt x="1447" y="1649"/>
                      </a:lnTo>
                      <a:lnTo>
                        <a:pt x="1475" y="1621"/>
                      </a:lnTo>
                      <a:lnTo>
                        <a:pt x="1557" y="1534"/>
                      </a:lnTo>
                      <a:lnTo>
                        <a:pt x="1552" y="1510"/>
                      </a:lnTo>
                      <a:lnTo>
                        <a:pt x="1458" y="1510"/>
                      </a:lnTo>
                      <a:lnTo>
                        <a:pt x="1447" y="1493"/>
                      </a:lnTo>
                      <a:lnTo>
                        <a:pt x="1435" y="1440"/>
                      </a:lnTo>
                      <a:lnTo>
                        <a:pt x="1418" y="1382"/>
                      </a:lnTo>
                      <a:lnTo>
                        <a:pt x="1458" y="1360"/>
                      </a:lnTo>
                      <a:lnTo>
                        <a:pt x="1528" y="1400"/>
                      </a:lnTo>
                      <a:lnTo>
                        <a:pt x="1598" y="1412"/>
                      </a:lnTo>
                      <a:lnTo>
                        <a:pt x="1610" y="1382"/>
                      </a:lnTo>
                      <a:lnTo>
                        <a:pt x="1575" y="1319"/>
                      </a:lnTo>
                      <a:lnTo>
                        <a:pt x="1505" y="1295"/>
                      </a:lnTo>
                      <a:lnTo>
                        <a:pt x="1458" y="1232"/>
                      </a:lnTo>
                      <a:lnTo>
                        <a:pt x="1458" y="1197"/>
                      </a:lnTo>
                      <a:lnTo>
                        <a:pt x="1534" y="1150"/>
                      </a:lnTo>
                      <a:lnTo>
                        <a:pt x="1487" y="1110"/>
                      </a:lnTo>
                      <a:lnTo>
                        <a:pt x="1517" y="1063"/>
                      </a:lnTo>
                      <a:lnTo>
                        <a:pt x="1534" y="1016"/>
                      </a:lnTo>
                      <a:lnTo>
                        <a:pt x="1528" y="894"/>
                      </a:lnTo>
                      <a:lnTo>
                        <a:pt x="1475" y="807"/>
                      </a:lnTo>
                      <a:lnTo>
                        <a:pt x="1406" y="755"/>
                      </a:lnTo>
                      <a:lnTo>
                        <a:pt x="1435" y="685"/>
                      </a:lnTo>
                      <a:lnTo>
                        <a:pt x="1418" y="645"/>
                      </a:lnTo>
                      <a:lnTo>
                        <a:pt x="1395" y="605"/>
                      </a:lnTo>
                      <a:lnTo>
                        <a:pt x="1423" y="552"/>
                      </a:lnTo>
                      <a:lnTo>
                        <a:pt x="1487" y="500"/>
                      </a:lnTo>
                      <a:lnTo>
                        <a:pt x="1517" y="453"/>
                      </a:lnTo>
                      <a:lnTo>
                        <a:pt x="1499" y="413"/>
                      </a:lnTo>
                      <a:lnTo>
                        <a:pt x="1475" y="343"/>
                      </a:lnTo>
                      <a:lnTo>
                        <a:pt x="1458" y="343"/>
                      </a:lnTo>
                      <a:lnTo>
                        <a:pt x="1365" y="378"/>
                      </a:lnTo>
                      <a:lnTo>
                        <a:pt x="1255" y="413"/>
                      </a:lnTo>
                      <a:lnTo>
                        <a:pt x="1203" y="424"/>
                      </a:lnTo>
                      <a:lnTo>
                        <a:pt x="1203" y="401"/>
                      </a:lnTo>
                      <a:lnTo>
                        <a:pt x="1255" y="354"/>
                      </a:lnTo>
                      <a:lnTo>
                        <a:pt x="1296" y="314"/>
                      </a:lnTo>
                      <a:lnTo>
                        <a:pt x="1261" y="302"/>
                      </a:lnTo>
                      <a:lnTo>
                        <a:pt x="1191" y="326"/>
                      </a:lnTo>
                      <a:lnTo>
                        <a:pt x="1133" y="331"/>
                      </a:lnTo>
                      <a:lnTo>
                        <a:pt x="1133" y="302"/>
                      </a:lnTo>
                      <a:lnTo>
                        <a:pt x="1163" y="249"/>
                      </a:lnTo>
                      <a:lnTo>
                        <a:pt x="1104" y="239"/>
                      </a:lnTo>
                      <a:lnTo>
                        <a:pt x="1093" y="239"/>
                      </a:lnTo>
                      <a:lnTo>
                        <a:pt x="1186" y="204"/>
                      </a:lnTo>
                      <a:lnTo>
                        <a:pt x="1313" y="180"/>
                      </a:lnTo>
                      <a:lnTo>
                        <a:pt x="1388" y="127"/>
                      </a:lnTo>
                      <a:lnTo>
                        <a:pt x="1377" y="99"/>
                      </a:lnTo>
                      <a:lnTo>
                        <a:pt x="1308" y="70"/>
                      </a:lnTo>
                      <a:lnTo>
                        <a:pt x="1174" y="0"/>
                      </a:lnTo>
                      <a:lnTo>
                        <a:pt x="1104" y="0"/>
                      </a:lnTo>
                      <a:lnTo>
                        <a:pt x="999" y="0"/>
                      </a:lnTo>
                      <a:lnTo>
                        <a:pt x="953" y="17"/>
                      </a:lnTo>
                      <a:lnTo>
                        <a:pt x="941" y="82"/>
                      </a:lnTo>
                      <a:lnTo>
                        <a:pt x="941" y="110"/>
                      </a:lnTo>
                      <a:lnTo>
                        <a:pt x="842" y="110"/>
                      </a:lnTo>
                      <a:lnTo>
                        <a:pt x="819" y="110"/>
                      </a:lnTo>
                      <a:lnTo>
                        <a:pt x="790" y="139"/>
                      </a:lnTo>
                      <a:lnTo>
                        <a:pt x="779" y="204"/>
                      </a:lnTo>
                      <a:lnTo>
                        <a:pt x="750" y="221"/>
                      </a:lnTo>
                      <a:lnTo>
                        <a:pt x="709" y="180"/>
                      </a:lnTo>
                      <a:lnTo>
                        <a:pt x="709" y="215"/>
                      </a:lnTo>
                      <a:lnTo>
                        <a:pt x="732" y="239"/>
                      </a:lnTo>
                      <a:lnTo>
                        <a:pt x="720" y="2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89" name="Freeform 80"/>
                <p:cNvSpPr>
                  <a:spLocks/>
                </p:cNvSpPr>
                <p:nvPr/>
              </p:nvSpPr>
              <p:spPr bwMode="auto">
                <a:xfrm>
                  <a:off x="831" y="328"/>
                  <a:ext cx="166" cy="146"/>
                </a:xfrm>
                <a:custGeom>
                  <a:avLst/>
                  <a:gdLst>
                    <a:gd name="T0" fmla="*/ 82 w 1331"/>
                    <a:gd name="T1" fmla="*/ 1052 h 1167"/>
                    <a:gd name="T2" fmla="*/ 169 w 1331"/>
                    <a:gd name="T3" fmla="*/ 1080 h 1167"/>
                    <a:gd name="T4" fmla="*/ 249 w 1331"/>
                    <a:gd name="T5" fmla="*/ 1156 h 1167"/>
                    <a:gd name="T6" fmla="*/ 401 w 1331"/>
                    <a:gd name="T7" fmla="*/ 1167 h 1167"/>
                    <a:gd name="T8" fmla="*/ 523 w 1331"/>
                    <a:gd name="T9" fmla="*/ 1109 h 1167"/>
                    <a:gd name="T10" fmla="*/ 430 w 1331"/>
                    <a:gd name="T11" fmla="*/ 970 h 1167"/>
                    <a:gd name="T12" fmla="*/ 587 w 1331"/>
                    <a:gd name="T13" fmla="*/ 1017 h 1167"/>
                    <a:gd name="T14" fmla="*/ 755 w 1331"/>
                    <a:gd name="T15" fmla="*/ 906 h 1167"/>
                    <a:gd name="T16" fmla="*/ 743 w 1331"/>
                    <a:gd name="T17" fmla="*/ 796 h 1167"/>
                    <a:gd name="T18" fmla="*/ 785 w 1331"/>
                    <a:gd name="T19" fmla="*/ 696 h 1167"/>
                    <a:gd name="T20" fmla="*/ 825 w 1331"/>
                    <a:gd name="T21" fmla="*/ 639 h 1167"/>
                    <a:gd name="T22" fmla="*/ 1029 w 1331"/>
                    <a:gd name="T23" fmla="*/ 517 h 1167"/>
                    <a:gd name="T24" fmla="*/ 1221 w 1331"/>
                    <a:gd name="T25" fmla="*/ 360 h 1167"/>
                    <a:gd name="T26" fmla="*/ 1238 w 1331"/>
                    <a:gd name="T27" fmla="*/ 296 h 1167"/>
                    <a:gd name="T28" fmla="*/ 1284 w 1331"/>
                    <a:gd name="T29" fmla="*/ 250 h 1167"/>
                    <a:gd name="T30" fmla="*/ 1273 w 1331"/>
                    <a:gd name="T31" fmla="*/ 140 h 1167"/>
                    <a:gd name="T32" fmla="*/ 1116 w 1331"/>
                    <a:gd name="T33" fmla="*/ 75 h 1167"/>
                    <a:gd name="T34" fmla="*/ 987 w 1331"/>
                    <a:gd name="T35" fmla="*/ 18 h 1167"/>
                    <a:gd name="T36" fmla="*/ 854 w 1331"/>
                    <a:gd name="T37" fmla="*/ 0 h 1167"/>
                    <a:gd name="T38" fmla="*/ 743 w 1331"/>
                    <a:gd name="T39" fmla="*/ 110 h 1167"/>
                    <a:gd name="T40" fmla="*/ 685 w 1331"/>
                    <a:gd name="T41" fmla="*/ 41 h 1167"/>
                    <a:gd name="T42" fmla="*/ 593 w 1331"/>
                    <a:gd name="T43" fmla="*/ 93 h 1167"/>
                    <a:gd name="T44" fmla="*/ 616 w 1331"/>
                    <a:gd name="T45" fmla="*/ 151 h 1167"/>
                    <a:gd name="T46" fmla="*/ 523 w 1331"/>
                    <a:gd name="T47" fmla="*/ 244 h 1167"/>
                    <a:gd name="T48" fmla="*/ 552 w 1331"/>
                    <a:gd name="T49" fmla="*/ 325 h 1167"/>
                    <a:gd name="T50" fmla="*/ 675 w 1331"/>
                    <a:gd name="T51" fmla="*/ 395 h 1167"/>
                    <a:gd name="T52" fmla="*/ 708 w 1331"/>
                    <a:gd name="T53" fmla="*/ 418 h 1167"/>
                    <a:gd name="T54" fmla="*/ 563 w 1331"/>
                    <a:gd name="T55" fmla="*/ 435 h 1167"/>
                    <a:gd name="T56" fmla="*/ 535 w 1331"/>
                    <a:gd name="T57" fmla="*/ 574 h 1167"/>
                    <a:gd name="T58" fmla="*/ 483 w 1331"/>
                    <a:gd name="T59" fmla="*/ 534 h 1167"/>
                    <a:gd name="T60" fmla="*/ 413 w 1331"/>
                    <a:gd name="T61" fmla="*/ 546 h 1167"/>
                    <a:gd name="T62" fmla="*/ 366 w 1331"/>
                    <a:gd name="T63" fmla="*/ 656 h 1167"/>
                    <a:gd name="T64" fmla="*/ 378 w 1331"/>
                    <a:gd name="T65" fmla="*/ 738 h 1167"/>
                    <a:gd name="T66" fmla="*/ 378 w 1331"/>
                    <a:gd name="T67" fmla="*/ 796 h 1167"/>
                    <a:gd name="T68" fmla="*/ 232 w 1331"/>
                    <a:gd name="T69" fmla="*/ 808 h 1167"/>
                    <a:gd name="T70" fmla="*/ 169 w 1331"/>
                    <a:gd name="T71" fmla="*/ 871 h 1167"/>
                    <a:gd name="T72" fmla="*/ 244 w 1331"/>
                    <a:gd name="T73" fmla="*/ 900 h 1167"/>
                    <a:gd name="T74" fmla="*/ 122 w 1331"/>
                    <a:gd name="T75" fmla="*/ 900 h 1167"/>
                    <a:gd name="T76" fmla="*/ 58 w 1331"/>
                    <a:gd name="T77" fmla="*/ 848 h 1167"/>
                    <a:gd name="T78" fmla="*/ 29 w 1331"/>
                    <a:gd name="T79" fmla="*/ 923 h 1167"/>
                    <a:gd name="T80" fmla="*/ 0 w 1331"/>
                    <a:gd name="T81" fmla="*/ 970 h 1167"/>
                    <a:gd name="T82" fmla="*/ 40 w 1331"/>
                    <a:gd name="T83" fmla="*/ 1010 h 11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331"/>
                    <a:gd name="T127" fmla="*/ 0 h 1167"/>
                    <a:gd name="T128" fmla="*/ 1331 w 1331"/>
                    <a:gd name="T129" fmla="*/ 1167 h 11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331" h="1167">
                      <a:moveTo>
                        <a:pt x="40" y="1010"/>
                      </a:moveTo>
                      <a:lnTo>
                        <a:pt x="82" y="1052"/>
                      </a:lnTo>
                      <a:lnTo>
                        <a:pt x="122" y="1052"/>
                      </a:lnTo>
                      <a:lnTo>
                        <a:pt x="169" y="1080"/>
                      </a:lnTo>
                      <a:lnTo>
                        <a:pt x="169" y="1150"/>
                      </a:lnTo>
                      <a:lnTo>
                        <a:pt x="249" y="1156"/>
                      </a:lnTo>
                      <a:lnTo>
                        <a:pt x="343" y="1150"/>
                      </a:lnTo>
                      <a:lnTo>
                        <a:pt x="401" y="1167"/>
                      </a:lnTo>
                      <a:lnTo>
                        <a:pt x="476" y="1150"/>
                      </a:lnTo>
                      <a:lnTo>
                        <a:pt x="523" y="1109"/>
                      </a:lnTo>
                      <a:lnTo>
                        <a:pt x="430" y="999"/>
                      </a:lnTo>
                      <a:lnTo>
                        <a:pt x="430" y="970"/>
                      </a:lnTo>
                      <a:lnTo>
                        <a:pt x="546" y="1052"/>
                      </a:lnTo>
                      <a:lnTo>
                        <a:pt x="587" y="1017"/>
                      </a:lnTo>
                      <a:lnTo>
                        <a:pt x="645" y="947"/>
                      </a:lnTo>
                      <a:lnTo>
                        <a:pt x="755" y="906"/>
                      </a:lnTo>
                      <a:lnTo>
                        <a:pt x="796" y="877"/>
                      </a:lnTo>
                      <a:lnTo>
                        <a:pt x="743" y="796"/>
                      </a:lnTo>
                      <a:lnTo>
                        <a:pt x="738" y="726"/>
                      </a:lnTo>
                      <a:lnTo>
                        <a:pt x="785" y="696"/>
                      </a:lnTo>
                      <a:lnTo>
                        <a:pt x="767" y="644"/>
                      </a:lnTo>
                      <a:lnTo>
                        <a:pt x="825" y="639"/>
                      </a:lnTo>
                      <a:lnTo>
                        <a:pt x="889" y="581"/>
                      </a:lnTo>
                      <a:lnTo>
                        <a:pt x="1029" y="517"/>
                      </a:lnTo>
                      <a:lnTo>
                        <a:pt x="1139" y="418"/>
                      </a:lnTo>
                      <a:lnTo>
                        <a:pt x="1221" y="360"/>
                      </a:lnTo>
                      <a:lnTo>
                        <a:pt x="1301" y="325"/>
                      </a:lnTo>
                      <a:lnTo>
                        <a:pt x="1238" y="296"/>
                      </a:lnTo>
                      <a:lnTo>
                        <a:pt x="1221" y="244"/>
                      </a:lnTo>
                      <a:lnTo>
                        <a:pt x="1284" y="250"/>
                      </a:lnTo>
                      <a:lnTo>
                        <a:pt x="1331" y="215"/>
                      </a:lnTo>
                      <a:lnTo>
                        <a:pt x="1273" y="140"/>
                      </a:lnTo>
                      <a:lnTo>
                        <a:pt x="1209" y="81"/>
                      </a:lnTo>
                      <a:lnTo>
                        <a:pt x="1116" y="75"/>
                      </a:lnTo>
                      <a:lnTo>
                        <a:pt x="1081" y="93"/>
                      </a:lnTo>
                      <a:lnTo>
                        <a:pt x="987" y="18"/>
                      </a:lnTo>
                      <a:lnTo>
                        <a:pt x="942" y="0"/>
                      </a:lnTo>
                      <a:lnTo>
                        <a:pt x="854" y="0"/>
                      </a:lnTo>
                      <a:lnTo>
                        <a:pt x="785" y="53"/>
                      </a:lnTo>
                      <a:lnTo>
                        <a:pt x="743" y="110"/>
                      </a:lnTo>
                      <a:lnTo>
                        <a:pt x="708" y="53"/>
                      </a:lnTo>
                      <a:lnTo>
                        <a:pt x="685" y="41"/>
                      </a:lnTo>
                      <a:lnTo>
                        <a:pt x="633" y="41"/>
                      </a:lnTo>
                      <a:lnTo>
                        <a:pt x="593" y="93"/>
                      </a:lnTo>
                      <a:lnTo>
                        <a:pt x="593" y="122"/>
                      </a:lnTo>
                      <a:lnTo>
                        <a:pt x="616" y="151"/>
                      </a:lnTo>
                      <a:lnTo>
                        <a:pt x="546" y="163"/>
                      </a:lnTo>
                      <a:lnTo>
                        <a:pt x="523" y="244"/>
                      </a:lnTo>
                      <a:lnTo>
                        <a:pt x="523" y="285"/>
                      </a:lnTo>
                      <a:lnTo>
                        <a:pt x="552" y="325"/>
                      </a:lnTo>
                      <a:lnTo>
                        <a:pt x="663" y="342"/>
                      </a:lnTo>
                      <a:lnTo>
                        <a:pt x="675" y="395"/>
                      </a:lnTo>
                      <a:lnTo>
                        <a:pt x="743" y="407"/>
                      </a:lnTo>
                      <a:lnTo>
                        <a:pt x="708" y="418"/>
                      </a:lnTo>
                      <a:lnTo>
                        <a:pt x="628" y="418"/>
                      </a:lnTo>
                      <a:lnTo>
                        <a:pt x="563" y="435"/>
                      </a:lnTo>
                      <a:lnTo>
                        <a:pt x="523" y="494"/>
                      </a:lnTo>
                      <a:lnTo>
                        <a:pt x="535" y="574"/>
                      </a:lnTo>
                      <a:lnTo>
                        <a:pt x="546" y="581"/>
                      </a:lnTo>
                      <a:lnTo>
                        <a:pt x="483" y="534"/>
                      </a:lnTo>
                      <a:lnTo>
                        <a:pt x="441" y="505"/>
                      </a:lnTo>
                      <a:lnTo>
                        <a:pt x="413" y="546"/>
                      </a:lnTo>
                      <a:lnTo>
                        <a:pt x="354" y="592"/>
                      </a:lnTo>
                      <a:lnTo>
                        <a:pt x="366" y="656"/>
                      </a:lnTo>
                      <a:lnTo>
                        <a:pt x="395" y="703"/>
                      </a:lnTo>
                      <a:lnTo>
                        <a:pt x="378" y="738"/>
                      </a:lnTo>
                      <a:lnTo>
                        <a:pt x="401" y="778"/>
                      </a:lnTo>
                      <a:lnTo>
                        <a:pt x="378" y="796"/>
                      </a:lnTo>
                      <a:lnTo>
                        <a:pt x="302" y="796"/>
                      </a:lnTo>
                      <a:lnTo>
                        <a:pt x="232" y="808"/>
                      </a:lnTo>
                      <a:lnTo>
                        <a:pt x="180" y="818"/>
                      </a:lnTo>
                      <a:lnTo>
                        <a:pt x="169" y="871"/>
                      </a:lnTo>
                      <a:lnTo>
                        <a:pt x="244" y="871"/>
                      </a:lnTo>
                      <a:lnTo>
                        <a:pt x="244" y="900"/>
                      </a:lnTo>
                      <a:lnTo>
                        <a:pt x="180" y="900"/>
                      </a:lnTo>
                      <a:lnTo>
                        <a:pt x="122" y="900"/>
                      </a:lnTo>
                      <a:lnTo>
                        <a:pt x="99" y="918"/>
                      </a:lnTo>
                      <a:lnTo>
                        <a:pt x="58" y="848"/>
                      </a:lnTo>
                      <a:lnTo>
                        <a:pt x="29" y="877"/>
                      </a:lnTo>
                      <a:lnTo>
                        <a:pt x="29" y="923"/>
                      </a:lnTo>
                      <a:lnTo>
                        <a:pt x="40" y="947"/>
                      </a:lnTo>
                      <a:lnTo>
                        <a:pt x="0" y="970"/>
                      </a:lnTo>
                      <a:lnTo>
                        <a:pt x="12" y="999"/>
                      </a:lnTo>
                      <a:lnTo>
                        <a:pt x="40" y="10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0" name="Freeform 81"/>
                <p:cNvSpPr>
                  <a:spLocks/>
                </p:cNvSpPr>
                <p:nvPr/>
              </p:nvSpPr>
              <p:spPr bwMode="auto">
                <a:xfrm>
                  <a:off x="828" y="359"/>
                  <a:ext cx="42" cy="64"/>
                </a:xfrm>
                <a:custGeom>
                  <a:avLst/>
                  <a:gdLst>
                    <a:gd name="T0" fmla="*/ 105 w 337"/>
                    <a:gd name="T1" fmla="*/ 505 h 511"/>
                    <a:gd name="T2" fmla="*/ 203 w 337"/>
                    <a:gd name="T3" fmla="*/ 459 h 511"/>
                    <a:gd name="T4" fmla="*/ 227 w 337"/>
                    <a:gd name="T5" fmla="*/ 424 h 511"/>
                    <a:gd name="T6" fmla="*/ 244 w 337"/>
                    <a:gd name="T7" fmla="*/ 383 h 511"/>
                    <a:gd name="T8" fmla="*/ 307 w 337"/>
                    <a:gd name="T9" fmla="*/ 337 h 511"/>
                    <a:gd name="T10" fmla="*/ 307 w 337"/>
                    <a:gd name="T11" fmla="*/ 302 h 511"/>
                    <a:gd name="T12" fmla="*/ 307 w 337"/>
                    <a:gd name="T13" fmla="*/ 220 h 511"/>
                    <a:gd name="T14" fmla="*/ 337 w 337"/>
                    <a:gd name="T15" fmla="*/ 180 h 511"/>
                    <a:gd name="T16" fmla="*/ 337 w 337"/>
                    <a:gd name="T17" fmla="*/ 151 h 511"/>
                    <a:gd name="T18" fmla="*/ 284 w 337"/>
                    <a:gd name="T19" fmla="*/ 208 h 511"/>
                    <a:gd name="T20" fmla="*/ 272 w 337"/>
                    <a:gd name="T21" fmla="*/ 174 h 511"/>
                    <a:gd name="T22" fmla="*/ 296 w 337"/>
                    <a:gd name="T23" fmla="*/ 86 h 511"/>
                    <a:gd name="T24" fmla="*/ 284 w 337"/>
                    <a:gd name="T25" fmla="*/ 0 h 511"/>
                    <a:gd name="T26" fmla="*/ 227 w 337"/>
                    <a:gd name="T27" fmla="*/ 0 h 511"/>
                    <a:gd name="T28" fmla="*/ 227 w 337"/>
                    <a:gd name="T29" fmla="*/ 52 h 511"/>
                    <a:gd name="T30" fmla="*/ 174 w 337"/>
                    <a:gd name="T31" fmla="*/ 58 h 511"/>
                    <a:gd name="T32" fmla="*/ 105 w 337"/>
                    <a:gd name="T33" fmla="*/ 151 h 511"/>
                    <a:gd name="T34" fmla="*/ 105 w 337"/>
                    <a:gd name="T35" fmla="*/ 208 h 511"/>
                    <a:gd name="T36" fmla="*/ 105 w 337"/>
                    <a:gd name="T37" fmla="*/ 250 h 511"/>
                    <a:gd name="T38" fmla="*/ 63 w 337"/>
                    <a:gd name="T39" fmla="*/ 261 h 511"/>
                    <a:gd name="T40" fmla="*/ 145 w 337"/>
                    <a:gd name="T41" fmla="*/ 290 h 511"/>
                    <a:gd name="T42" fmla="*/ 145 w 337"/>
                    <a:gd name="T43" fmla="*/ 330 h 511"/>
                    <a:gd name="T44" fmla="*/ 75 w 337"/>
                    <a:gd name="T45" fmla="*/ 337 h 511"/>
                    <a:gd name="T46" fmla="*/ 11 w 337"/>
                    <a:gd name="T47" fmla="*/ 395 h 511"/>
                    <a:gd name="T48" fmla="*/ 11 w 337"/>
                    <a:gd name="T49" fmla="*/ 424 h 511"/>
                    <a:gd name="T50" fmla="*/ 0 w 337"/>
                    <a:gd name="T51" fmla="*/ 470 h 511"/>
                    <a:gd name="T52" fmla="*/ 0 w 337"/>
                    <a:gd name="T53" fmla="*/ 505 h 511"/>
                    <a:gd name="T54" fmla="*/ 52 w 337"/>
                    <a:gd name="T55" fmla="*/ 505 h 511"/>
                    <a:gd name="T56" fmla="*/ 75 w 337"/>
                    <a:gd name="T57" fmla="*/ 511 h 511"/>
                    <a:gd name="T58" fmla="*/ 105 w 337"/>
                    <a:gd name="T59" fmla="*/ 505 h 51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37"/>
                    <a:gd name="T91" fmla="*/ 0 h 511"/>
                    <a:gd name="T92" fmla="*/ 337 w 337"/>
                    <a:gd name="T93" fmla="*/ 511 h 51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37" h="511">
                      <a:moveTo>
                        <a:pt x="105" y="505"/>
                      </a:moveTo>
                      <a:lnTo>
                        <a:pt x="203" y="459"/>
                      </a:lnTo>
                      <a:lnTo>
                        <a:pt x="227" y="424"/>
                      </a:lnTo>
                      <a:lnTo>
                        <a:pt x="244" y="383"/>
                      </a:lnTo>
                      <a:lnTo>
                        <a:pt x="307" y="337"/>
                      </a:lnTo>
                      <a:lnTo>
                        <a:pt x="307" y="302"/>
                      </a:lnTo>
                      <a:lnTo>
                        <a:pt x="307" y="220"/>
                      </a:lnTo>
                      <a:lnTo>
                        <a:pt x="337" y="180"/>
                      </a:lnTo>
                      <a:lnTo>
                        <a:pt x="337" y="151"/>
                      </a:lnTo>
                      <a:lnTo>
                        <a:pt x="284" y="208"/>
                      </a:lnTo>
                      <a:lnTo>
                        <a:pt x="272" y="174"/>
                      </a:lnTo>
                      <a:lnTo>
                        <a:pt x="296" y="86"/>
                      </a:lnTo>
                      <a:lnTo>
                        <a:pt x="284" y="0"/>
                      </a:lnTo>
                      <a:lnTo>
                        <a:pt x="227" y="0"/>
                      </a:lnTo>
                      <a:lnTo>
                        <a:pt x="227" y="52"/>
                      </a:lnTo>
                      <a:lnTo>
                        <a:pt x="174" y="58"/>
                      </a:lnTo>
                      <a:lnTo>
                        <a:pt x="105" y="151"/>
                      </a:lnTo>
                      <a:lnTo>
                        <a:pt x="105" y="208"/>
                      </a:lnTo>
                      <a:lnTo>
                        <a:pt x="105" y="250"/>
                      </a:lnTo>
                      <a:lnTo>
                        <a:pt x="63" y="261"/>
                      </a:lnTo>
                      <a:lnTo>
                        <a:pt x="145" y="290"/>
                      </a:lnTo>
                      <a:lnTo>
                        <a:pt x="145" y="330"/>
                      </a:lnTo>
                      <a:lnTo>
                        <a:pt x="75" y="337"/>
                      </a:lnTo>
                      <a:lnTo>
                        <a:pt x="11" y="395"/>
                      </a:lnTo>
                      <a:lnTo>
                        <a:pt x="11" y="424"/>
                      </a:lnTo>
                      <a:lnTo>
                        <a:pt x="0" y="470"/>
                      </a:lnTo>
                      <a:lnTo>
                        <a:pt x="0" y="505"/>
                      </a:lnTo>
                      <a:lnTo>
                        <a:pt x="52" y="505"/>
                      </a:lnTo>
                      <a:lnTo>
                        <a:pt x="75" y="511"/>
                      </a:lnTo>
                      <a:lnTo>
                        <a:pt x="105" y="5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1" name="Freeform 82"/>
                <p:cNvSpPr>
                  <a:spLocks/>
                </p:cNvSpPr>
                <p:nvPr/>
              </p:nvSpPr>
              <p:spPr bwMode="auto">
                <a:xfrm>
                  <a:off x="822" y="367"/>
                  <a:ext cx="9" cy="12"/>
                </a:xfrm>
                <a:custGeom>
                  <a:avLst/>
                  <a:gdLst>
                    <a:gd name="T0" fmla="*/ 47 w 70"/>
                    <a:gd name="T1" fmla="*/ 12 h 94"/>
                    <a:gd name="T2" fmla="*/ 12 w 70"/>
                    <a:gd name="T3" fmla="*/ 0 h 94"/>
                    <a:gd name="T4" fmla="*/ 0 w 70"/>
                    <a:gd name="T5" fmla="*/ 70 h 94"/>
                    <a:gd name="T6" fmla="*/ 18 w 70"/>
                    <a:gd name="T7" fmla="*/ 94 h 94"/>
                    <a:gd name="T8" fmla="*/ 40 w 70"/>
                    <a:gd name="T9" fmla="*/ 70 h 94"/>
                    <a:gd name="T10" fmla="*/ 70 w 70"/>
                    <a:gd name="T11" fmla="*/ 41 h 94"/>
                    <a:gd name="T12" fmla="*/ 47 w 70"/>
                    <a:gd name="T13" fmla="*/ 12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94"/>
                    <a:gd name="T23" fmla="*/ 70 w 70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94">
                      <a:moveTo>
                        <a:pt x="47" y="12"/>
                      </a:moveTo>
                      <a:lnTo>
                        <a:pt x="12" y="0"/>
                      </a:lnTo>
                      <a:lnTo>
                        <a:pt x="0" y="70"/>
                      </a:lnTo>
                      <a:lnTo>
                        <a:pt x="18" y="94"/>
                      </a:lnTo>
                      <a:lnTo>
                        <a:pt x="40" y="70"/>
                      </a:lnTo>
                      <a:lnTo>
                        <a:pt x="70" y="41"/>
                      </a:lnTo>
                      <a:lnTo>
                        <a:pt x="4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2" name="Freeform 83"/>
                <p:cNvSpPr>
                  <a:spLocks/>
                </p:cNvSpPr>
                <p:nvPr/>
              </p:nvSpPr>
              <p:spPr bwMode="auto">
                <a:xfrm>
                  <a:off x="781" y="439"/>
                  <a:ext cx="47" cy="80"/>
                </a:xfrm>
                <a:custGeom>
                  <a:avLst/>
                  <a:gdLst>
                    <a:gd name="T0" fmla="*/ 291 w 378"/>
                    <a:gd name="T1" fmla="*/ 605 h 634"/>
                    <a:gd name="T2" fmla="*/ 343 w 378"/>
                    <a:gd name="T3" fmla="*/ 565 h 634"/>
                    <a:gd name="T4" fmla="*/ 343 w 378"/>
                    <a:gd name="T5" fmla="*/ 523 h 634"/>
                    <a:gd name="T6" fmla="*/ 378 w 378"/>
                    <a:gd name="T7" fmla="*/ 483 h 634"/>
                    <a:gd name="T8" fmla="*/ 378 w 378"/>
                    <a:gd name="T9" fmla="*/ 425 h 634"/>
                    <a:gd name="T10" fmla="*/ 319 w 378"/>
                    <a:gd name="T11" fmla="*/ 373 h 634"/>
                    <a:gd name="T12" fmla="*/ 261 w 378"/>
                    <a:gd name="T13" fmla="*/ 378 h 634"/>
                    <a:gd name="T14" fmla="*/ 221 w 378"/>
                    <a:gd name="T15" fmla="*/ 361 h 634"/>
                    <a:gd name="T16" fmla="*/ 192 w 378"/>
                    <a:gd name="T17" fmla="*/ 314 h 634"/>
                    <a:gd name="T18" fmla="*/ 157 w 378"/>
                    <a:gd name="T19" fmla="*/ 291 h 634"/>
                    <a:gd name="T20" fmla="*/ 145 w 378"/>
                    <a:gd name="T21" fmla="*/ 221 h 634"/>
                    <a:gd name="T22" fmla="*/ 209 w 378"/>
                    <a:gd name="T23" fmla="*/ 221 h 634"/>
                    <a:gd name="T24" fmla="*/ 226 w 378"/>
                    <a:gd name="T25" fmla="*/ 209 h 634"/>
                    <a:gd name="T26" fmla="*/ 197 w 378"/>
                    <a:gd name="T27" fmla="*/ 164 h 634"/>
                    <a:gd name="T28" fmla="*/ 226 w 378"/>
                    <a:gd name="T29" fmla="*/ 164 h 634"/>
                    <a:gd name="T30" fmla="*/ 238 w 378"/>
                    <a:gd name="T31" fmla="*/ 99 h 634"/>
                    <a:gd name="T32" fmla="*/ 197 w 378"/>
                    <a:gd name="T33" fmla="*/ 82 h 634"/>
                    <a:gd name="T34" fmla="*/ 127 w 378"/>
                    <a:gd name="T35" fmla="*/ 99 h 634"/>
                    <a:gd name="T36" fmla="*/ 99 w 378"/>
                    <a:gd name="T37" fmla="*/ 99 h 634"/>
                    <a:gd name="T38" fmla="*/ 99 w 378"/>
                    <a:gd name="T39" fmla="*/ 82 h 634"/>
                    <a:gd name="T40" fmla="*/ 99 w 378"/>
                    <a:gd name="T41" fmla="*/ 70 h 634"/>
                    <a:gd name="T42" fmla="*/ 81 w 378"/>
                    <a:gd name="T43" fmla="*/ 18 h 634"/>
                    <a:gd name="T44" fmla="*/ 0 w 378"/>
                    <a:gd name="T45" fmla="*/ 0 h 634"/>
                    <a:gd name="T46" fmla="*/ 0 w 378"/>
                    <a:gd name="T47" fmla="*/ 35 h 634"/>
                    <a:gd name="T48" fmla="*/ 5 w 378"/>
                    <a:gd name="T49" fmla="*/ 111 h 634"/>
                    <a:gd name="T50" fmla="*/ 17 w 378"/>
                    <a:gd name="T51" fmla="*/ 140 h 634"/>
                    <a:gd name="T52" fmla="*/ 57 w 378"/>
                    <a:gd name="T53" fmla="*/ 140 h 634"/>
                    <a:gd name="T54" fmla="*/ 69 w 378"/>
                    <a:gd name="T55" fmla="*/ 192 h 634"/>
                    <a:gd name="T56" fmla="*/ 47 w 378"/>
                    <a:gd name="T57" fmla="*/ 244 h 634"/>
                    <a:gd name="T58" fmla="*/ 29 w 378"/>
                    <a:gd name="T59" fmla="*/ 321 h 634"/>
                    <a:gd name="T60" fmla="*/ 29 w 378"/>
                    <a:gd name="T61" fmla="*/ 361 h 634"/>
                    <a:gd name="T62" fmla="*/ 69 w 378"/>
                    <a:gd name="T63" fmla="*/ 378 h 634"/>
                    <a:gd name="T64" fmla="*/ 99 w 378"/>
                    <a:gd name="T65" fmla="*/ 425 h 634"/>
                    <a:gd name="T66" fmla="*/ 87 w 378"/>
                    <a:gd name="T67" fmla="*/ 483 h 634"/>
                    <a:gd name="T68" fmla="*/ 116 w 378"/>
                    <a:gd name="T69" fmla="*/ 512 h 634"/>
                    <a:gd name="T70" fmla="*/ 157 w 378"/>
                    <a:gd name="T71" fmla="*/ 593 h 634"/>
                    <a:gd name="T72" fmla="*/ 197 w 378"/>
                    <a:gd name="T73" fmla="*/ 634 h 634"/>
                    <a:gd name="T74" fmla="*/ 267 w 378"/>
                    <a:gd name="T75" fmla="*/ 634 h 634"/>
                    <a:gd name="T76" fmla="*/ 291 w 378"/>
                    <a:gd name="T77" fmla="*/ 605 h 63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78"/>
                    <a:gd name="T118" fmla="*/ 0 h 634"/>
                    <a:gd name="T119" fmla="*/ 378 w 378"/>
                    <a:gd name="T120" fmla="*/ 634 h 63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78" h="634">
                      <a:moveTo>
                        <a:pt x="291" y="605"/>
                      </a:moveTo>
                      <a:lnTo>
                        <a:pt x="343" y="565"/>
                      </a:lnTo>
                      <a:lnTo>
                        <a:pt x="343" y="523"/>
                      </a:lnTo>
                      <a:lnTo>
                        <a:pt x="378" y="483"/>
                      </a:lnTo>
                      <a:lnTo>
                        <a:pt x="378" y="425"/>
                      </a:lnTo>
                      <a:lnTo>
                        <a:pt x="319" y="373"/>
                      </a:lnTo>
                      <a:lnTo>
                        <a:pt x="261" y="378"/>
                      </a:lnTo>
                      <a:lnTo>
                        <a:pt x="221" y="361"/>
                      </a:lnTo>
                      <a:lnTo>
                        <a:pt x="192" y="314"/>
                      </a:lnTo>
                      <a:lnTo>
                        <a:pt x="157" y="291"/>
                      </a:lnTo>
                      <a:lnTo>
                        <a:pt x="145" y="221"/>
                      </a:lnTo>
                      <a:lnTo>
                        <a:pt x="209" y="221"/>
                      </a:lnTo>
                      <a:lnTo>
                        <a:pt x="226" y="209"/>
                      </a:lnTo>
                      <a:lnTo>
                        <a:pt x="197" y="164"/>
                      </a:lnTo>
                      <a:lnTo>
                        <a:pt x="226" y="164"/>
                      </a:lnTo>
                      <a:lnTo>
                        <a:pt x="238" y="99"/>
                      </a:lnTo>
                      <a:lnTo>
                        <a:pt x="197" y="82"/>
                      </a:lnTo>
                      <a:lnTo>
                        <a:pt x="127" y="99"/>
                      </a:lnTo>
                      <a:lnTo>
                        <a:pt x="99" y="99"/>
                      </a:lnTo>
                      <a:lnTo>
                        <a:pt x="99" y="82"/>
                      </a:lnTo>
                      <a:lnTo>
                        <a:pt x="99" y="70"/>
                      </a:lnTo>
                      <a:lnTo>
                        <a:pt x="81" y="18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5" y="111"/>
                      </a:lnTo>
                      <a:lnTo>
                        <a:pt x="17" y="140"/>
                      </a:lnTo>
                      <a:lnTo>
                        <a:pt x="57" y="140"/>
                      </a:lnTo>
                      <a:lnTo>
                        <a:pt x="69" y="192"/>
                      </a:lnTo>
                      <a:lnTo>
                        <a:pt x="47" y="244"/>
                      </a:lnTo>
                      <a:lnTo>
                        <a:pt x="29" y="321"/>
                      </a:lnTo>
                      <a:lnTo>
                        <a:pt x="29" y="361"/>
                      </a:lnTo>
                      <a:lnTo>
                        <a:pt x="69" y="378"/>
                      </a:lnTo>
                      <a:lnTo>
                        <a:pt x="99" y="425"/>
                      </a:lnTo>
                      <a:lnTo>
                        <a:pt x="87" y="483"/>
                      </a:lnTo>
                      <a:lnTo>
                        <a:pt x="116" y="512"/>
                      </a:lnTo>
                      <a:lnTo>
                        <a:pt x="157" y="593"/>
                      </a:lnTo>
                      <a:lnTo>
                        <a:pt x="197" y="634"/>
                      </a:lnTo>
                      <a:lnTo>
                        <a:pt x="267" y="634"/>
                      </a:lnTo>
                      <a:lnTo>
                        <a:pt x="291" y="6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3" name="Freeform 84"/>
                <p:cNvSpPr>
                  <a:spLocks/>
                </p:cNvSpPr>
                <p:nvPr/>
              </p:nvSpPr>
              <p:spPr bwMode="auto">
                <a:xfrm>
                  <a:off x="808" y="427"/>
                  <a:ext cx="16" cy="11"/>
                </a:xfrm>
                <a:custGeom>
                  <a:avLst/>
                  <a:gdLst>
                    <a:gd name="T0" fmla="*/ 46 w 122"/>
                    <a:gd name="T1" fmla="*/ 18 h 87"/>
                    <a:gd name="T2" fmla="*/ 0 w 122"/>
                    <a:gd name="T3" fmla="*/ 35 h 87"/>
                    <a:gd name="T4" fmla="*/ 0 w 122"/>
                    <a:gd name="T5" fmla="*/ 87 h 87"/>
                    <a:gd name="T6" fmla="*/ 70 w 122"/>
                    <a:gd name="T7" fmla="*/ 81 h 87"/>
                    <a:gd name="T8" fmla="*/ 122 w 122"/>
                    <a:gd name="T9" fmla="*/ 0 h 87"/>
                    <a:gd name="T10" fmla="*/ 46 w 122"/>
                    <a:gd name="T11" fmla="*/ 18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87"/>
                    <a:gd name="T20" fmla="*/ 122 w 122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87">
                      <a:moveTo>
                        <a:pt x="46" y="18"/>
                      </a:moveTo>
                      <a:lnTo>
                        <a:pt x="0" y="35"/>
                      </a:lnTo>
                      <a:lnTo>
                        <a:pt x="0" y="87"/>
                      </a:lnTo>
                      <a:lnTo>
                        <a:pt x="70" y="81"/>
                      </a:lnTo>
                      <a:lnTo>
                        <a:pt x="122" y="0"/>
                      </a:lnTo>
                      <a:lnTo>
                        <a:pt x="4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4" name="Freeform 85"/>
                <p:cNvSpPr>
                  <a:spLocks/>
                </p:cNvSpPr>
                <p:nvPr/>
              </p:nvSpPr>
              <p:spPr bwMode="auto">
                <a:xfrm>
                  <a:off x="766" y="413"/>
                  <a:ext cx="15" cy="14"/>
                </a:xfrm>
                <a:custGeom>
                  <a:avLst/>
                  <a:gdLst>
                    <a:gd name="T0" fmla="*/ 94 w 117"/>
                    <a:gd name="T1" fmla="*/ 0 h 116"/>
                    <a:gd name="T2" fmla="*/ 41 w 117"/>
                    <a:gd name="T3" fmla="*/ 0 h 116"/>
                    <a:gd name="T4" fmla="*/ 0 w 117"/>
                    <a:gd name="T5" fmla="*/ 52 h 116"/>
                    <a:gd name="T6" fmla="*/ 24 w 117"/>
                    <a:gd name="T7" fmla="*/ 104 h 116"/>
                    <a:gd name="T8" fmla="*/ 94 w 117"/>
                    <a:gd name="T9" fmla="*/ 116 h 116"/>
                    <a:gd name="T10" fmla="*/ 117 w 117"/>
                    <a:gd name="T11" fmla="*/ 52 h 116"/>
                    <a:gd name="T12" fmla="*/ 94 w 117"/>
                    <a:gd name="T13" fmla="*/ 0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116"/>
                    <a:gd name="T23" fmla="*/ 117 w 117"/>
                    <a:gd name="T24" fmla="*/ 116 h 1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116">
                      <a:moveTo>
                        <a:pt x="94" y="0"/>
                      </a:moveTo>
                      <a:lnTo>
                        <a:pt x="41" y="0"/>
                      </a:lnTo>
                      <a:lnTo>
                        <a:pt x="0" y="52"/>
                      </a:lnTo>
                      <a:lnTo>
                        <a:pt x="24" y="104"/>
                      </a:lnTo>
                      <a:lnTo>
                        <a:pt x="94" y="116"/>
                      </a:lnTo>
                      <a:lnTo>
                        <a:pt x="117" y="52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5" name="Freeform 86"/>
                <p:cNvSpPr>
                  <a:spLocks/>
                </p:cNvSpPr>
                <p:nvPr/>
              </p:nvSpPr>
              <p:spPr bwMode="auto">
                <a:xfrm>
                  <a:off x="768" y="385"/>
                  <a:ext cx="20" cy="22"/>
                </a:xfrm>
                <a:custGeom>
                  <a:avLst/>
                  <a:gdLst>
                    <a:gd name="T0" fmla="*/ 29 w 162"/>
                    <a:gd name="T1" fmla="*/ 53 h 175"/>
                    <a:gd name="T2" fmla="*/ 0 w 162"/>
                    <a:gd name="T3" fmla="*/ 140 h 175"/>
                    <a:gd name="T4" fmla="*/ 40 w 162"/>
                    <a:gd name="T5" fmla="*/ 175 h 175"/>
                    <a:gd name="T6" fmla="*/ 105 w 162"/>
                    <a:gd name="T7" fmla="*/ 129 h 175"/>
                    <a:gd name="T8" fmla="*/ 162 w 162"/>
                    <a:gd name="T9" fmla="*/ 77 h 175"/>
                    <a:gd name="T10" fmla="*/ 122 w 162"/>
                    <a:gd name="T11" fmla="*/ 12 h 175"/>
                    <a:gd name="T12" fmla="*/ 82 w 162"/>
                    <a:gd name="T13" fmla="*/ 0 h 175"/>
                    <a:gd name="T14" fmla="*/ 29 w 162"/>
                    <a:gd name="T15" fmla="*/ 53 h 1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2"/>
                    <a:gd name="T25" fmla="*/ 0 h 175"/>
                    <a:gd name="T26" fmla="*/ 162 w 162"/>
                    <a:gd name="T27" fmla="*/ 175 h 1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2" h="175">
                      <a:moveTo>
                        <a:pt x="29" y="53"/>
                      </a:moveTo>
                      <a:lnTo>
                        <a:pt x="0" y="140"/>
                      </a:lnTo>
                      <a:lnTo>
                        <a:pt x="40" y="175"/>
                      </a:lnTo>
                      <a:lnTo>
                        <a:pt x="105" y="129"/>
                      </a:lnTo>
                      <a:lnTo>
                        <a:pt x="162" y="77"/>
                      </a:lnTo>
                      <a:lnTo>
                        <a:pt x="122" y="12"/>
                      </a:lnTo>
                      <a:lnTo>
                        <a:pt x="82" y="0"/>
                      </a:lnTo>
                      <a:lnTo>
                        <a:pt x="29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6" name="Freeform 87"/>
                <p:cNvSpPr>
                  <a:spLocks/>
                </p:cNvSpPr>
                <p:nvPr/>
              </p:nvSpPr>
              <p:spPr bwMode="auto">
                <a:xfrm>
                  <a:off x="744" y="373"/>
                  <a:ext cx="18" cy="24"/>
                </a:xfrm>
                <a:custGeom>
                  <a:avLst/>
                  <a:gdLst>
                    <a:gd name="T0" fmla="*/ 105 w 145"/>
                    <a:gd name="T1" fmla="*/ 0 h 192"/>
                    <a:gd name="T2" fmla="*/ 53 w 145"/>
                    <a:gd name="T3" fmla="*/ 29 h 192"/>
                    <a:gd name="T4" fmla="*/ 0 w 145"/>
                    <a:gd name="T5" fmla="*/ 53 h 192"/>
                    <a:gd name="T6" fmla="*/ 12 w 145"/>
                    <a:gd name="T7" fmla="*/ 88 h 192"/>
                    <a:gd name="T8" fmla="*/ 35 w 145"/>
                    <a:gd name="T9" fmla="*/ 151 h 192"/>
                    <a:gd name="T10" fmla="*/ 0 w 145"/>
                    <a:gd name="T11" fmla="*/ 175 h 192"/>
                    <a:gd name="T12" fmla="*/ 35 w 145"/>
                    <a:gd name="T13" fmla="*/ 192 h 192"/>
                    <a:gd name="T14" fmla="*/ 75 w 145"/>
                    <a:gd name="T15" fmla="*/ 133 h 192"/>
                    <a:gd name="T16" fmla="*/ 145 w 145"/>
                    <a:gd name="T17" fmla="*/ 110 h 192"/>
                    <a:gd name="T18" fmla="*/ 145 w 145"/>
                    <a:gd name="T19" fmla="*/ 18 h 192"/>
                    <a:gd name="T20" fmla="*/ 105 w 145"/>
                    <a:gd name="T21" fmla="*/ 0 h 1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5"/>
                    <a:gd name="T34" fmla="*/ 0 h 192"/>
                    <a:gd name="T35" fmla="*/ 145 w 145"/>
                    <a:gd name="T36" fmla="*/ 192 h 1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5" h="192">
                      <a:moveTo>
                        <a:pt x="105" y="0"/>
                      </a:moveTo>
                      <a:lnTo>
                        <a:pt x="53" y="29"/>
                      </a:lnTo>
                      <a:lnTo>
                        <a:pt x="0" y="53"/>
                      </a:lnTo>
                      <a:lnTo>
                        <a:pt x="12" y="88"/>
                      </a:lnTo>
                      <a:lnTo>
                        <a:pt x="35" y="151"/>
                      </a:lnTo>
                      <a:lnTo>
                        <a:pt x="0" y="175"/>
                      </a:lnTo>
                      <a:lnTo>
                        <a:pt x="35" y="192"/>
                      </a:lnTo>
                      <a:lnTo>
                        <a:pt x="75" y="133"/>
                      </a:lnTo>
                      <a:lnTo>
                        <a:pt x="145" y="110"/>
                      </a:lnTo>
                      <a:lnTo>
                        <a:pt x="145" y="18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7" name="Freeform 88"/>
                <p:cNvSpPr>
                  <a:spLocks/>
                </p:cNvSpPr>
                <p:nvPr/>
              </p:nvSpPr>
              <p:spPr bwMode="auto">
                <a:xfrm>
                  <a:off x="682" y="416"/>
                  <a:ext cx="47" cy="32"/>
                </a:xfrm>
                <a:custGeom>
                  <a:avLst/>
                  <a:gdLst>
                    <a:gd name="T0" fmla="*/ 268 w 379"/>
                    <a:gd name="T1" fmla="*/ 28 h 255"/>
                    <a:gd name="T2" fmla="*/ 227 w 379"/>
                    <a:gd name="T3" fmla="*/ 58 h 255"/>
                    <a:gd name="T4" fmla="*/ 169 w 379"/>
                    <a:gd name="T5" fmla="*/ 40 h 255"/>
                    <a:gd name="T6" fmla="*/ 100 w 379"/>
                    <a:gd name="T7" fmla="*/ 105 h 255"/>
                    <a:gd name="T8" fmla="*/ 47 w 379"/>
                    <a:gd name="T9" fmla="*/ 168 h 255"/>
                    <a:gd name="T10" fmla="*/ 0 w 379"/>
                    <a:gd name="T11" fmla="*/ 203 h 255"/>
                    <a:gd name="T12" fmla="*/ 0 w 379"/>
                    <a:gd name="T13" fmla="*/ 255 h 255"/>
                    <a:gd name="T14" fmla="*/ 88 w 379"/>
                    <a:gd name="T15" fmla="*/ 220 h 255"/>
                    <a:gd name="T16" fmla="*/ 82 w 379"/>
                    <a:gd name="T17" fmla="*/ 249 h 255"/>
                    <a:gd name="T18" fmla="*/ 135 w 379"/>
                    <a:gd name="T19" fmla="*/ 244 h 255"/>
                    <a:gd name="T20" fmla="*/ 192 w 379"/>
                    <a:gd name="T21" fmla="*/ 168 h 255"/>
                    <a:gd name="T22" fmla="*/ 239 w 379"/>
                    <a:gd name="T23" fmla="*/ 145 h 255"/>
                    <a:gd name="T24" fmla="*/ 233 w 379"/>
                    <a:gd name="T25" fmla="*/ 180 h 255"/>
                    <a:gd name="T26" fmla="*/ 274 w 379"/>
                    <a:gd name="T27" fmla="*/ 157 h 255"/>
                    <a:gd name="T28" fmla="*/ 297 w 379"/>
                    <a:gd name="T29" fmla="*/ 115 h 255"/>
                    <a:gd name="T30" fmla="*/ 344 w 379"/>
                    <a:gd name="T31" fmla="*/ 75 h 255"/>
                    <a:gd name="T32" fmla="*/ 379 w 379"/>
                    <a:gd name="T33" fmla="*/ 40 h 255"/>
                    <a:gd name="T34" fmla="*/ 320 w 379"/>
                    <a:gd name="T35" fmla="*/ 0 h 255"/>
                    <a:gd name="T36" fmla="*/ 268 w 379"/>
                    <a:gd name="T37" fmla="*/ 28 h 25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9"/>
                    <a:gd name="T58" fmla="*/ 0 h 255"/>
                    <a:gd name="T59" fmla="*/ 379 w 379"/>
                    <a:gd name="T60" fmla="*/ 255 h 25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9" h="255">
                      <a:moveTo>
                        <a:pt x="268" y="28"/>
                      </a:moveTo>
                      <a:lnTo>
                        <a:pt x="227" y="58"/>
                      </a:lnTo>
                      <a:lnTo>
                        <a:pt x="169" y="40"/>
                      </a:lnTo>
                      <a:lnTo>
                        <a:pt x="100" y="105"/>
                      </a:lnTo>
                      <a:lnTo>
                        <a:pt x="47" y="168"/>
                      </a:lnTo>
                      <a:lnTo>
                        <a:pt x="0" y="203"/>
                      </a:lnTo>
                      <a:lnTo>
                        <a:pt x="0" y="255"/>
                      </a:lnTo>
                      <a:lnTo>
                        <a:pt x="88" y="220"/>
                      </a:lnTo>
                      <a:lnTo>
                        <a:pt x="82" y="249"/>
                      </a:lnTo>
                      <a:lnTo>
                        <a:pt x="135" y="244"/>
                      </a:lnTo>
                      <a:lnTo>
                        <a:pt x="192" y="168"/>
                      </a:lnTo>
                      <a:lnTo>
                        <a:pt x="239" y="145"/>
                      </a:lnTo>
                      <a:lnTo>
                        <a:pt x="233" y="180"/>
                      </a:lnTo>
                      <a:lnTo>
                        <a:pt x="274" y="157"/>
                      </a:lnTo>
                      <a:lnTo>
                        <a:pt x="297" y="115"/>
                      </a:lnTo>
                      <a:lnTo>
                        <a:pt x="344" y="75"/>
                      </a:lnTo>
                      <a:lnTo>
                        <a:pt x="379" y="40"/>
                      </a:lnTo>
                      <a:lnTo>
                        <a:pt x="320" y="0"/>
                      </a:lnTo>
                      <a:lnTo>
                        <a:pt x="26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8" name="Freeform 89"/>
                <p:cNvSpPr>
                  <a:spLocks/>
                </p:cNvSpPr>
                <p:nvPr/>
              </p:nvSpPr>
              <p:spPr bwMode="auto">
                <a:xfrm>
                  <a:off x="705" y="457"/>
                  <a:ext cx="52" cy="33"/>
                </a:xfrm>
                <a:custGeom>
                  <a:avLst/>
                  <a:gdLst>
                    <a:gd name="T0" fmla="*/ 365 w 412"/>
                    <a:gd name="T1" fmla="*/ 0 h 268"/>
                    <a:gd name="T2" fmla="*/ 302 w 412"/>
                    <a:gd name="T3" fmla="*/ 12 h 268"/>
                    <a:gd name="T4" fmla="*/ 290 w 412"/>
                    <a:gd name="T5" fmla="*/ 87 h 268"/>
                    <a:gd name="T6" fmla="*/ 261 w 412"/>
                    <a:gd name="T7" fmla="*/ 104 h 268"/>
                    <a:gd name="T8" fmla="*/ 220 w 412"/>
                    <a:gd name="T9" fmla="*/ 87 h 268"/>
                    <a:gd name="T10" fmla="*/ 185 w 412"/>
                    <a:gd name="T11" fmla="*/ 81 h 268"/>
                    <a:gd name="T12" fmla="*/ 157 w 412"/>
                    <a:gd name="T13" fmla="*/ 81 h 268"/>
                    <a:gd name="T14" fmla="*/ 150 w 412"/>
                    <a:gd name="T15" fmla="*/ 6 h 268"/>
                    <a:gd name="T16" fmla="*/ 110 w 412"/>
                    <a:gd name="T17" fmla="*/ 0 h 268"/>
                    <a:gd name="T18" fmla="*/ 46 w 412"/>
                    <a:gd name="T19" fmla="*/ 17 h 268"/>
                    <a:gd name="T20" fmla="*/ 70 w 412"/>
                    <a:gd name="T21" fmla="*/ 69 h 268"/>
                    <a:gd name="T22" fmla="*/ 58 w 412"/>
                    <a:gd name="T23" fmla="*/ 87 h 268"/>
                    <a:gd name="T24" fmla="*/ 5 w 412"/>
                    <a:gd name="T25" fmla="*/ 104 h 268"/>
                    <a:gd name="T26" fmla="*/ 5 w 412"/>
                    <a:gd name="T27" fmla="*/ 139 h 268"/>
                    <a:gd name="T28" fmla="*/ 58 w 412"/>
                    <a:gd name="T29" fmla="*/ 163 h 268"/>
                    <a:gd name="T30" fmla="*/ 70 w 412"/>
                    <a:gd name="T31" fmla="*/ 191 h 268"/>
                    <a:gd name="T32" fmla="*/ 0 w 412"/>
                    <a:gd name="T33" fmla="*/ 221 h 268"/>
                    <a:gd name="T34" fmla="*/ 23 w 412"/>
                    <a:gd name="T35" fmla="*/ 268 h 268"/>
                    <a:gd name="T36" fmla="*/ 139 w 412"/>
                    <a:gd name="T37" fmla="*/ 268 h 268"/>
                    <a:gd name="T38" fmla="*/ 192 w 412"/>
                    <a:gd name="T39" fmla="*/ 226 h 268"/>
                    <a:gd name="T40" fmla="*/ 261 w 412"/>
                    <a:gd name="T41" fmla="*/ 250 h 268"/>
                    <a:gd name="T42" fmla="*/ 302 w 412"/>
                    <a:gd name="T43" fmla="*/ 250 h 268"/>
                    <a:gd name="T44" fmla="*/ 337 w 412"/>
                    <a:gd name="T45" fmla="*/ 203 h 268"/>
                    <a:gd name="T46" fmla="*/ 319 w 412"/>
                    <a:gd name="T47" fmla="*/ 151 h 268"/>
                    <a:gd name="T48" fmla="*/ 372 w 412"/>
                    <a:gd name="T49" fmla="*/ 104 h 268"/>
                    <a:gd name="T50" fmla="*/ 412 w 412"/>
                    <a:gd name="T51" fmla="*/ 17 h 268"/>
                    <a:gd name="T52" fmla="*/ 372 w 412"/>
                    <a:gd name="T53" fmla="*/ 0 h 268"/>
                    <a:gd name="T54" fmla="*/ 365 w 412"/>
                    <a:gd name="T55" fmla="*/ 0 h 26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12"/>
                    <a:gd name="T85" fmla="*/ 0 h 268"/>
                    <a:gd name="T86" fmla="*/ 412 w 412"/>
                    <a:gd name="T87" fmla="*/ 268 h 26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12" h="268">
                      <a:moveTo>
                        <a:pt x="365" y="0"/>
                      </a:moveTo>
                      <a:lnTo>
                        <a:pt x="302" y="12"/>
                      </a:lnTo>
                      <a:lnTo>
                        <a:pt x="290" y="87"/>
                      </a:lnTo>
                      <a:lnTo>
                        <a:pt x="261" y="104"/>
                      </a:lnTo>
                      <a:lnTo>
                        <a:pt x="220" y="87"/>
                      </a:lnTo>
                      <a:lnTo>
                        <a:pt x="185" y="81"/>
                      </a:lnTo>
                      <a:lnTo>
                        <a:pt x="157" y="81"/>
                      </a:lnTo>
                      <a:lnTo>
                        <a:pt x="150" y="6"/>
                      </a:lnTo>
                      <a:lnTo>
                        <a:pt x="110" y="0"/>
                      </a:lnTo>
                      <a:lnTo>
                        <a:pt x="46" y="17"/>
                      </a:lnTo>
                      <a:lnTo>
                        <a:pt x="70" y="69"/>
                      </a:lnTo>
                      <a:lnTo>
                        <a:pt x="58" y="87"/>
                      </a:lnTo>
                      <a:lnTo>
                        <a:pt x="5" y="104"/>
                      </a:lnTo>
                      <a:lnTo>
                        <a:pt x="5" y="139"/>
                      </a:lnTo>
                      <a:lnTo>
                        <a:pt x="58" y="163"/>
                      </a:lnTo>
                      <a:lnTo>
                        <a:pt x="70" y="191"/>
                      </a:lnTo>
                      <a:lnTo>
                        <a:pt x="0" y="221"/>
                      </a:lnTo>
                      <a:lnTo>
                        <a:pt x="23" y="268"/>
                      </a:lnTo>
                      <a:lnTo>
                        <a:pt x="139" y="268"/>
                      </a:lnTo>
                      <a:lnTo>
                        <a:pt x="192" y="226"/>
                      </a:lnTo>
                      <a:lnTo>
                        <a:pt x="261" y="250"/>
                      </a:lnTo>
                      <a:lnTo>
                        <a:pt x="302" y="250"/>
                      </a:lnTo>
                      <a:lnTo>
                        <a:pt x="337" y="203"/>
                      </a:lnTo>
                      <a:lnTo>
                        <a:pt x="319" y="151"/>
                      </a:lnTo>
                      <a:lnTo>
                        <a:pt x="372" y="104"/>
                      </a:lnTo>
                      <a:lnTo>
                        <a:pt x="412" y="17"/>
                      </a:lnTo>
                      <a:lnTo>
                        <a:pt x="372" y="0"/>
                      </a:ln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99" name="Freeform 90"/>
                <p:cNvSpPr>
                  <a:spLocks/>
                </p:cNvSpPr>
                <p:nvPr/>
              </p:nvSpPr>
              <p:spPr bwMode="auto">
                <a:xfrm>
                  <a:off x="731" y="439"/>
                  <a:ext cx="9" cy="6"/>
                </a:xfrm>
                <a:custGeom>
                  <a:avLst/>
                  <a:gdLst>
                    <a:gd name="T0" fmla="*/ 17 w 76"/>
                    <a:gd name="T1" fmla="*/ 0 h 47"/>
                    <a:gd name="T2" fmla="*/ 6 w 76"/>
                    <a:gd name="T3" fmla="*/ 0 h 47"/>
                    <a:gd name="T4" fmla="*/ 0 w 76"/>
                    <a:gd name="T5" fmla="*/ 40 h 47"/>
                    <a:gd name="T6" fmla="*/ 46 w 76"/>
                    <a:gd name="T7" fmla="*/ 47 h 47"/>
                    <a:gd name="T8" fmla="*/ 76 w 76"/>
                    <a:gd name="T9" fmla="*/ 12 h 47"/>
                    <a:gd name="T10" fmla="*/ 17 w 76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6"/>
                    <a:gd name="T19" fmla="*/ 0 h 47"/>
                    <a:gd name="T20" fmla="*/ 76 w 76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6" h="47">
                      <a:moveTo>
                        <a:pt x="17" y="0"/>
                      </a:moveTo>
                      <a:lnTo>
                        <a:pt x="6" y="0"/>
                      </a:lnTo>
                      <a:lnTo>
                        <a:pt x="0" y="40"/>
                      </a:lnTo>
                      <a:lnTo>
                        <a:pt x="46" y="47"/>
                      </a:lnTo>
                      <a:lnTo>
                        <a:pt x="76" y="1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</p:grp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1098" y="367"/>
                <a:ext cx="1450" cy="1379"/>
                <a:chOff x="1098" y="367"/>
                <a:chExt cx="1450" cy="1379"/>
              </a:xfrm>
            </p:grpSpPr>
            <p:sp>
              <p:nvSpPr>
                <p:cNvPr id="41" name="Freeform 92"/>
                <p:cNvSpPr>
                  <a:spLocks/>
                </p:cNvSpPr>
                <p:nvPr/>
              </p:nvSpPr>
              <p:spPr bwMode="auto">
                <a:xfrm>
                  <a:off x="1338" y="428"/>
                  <a:ext cx="47" cy="67"/>
                </a:xfrm>
                <a:custGeom>
                  <a:avLst/>
                  <a:gdLst>
                    <a:gd name="T0" fmla="*/ 192 w 377"/>
                    <a:gd name="T1" fmla="*/ 110 h 540"/>
                    <a:gd name="T2" fmla="*/ 157 w 377"/>
                    <a:gd name="T3" fmla="*/ 99 h 540"/>
                    <a:gd name="T4" fmla="*/ 150 w 377"/>
                    <a:gd name="T5" fmla="*/ 40 h 540"/>
                    <a:gd name="T6" fmla="*/ 139 w 377"/>
                    <a:gd name="T7" fmla="*/ 12 h 540"/>
                    <a:gd name="T8" fmla="*/ 110 w 377"/>
                    <a:gd name="T9" fmla="*/ 0 h 540"/>
                    <a:gd name="T10" fmla="*/ 80 w 377"/>
                    <a:gd name="T11" fmla="*/ 17 h 540"/>
                    <a:gd name="T12" fmla="*/ 63 w 377"/>
                    <a:gd name="T13" fmla="*/ 46 h 540"/>
                    <a:gd name="T14" fmla="*/ 0 w 377"/>
                    <a:gd name="T15" fmla="*/ 12 h 540"/>
                    <a:gd name="T16" fmla="*/ 0 w 377"/>
                    <a:gd name="T17" fmla="*/ 40 h 540"/>
                    <a:gd name="T18" fmla="*/ 28 w 377"/>
                    <a:gd name="T19" fmla="*/ 127 h 540"/>
                    <a:gd name="T20" fmla="*/ 46 w 377"/>
                    <a:gd name="T21" fmla="*/ 156 h 540"/>
                    <a:gd name="T22" fmla="*/ 52 w 377"/>
                    <a:gd name="T23" fmla="*/ 209 h 540"/>
                    <a:gd name="T24" fmla="*/ 104 w 377"/>
                    <a:gd name="T25" fmla="*/ 249 h 540"/>
                    <a:gd name="T26" fmla="*/ 139 w 377"/>
                    <a:gd name="T27" fmla="*/ 267 h 540"/>
                    <a:gd name="T28" fmla="*/ 185 w 377"/>
                    <a:gd name="T29" fmla="*/ 244 h 540"/>
                    <a:gd name="T30" fmla="*/ 185 w 377"/>
                    <a:gd name="T31" fmla="*/ 209 h 540"/>
                    <a:gd name="T32" fmla="*/ 227 w 377"/>
                    <a:gd name="T33" fmla="*/ 226 h 540"/>
                    <a:gd name="T34" fmla="*/ 237 w 377"/>
                    <a:gd name="T35" fmla="*/ 279 h 540"/>
                    <a:gd name="T36" fmla="*/ 203 w 377"/>
                    <a:gd name="T37" fmla="*/ 296 h 540"/>
                    <a:gd name="T38" fmla="*/ 168 w 377"/>
                    <a:gd name="T39" fmla="*/ 296 h 540"/>
                    <a:gd name="T40" fmla="*/ 168 w 377"/>
                    <a:gd name="T41" fmla="*/ 325 h 540"/>
                    <a:gd name="T42" fmla="*/ 203 w 377"/>
                    <a:gd name="T43" fmla="*/ 331 h 540"/>
                    <a:gd name="T44" fmla="*/ 237 w 377"/>
                    <a:gd name="T45" fmla="*/ 343 h 540"/>
                    <a:gd name="T46" fmla="*/ 215 w 377"/>
                    <a:gd name="T47" fmla="*/ 389 h 540"/>
                    <a:gd name="T48" fmla="*/ 168 w 377"/>
                    <a:gd name="T49" fmla="*/ 401 h 540"/>
                    <a:gd name="T50" fmla="*/ 203 w 377"/>
                    <a:gd name="T51" fmla="*/ 465 h 540"/>
                    <a:gd name="T52" fmla="*/ 261 w 377"/>
                    <a:gd name="T53" fmla="*/ 493 h 540"/>
                    <a:gd name="T54" fmla="*/ 279 w 377"/>
                    <a:gd name="T55" fmla="*/ 540 h 540"/>
                    <a:gd name="T56" fmla="*/ 296 w 377"/>
                    <a:gd name="T57" fmla="*/ 465 h 540"/>
                    <a:gd name="T58" fmla="*/ 302 w 377"/>
                    <a:gd name="T59" fmla="*/ 395 h 540"/>
                    <a:gd name="T60" fmla="*/ 314 w 377"/>
                    <a:gd name="T61" fmla="*/ 325 h 540"/>
                    <a:gd name="T62" fmla="*/ 349 w 377"/>
                    <a:gd name="T63" fmla="*/ 256 h 540"/>
                    <a:gd name="T64" fmla="*/ 354 w 377"/>
                    <a:gd name="T65" fmla="*/ 186 h 540"/>
                    <a:gd name="T66" fmla="*/ 377 w 377"/>
                    <a:gd name="T67" fmla="*/ 156 h 540"/>
                    <a:gd name="T68" fmla="*/ 349 w 377"/>
                    <a:gd name="T69" fmla="*/ 151 h 540"/>
                    <a:gd name="T70" fmla="*/ 296 w 377"/>
                    <a:gd name="T71" fmla="*/ 110 h 540"/>
                    <a:gd name="T72" fmla="*/ 255 w 377"/>
                    <a:gd name="T73" fmla="*/ 52 h 540"/>
                    <a:gd name="T74" fmla="*/ 232 w 377"/>
                    <a:gd name="T75" fmla="*/ 81 h 540"/>
                    <a:gd name="T76" fmla="*/ 180 w 377"/>
                    <a:gd name="T77" fmla="*/ 99 h 540"/>
                    <a:gd name="T78" fmla="*/ 192 w 377"/>
                    <a:gd name="T79" fmla="*/ 110 h 54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77"/>
                    <a:gd name="T121" fmla="*/ 0 h 540"/>
                    <a:gd name="T122" fmla="*/ 377 w 377"/>
                    <a:gd name="T123" fmla="*/ 540 h 54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77" h="540">
                      <a:moveTo>
                        <a:pt x="192" y="110"/>
                      </a:moveTo>
                      <a:lnTo>
                        <a:pt x="157" y="99"/>
                      </a:lnTo>
                      <a:lnTo>
                        <a:pt x="150" y="40"/>
                      </a:lnTo>
                      <a:lnTo>
                        <a:pt x="139" y="12"/>
                      </a:lnTo>
                      <a:lnTo>
                        <a:pt x="110" y="0"/>
                      </a:lnTo>
                      <a:lnTo>
                        <a:pt x="80" y="17"/>
                      </a:lnTo>
                      <a:lnTo>
                        <a:pt x="63" y="46"/>
                      </a:lnTo>
                      <a:lnTo>
                        <a:pt x="0" y="12"/>
                      </a:lnTo>
                      <a:lnTo>
                        <a:pt x="0" y="40"/>
                      </a:lnTo>
                      <a:lnTo>
                        <a:pt x="28" y="127"/>
                      </a:lnTo>
                      <a:lnTo>
                        <a:pt x="46" y="156"/>
                      </a:lnTo>
                      <a:lnTo>
                        <a:pt x="52" y="209"/>
                      </a:lnTo>
                      <a:lnTo>
                        <a:pt x="104" y="249"/>
                      </a:lnTo>
                      <a:lnTo>
                        <a:pt x="139" y="267"/>
                      </a:lnTo>
                      <a:lnTo>
                        <a:pt x="185" y="244"/>
                      </a:lnTo>
                      <a:lnTo>
                        <a:pt x="185" y="209"/>
                      </a:lnTo>
                      <a:lnTo>
                        <a:pt x="227" y="226"/>
                      </a:lnTo>
                      <a:lnTo>
                        <a:pt x="237" y="279"/>
                      </a:lnTo>
                      <a:lnTo>
                        <a:pt x="203" y="296"/>
                      </a:lnTo>
                      <a:lnTo>
                        <a:pt x="168" y="296"/>
                      </a:lnTo>
                      <a:lnTo>
                        <a:pt x="168" y="325"/>
                      </a:lnTo>
                      <a:lnTo>
                        <a:pt x="203" y="331"/>
                      </a:lnTo>
                      <a:lnTo>
                        <a:pt x="237" y="343"/>
                      </a:lnTo>
                      <a:lnTo>
                        <a:pt x="215" y="389"/>
                      </a:lnTo>
                      <a:lnTo>
                        <a:pt x="168" y="401"/>
                      </a:lnTo>
                      <a:lnTo>
                        <a:pt x="203" y="465"/>
                      </a:lnTo>
                      <a:lnTo>
                        <a:pt x="261" y="493"/>
                      </a:lnTo>
                      <a:lnTo>
                        <a:pt x="279" y="540"/>
                      </a:lnTo>
                      <a:lnTo>
                        <a:pt x="296" y="465"/>
                      </a:lnTo>
                      <a:lnTo>
                        <a:pt x="302" y="395"/>
                      </a:lnTo>
                      <a:lnTo>
                        <a:pt x="314" y="325"/>
                      </a:lnTo>
                      <a:lnTo>
                        <a:pt x="349" y="256"/>
                      </a:lnTo>
                      <a:lnTo>
                        <a:pt x="354" y="186"/>
                      </a:lnTo>
                      <a:lnTo>
                        <a:pt x="377" y="156"/>
                      </a:lnTo>
                      <a:lnTo>
                        <a:pt x="349" y="151"/>
                      </a:lnTo>
                      <a:lnTo>
                        <a:pt x="296" y="110"/>
                      </a:lnTo>
                      <a:lnTo>
                        <a:pt x="255" y="52"/>
                      </a:lnTo>
                      <a:lnTo>
                        <a:pt x="232" y="81"/>
                      </a:lnTo>
                      <a:lnTo>
                        <a:pt x="180" y="99"/>
                      </a:lnTo>
                      <a:lnTo>
                        <a:pt x="192" y="1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2" name="Freeform 93"/>
                <p:cNvSpPr>
                  <a:spLocks/>
                </p:cNvSpPr>
                <p:nvPr/>
              </p:nvSpPr>
              <p:spPr bwMode="auto">
                <a:xfrm>
                  <a:off x="1387" y="424"/>
                  <a:ext cx="24" cy="26"/>
                </a:xfrm>
                <a:custGeom>
                  <a:avLst/>
                  <a:gdLst>
                    <a:gd name="T0" fmla="*/ 23 w 192"/>
                    <a:gd name="T1" fmla="*/ 35 h 204"/>
                    <a:gd name="T2" fmla="*/ 0 w 192"/>
                    <a:gd name="T3" fmla="*/ 76 h 204"/>
                    <a:gd name="T4" fmla="*/ 0 w 192"/>
                    <a:gd name="T5" fmla="*/ 134 h 204"/>
                    <a:gd name="T6" fmla="*/ 12 w 192"/>
                    <a:gd name="T7" fmla="*/ 175 h 204"/>
                    <a:gd name="T8" fmla="*/ 40 w 192"/>
                    <a:gd name="T9" fmla="*/ 204 h 204"/>
                    <a:gd name="T10" fmla="*/ 75 w 192"/>
                    <a:gd name="T11" fmla="*/ 198 h 204"/>
                    <a:gd name="T12" fmla="*/ 93 w 192"/>
                    <a:gd name="T13" fmla="*/ 169 h 204"/>
                    <a:gd name="T14" fmla="*/ 134 w 192"/>
                    <a:gd name="T15" fmla="*/ 134 h 204"/>
                    <a:gd name="T16" fmla="*/ 169 w 192"/>
                    <a:gd name="T17" fmla="*/ 129 h 204"/>
                    <a:gd name="T18" fmla="*/ 192 w 192"/>
                    <a:gd name="T19" fmla="*/ 76 h 204"/>
                    <a:gd name="T20" fmla="*/ 192 w 192"/>
                    <a:gd name="T21" fmla="*/ 30 h 204"/>
                    <a:gd name="T22" fmla="*/ 122 w 192"/>
                    <a:gd name="T23" fmla="*/ 0 h 204"/>
                    <a:gd name="T24" fmla="*/ 40 w 192"/>
                    <a:gd name="T25" fmla="*/ 47 h 204"/>
                    <a:gd name="T26" fmla="*/ 23 w 192"/>
                    <a:gd name="T27" fmla="*/ 59 h 204"/>
                    <a:gd name="T28" fmla="*/ 23 w 192"/>
                    <a:gd name="T29" fmla="*/ 35 h 2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92"/>
                    <a:gd name="T46" fmla="*/ 0 h 204"/>
                    <a:gd name="T47" fmla="*/ 192 w 192"/>
                    <a:gd name="T48" fmla="*/ 204 h 20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92" h="204">
                      <a:moveTo>
                        <a:pt x="23" y="35"/>
                      </a:moveTo>
                      <a:lnTo>
                        <a:pt x="0" y="76"/>
                      </a:lnTo>
                      <a:lnTo>
                        <a:pt x="0" y="134"/>
                      </a:lnTo>
                      <a:lnTo>
                        <a:pt x="12" y="175"/>
                      </a:lnTo>
                      <a:lnTo>
                        <a:pt x="40" y="204"/>
                      </a:lnTo>
                      <a:lnTo>
                        <a:pt x="75" y="198"/>
                      </a:lnTo>
                      <a:lnTo>
                        <a:pt x="93" y="169"/>
                      </a:lnTo>
                      <a:lnTo>
                        <a:pt x="134" y="134"/>
                      </a:lnTo>
                      <a:lnTo>
                        <a:pt x="169" y="129"/>
                      </a:lnTo>
                      <a:lnTo>
                        <a:pt x="192" y="76"/>
                      </a:lnTo>
                      <a:lnTo>
                        <a:pt x="192" y="30"/>
                      </a:lnTo>
                      <a:lnTo>
                        <a:pt x="122" y="0"/>
                      </a:lnTo>
                      <a:lnTo>
                        <a:pt x="40" y="47"/>
                      </a:lnTo>
                      <a:lnTo>
                        <a:pt x="23" y="59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3" name="Freeform 94"/>
                <p:cNvSpPr>
                  <a:spLocks/>
                </p:cNvSpPr>
                <p:nvPr/>
              </p:nvSpPr>
              <p:spPr bwMode="auto">
                <a:xfrm>
                  <a:off x="1387" y="463"/>
                  <a:ext cx="16" cy="25"/>
                </a:xfrm>
                <a:custGeom>
                  <a:avLst/>
                  <a:gdLst>
                    <a:gd name="T0" fmla="*/ 75 w 127"/>
                    <a:gd name="T1" fmla="*/ 64 h 203"/>
                    <a:gd name="T2" fmla="*/ 40 w 127"/>
                    <a:gd name="T3" fmla="*/ 34 h 203"/>
                    <a:gd name="T4" fmla="*/ 0 w 127"/>
                    <a:gd name="T5" fmla="*/ 0 h 203"/>
                    <a:gd name="T6" fmla="*/ 0 w 127"/>
                    <a:gd name="T7" fmla="*/ 110 h 203"/>
                    <a:gd name="T8" fmla="*/ 47 w 127"/>
                    <a:gd name="T9" fmla="*/ 139 h 203"/>
                    <a:gd name="T10" fmla="*/ 75 w 127"/>
                    <a:gd name="T11" fmla="*/ 186 h 203"/>
                    <a:gd name="T12" fmla="*/ 105 w 127"/>
                    <a:gd name="T13" fmla="*/ 203 h 203"/>
                    <a:gd name="T14" fmla="*/ 122 w 127"/>
                    <a:gd name="T15" fmla="*/ 151 h 203"/>
                    <a:gd name="T16" fmla="*/ 127 w 127"/>
                    <a:gd name="T17" fmla="*/ 99 h 203"/>
                    <a:gd name="T18" fmla="*/ 93 w 127"/>
                    <a:gd name="T19" fmla="*/ 75 h 203"/>
                    <a:gd name="T20" fmla="*/ 58 w 127"/>
                    <a:gd name="T21" fmla="*/ 81 h 203"/>
                    <a:gd name="T22" fmla="*/ 29 w 127"/>
                    <a:gd name="T23" fmla="*/ 52 h 203"/>
                    <a:gd name="T24" fmla="*/ 0 w 127"/>
                    <a:gd name="T25" fmla="*/ 34 h 203"/>
                    <a:gd name="T26" fmla="*/ 75 w 127"/>
                    <a:gd name="T27" fmla="*/ 64 h 20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7"/>
                    <a:gd name="T43" fmla="*/ 0 h 203"/>
                    <a:gd name="T44" fmla="*/ 127 w 127"/>
                    <a:gd name="T45" fmla="*/ 203 h 20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7" h="203">
                      <a:moveTo>
                        <a:pt x="75" y="64"/>
                      </a:moveTo>
                      <a:lnTo>
                        <a:pt x="40" y="34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47" y="139"/>
                      </a:lnTo>
                      <a:lnTo>
                        <a:pt x="75" y="186"/>
                      </a:lnTo>
                      <a:lnTo>
                        <a:pt x="105" y="203"/>
                      </a:lnTo>
                      <a:lnTo>
                        <a:pt x="122" y="151"/>
                      </a:lnTo>
                      <a:lnTo>
                        <a:pt x="127" y="99"/>
                      </a:lnTo>
                      <a:lnTo>
                        <a:pt x="93" y="75"/>
                      </a:lnTo>
                      <a:lnTo>
                        <a:pt x="58" y="81"/>
                      </a:lnTo>
                      <a:lnTo>
                        <a:pt x="29" y="52"/>
                      </a:lnTo>
                      <a:lnTo>
                        <a:pt x="0" y="34"/>
                      </a:lnTo>
                      <a:lnTo>
                        <a:pt x="75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4" name="Freeform 95"/>
                <p:cNvSpPr>
                  <a:spLocks/>
                </p:cNvSpPr>
                <p:nvPr/>
              </p:nvSpPr>
              <p:spPr bwMode="auto">
                <a:xfrm>
                  <a:off x="1955" y="1245"/>
                  <a:ext cx="78" cy="82"/>
                </a:xfrm>
                <a:custGeom>
                  <a:avLst/>
                  <a:gdLst>
                    <a:gd name="T0" fmla="*/ 273 w 627"/>
                    <a:gd name="T1" fmla="*/ 134 h 663"/>
                    <a:gd name="T2" fmla="*/ 250 w 627"/>
                    <a:gd name="T3" fmla="*/ 112 h 663"/>
                    <a:gd name="T4" fmla="*/ 198 w 627"/>
                    <a:gd name="T5" fmla="*/ 70 h 663"/>
                    <a:gd name="T6" fmla="*/ 157 w 627"/>
                    <a:gd name="T7" fmla="*/ 24 h 663"/>
                    <a:gd name="T8" fmla="*/ 116 w 627"/>
                    <a:gd name="T9" fmla="*/ 0 h 663"/>
                    <a:gd name="T10" fmla="*/ 63 w 627"/>
                    <a:gd name="T11" fmla="*/ 47 h 663"/>
                    <a:gd name="T12" fmla="*/ 29 w 627"/>
                    <a:gd name="T13" fmla="*/ 12 h 663"/>
                    <a:gd name="T14" fmla="*/ 0 w 627"/>
                    <a:gd name="T15" fmla="*/ 0 h 663"/>
                    <a:gd name="T16" fmla="*/ 29 w 627"/>
                    <a:gd name="T17" fmla="*/ 59 h 663"/>
                    <a:gd name="T18" fmla="*/ 98 w 627"/>
                    <a:gd name="T19" fmla="*/ 129 h 663"/>
                    <a:gd name="T20" fmla="*/ 145 w 627"/>
                    <a:gd name="T21" fmla="*/ 169 h 663"/>
                    <a:gd name="T22" fmla="*/ 210 w 627"/>
                    <a:gd name="T23" fmla="*/ 274 h 663"/>
                    <a:gd name="T24" fmla="*/ 238 w 627"/>
                    <a:gd name="T25" fmla="*/ 309 h 663"/>
                    <a:gd name="T26" fmla="*/ 243 w 627"/>
                    <a:gd name="T27" fmla="*/ 356 h 663"/>
                    <a:gd name="T28" fmla="*/ 238 w 627"/>
                    <a:gd name="T29" fmla="*/ 448 h 663"/>
                    <a:gd name="T30" fmla="*/ 296 w 627"/>
                    <a:gd name="T31" fmla="*/ 483 h 663"/>
                    <a:gd name="T32" fmla="*/ 354 w 627"/>
                    <a:gd name="T33" fmla="*/ 535 h 663"/>
                    <a:gd name="T34" fmla="*/ 418 w 627"/>
                    <a:gd name="T35" fmla="*/ 600 h 663"/>
                    <a:gd name="T36" fmla="*/ 465 w 627"/>
                    <a:gd name="T37" fmla="*/ 635 h 663"/>
                    <a:gd name="T38" fmla="*/ 511 w 627"/>
                    <a:gd name="T39" fmla="*/ 663 h 663"/>
                    <a:gd name="T40" fmla="*/ 587 w 627"/>
                    <a:gd name="T41" fmla="*/ 663 h 663"/>
                    <a:gd name="T42" fmla="*/ 627 w 627"/>
                    <a:gd name="T43" fmla="*/ 611 h 663"/>
                    <a:gd name="T44" fmla="*/ 627 w 627"/>
                    <a:gd name="T45" fmla="*/ 565 h 663"/>
                    <a:gd name="T46" fmla="*/ 592 w 627"/>
                    <a:gd name="T47" fmla="*/ 518 h 663"/>
                    <a:gd name="T48" fmla="*/ 552 w 627"/>
                    <a:gd name="T49" fmla="*/ 471 h 663"/>
                    <a:gd name="T50" fmla="*/ 529 w 627"/>
                    <a:gd name="T51" fmla="*/ 425 h 663"/>
                    <a:gd name="T52" fmla="*/ 494 w 627"/>
                    <a:gd name="T53" fmla="*/ 379 h 663"/>
                    <a:gd name="T54" fmla="*/ 424 w 627"/>
                    <a:gd name="T55" fmla="*/ 321 h 663"/>
                    <a:gd name="T56" fmla="*/ 395 w 627"/>
                    <a:gd name="T57" fmla="*/ 297 h 663"/>
                    <a:gd name="T58" fmla="*/ 360 w 627"/>
                    <a:gd name="T59" fmla="*/ 256 h 663"/>
                    <a:gd name="T60" fmla="*/ 308 w 627"/>
                    <a:gd name="T61" fmla="*/ 222 h 663"/>
                    <a:gd name="T62" fmla="*/ 290 w 627"/>
                    <a:gd name="T63" fmla="*/ 192 h 663"/>
                    <a:gd name="T64" fmla="*/ 273 w 627"/>
                    <a:gd name="T65" fmla="*/ 140 h 663"/>
                    <a:gd name="T66" fmla="*/ 273 w 627"/>
                    <a:gd name="T67" fmla="*/ 134 h 6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27"/>
                    <a:gd name="T103" fmla="*/ 0 h 663"/>
                    <a:gd name="T104" fmla="*/ 627 w 627"/>
                    <a:gd name="T105" fmla="*/ 663 h 66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27" h="663">
                      <a:moveTo>
                        <a:pt x="273" y="134"/>
                      </a:moveTo>
                      <a:lnTo>
                        <a:pt x="250" y="112"/>
                      </a:lnTo>
                      <a:lnTo>
                        <a:pt x="198" y="70"/>
                      </a:lnTo>
                      <a:lnTo>
                        <a:pt x="157" y="24"/>
                      </a:lnTo>
                      <a:lnTo>
                        <a:pt x="116" y="0"/>
                      </a:lnTo>
                      <a:lnTo>
                        <a:pt x="63" y="47"/>
                      </a:lnTo>
                      <a:lnTo>
                        <a:pt x="29" y="12"/>
                      </a:lnTo>
                      <a:lnTo>
                        <a:pt x="0" y="0"/>
                      </a:lnTo>
                      <a:lnTo>
                        <a:pt x="29" y="59"/>
                      </a:lnTo>
                      <a:lnTo>
                        <a:pt x="98" y="129"/>
                      </a:lnTo>
                      <a:lnTo>
                        <a:pt x="145" y="169"/>
                      </a:lnTo>
                      <a:lnTo>
                        <a:pt x="210" y="274"/>
                      </a:lnTo>
                      <a:lnTo>
                        <a:pt x="238" y="309"/>
                      </a:lnTo>
                      <a:lnTo>
                        <a:pt x="243" y="356"/>
                      </a:lnTo>
                      <a:lnTo>
                        <a:pt x="238" y="448"/>
                      </a:lnTo>
                      <a:lnTo>
                        <a:pt x="296" y="483"/>
                      </a:lnTo>
                      <a:lnTo>
                        <a:pt x="354" y="535"/>
                      </a:lnTo>
                      <a:lnTo>
                        <a:pt x="418" y="600"/>
                      </a:lnTo>
                      <a:lnTo>
                        <a:pt x="465" y="635"/>
                      </a:lnTo>
                      <a:lnTo>
                        <a:pt x="511" y="663"/>
                      </a:lnTo>
                      <a:lnTo>
                        <a:pt x="587" y="663"/>
                      </a:lnTo>
                      <a:lnTo>
                        <a:pt x="627" y="611"/>
                      </a:lnTo>
                      <a:lnTo>
                        <a:pt x="627" y="565"/>
                      </a:lnTo>
                      <a:lnTo>
                        <a:pt x="592" y="518"/>
                      </a:lnTo>
                      <a:lnTo>
                        <a:pt x="552" y="471"/>
                      </a:lnTo>
                      <a:lnTo>
                        <a:pt x="529" y="425"/>
                      </a:lnTo>
                      <a:lnTo>
                        <a:pt x="494" y="379"/>
                      </a:lnTo>
                      <a:lnTo>
                        <a:pt x="424" y="321"/>
                      </a:lnTo>
                      <a:lnTo>
                        <a:pt x="395" y="297"/>
                      </a:lnTo>
                      <a:lnTo>
                        <a:pt x="360" y="256"/>
                      </a:lnTo>
                      <a:lnTo>
                        <a:pt x="308" y="222"/>
                      </a:lnTo>
                      <a:lnTo>
                        <a:pt x="290" y="192"/>
                      </a:lnTo>
                      <a:lnTo>
                        <a:pt x="273" y="140"/>
                      </a:lnTo>
                      <a:lnTo>
                        <a:pt x="273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5" name="Freeform 96"/>
                <p:cNvSpPr>
                  <a:spLocks/>
                </p:cNvSpPr>
                <p:nvPr/>
              </p:nvSpPr>
              <p:spPr bwMode="auto">
                <a:xfrm>
                  <a:off x="2029" y="1330"/>
                  <a:ext cx="62" cy="14"/>
                </a:xfrm>
                <a:custGeom>
                  <a:avLst/>
                  <a:gdLst>
                    <a:gd name="T0" fmla="*/ 122 w 500"/>
                    <a:gd name="T1" fmla="*/ 59 h 117"/>
                    <a:gd name="T2" fmla="*/ 59 w 500"/>
                    <a:gd name="T3" fmla="*/ 99 h 117"/>
                    <a:gd name="T4" fmla="*/ 18 w 500"/>
                    <a:gd name="T5" fmla="*/ 82 h 117"/>
                    <a:gd name="T6" fmla="*/ 0 w 500"/>
                    <a:gd name="T7" fmla="*/ 53 h 117"/>
                    <a:gd name="T8" fmla="*/ 18 w 500"/>
                    <a:gd name="T9" fmla="*/ 18 h 117"/>
                    <a:gd name="T10" fmla="*/ 70 w 500"/>
                    <a:gd name="T11" fmla="*/ 18 h 117"/>
                    <a:gd name="T12" fmla="*/ 134 w 500"/>
                    <a:gd name="T13" fmla="*/ 24 h 117"/>
                    <a:gd name="T14" fmla="*/ 181 w 500"/>
                    <a:gd name="T15" fmla="*/ 42 h 117"/>
                    <a:gd name="T16" fmla="*/ 192 w 500"/>
                    <a:gd name="T17" fmla="*/ 12 h 117"/>
                    <a:gd name="T18" fmla="*/ 286 w 500"/>
                    <a:gd name="T19" fmla="*/ 0 h 117"/>
                    <a:gd name="T20" fmla="*/ 349 w 500"/>
                    <a:gd name="T21" fmla="*/ 0 h 117"/>
                    <a:gd name="T22" fmla="*/ 396 w 500"/>
                    <a:gd name="T23" fmla="*/ 24 h 117"/>
                    <a:gd name="T24" fmla="*/ 431 w 500"/>
                    <a:gd name="T25" fmla="*/ 42 h 117"/>
                    <a:gd name="T26" fmla="*/ 478 w 500"/>
                    <a:gd name="T27" fmla="*/ 77 h 117"/>
                    <a:gd name="T28" fmla="*/ 500 w 500"/>
                    <a:gd name="T29" fmla="*/ 82 h 117"/>
                    <a:gd name="T30" fmla="*/ 500 w 500"/>
                    <a:gd name="T31" fmla="*/ 99 h 117"/>
                    <a:gd name="T32" fmla="*/ 384 w 500"/>
                    <a:gd name="T33" fmla="*/ 111 h 117"/>
                    <a:gd name="T34" fmla="*/ 314 w 500"/>
                    <a:gd name="T35" fmla="*/ 117 h 117"/>
                    <a:gd name="T36" fmla="*/ 268 w 500"/>
                    <a:gd name="T37" fmla="*/ 99 h 117"/>
                    <a:gd name="T38" fmla="*/ 204 w 500"/>
                    <a:gd name="T39" fmla="*/ 82 h 117"/>
                    <a:gd name="T40" fmla="*/ 164 w 500"/>
                    <a:gd name="T41" fmla="*/ 53 h 117"/>
                    <a:gd name="T42" fmla="*/ 129 w 500"/>
                    <a:gd name="T43" fmla="*/ 47 h 117"/>
                    <a:gd name="T44" fmla="*/ 117 w 500"/>
                    <a:gd name="T45" fmla="*/ 47 h 117"/>
                    <a:gd name="T46" fmla="*/ 122 w 500"/>
                    <a:gd name="T47" fmla="*/ 59 h 11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00"/>
                    <a:gd name="T73" fmla="*/ 0 h 117"/>
                    <a:gd name="T74" fmla="*/ 500 w 500"/>
                    <a:gd name="T75" fmla="*/ 117 h 11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00" h="117">
                      <a:moveTo>
                        <a:pt x="122" y="59"/>
                      </a:moveTo>
                      <a:lnTo>
                        <a:pt x="59" y="99"/>
                      </a:lnTo>
                      <a:lnTo>
                        <a:pt x="18" y="82"/>
                      </a:lnTo>
                      <a:lnTo>
                        <a:pt x="0" y="53"/>
                      </a:lnTo>
                      <a:lnTo>
                        <a:pt x="18" y="18"/>
                      </a:lnTo>
                      <a:lnTo>
                        <a:pt x="70" y="18"/>
                      </a:lnTo>
                      <a:lnTo>
                        <a:pt x="134" y="24"/>
                      </a:lnTo>
                      <a:lnTo>
                        <a:pt x="181" y="42"/>
                      </a:lnTo>
                      <a:lnTo>
                        <a:pt x="192" y="12"/>
                      </a:lnTo>
                      <a:lnTo>
                        <a:pt x="286" y="0"/>
                      </a:lnTo>
                      <a:lnTo>
                        <a:pt x="349" y="0"/>
                      </a:lnTo>
                      <a:lnTo>
                        <a:pt x="396" y="24"/>
                      </a:lnTo>
                      <a:lnTo>
                        <a:pt x="431" y="42"/>
                      </a:lnTo>
                      <a:lnTo>
                        <a:pt x="478" y="77"/>
                      </a:lnTo>
                      <a:lnTo>
                        <a:pt x="500" y="82"/>
                      </a:lnTo>
                      <a:lnTo>
                        <a:pt x="500" y="99"/>
                      </a:lnTo>
                      <a:lnTo>
                        <a:pt x="384" y="111"/>
                      </a:lnTo>
                      <a:lnTo>
                        <a:pt x="314" y="117"/>
                      </a:lnTo>
                      <a:lnTo>
                        <a:pt x="268" y="99"/>
                      </a:lnTo>
                      <a:lnTo>
                        <a:pt x="204" y="82"/>
                      </a:lnTo>
                      <a:lnTo>
                        <a:pt x="164" y="53"/>
                      </a:lnTo>
                      <a:lnTo>
                        <a:pt x="129" y="47"/>
                      </a:lnTo>
                      <a:lnTo>
                        <a:pt x="117" y="47"/>
                      </a:lnTo>
                      <a:lnTo>
                        <a:pt x="122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6" name="Freeform 97"/>
                <p:cNvSpPr>
                  <a:spLocks/>
                </p:cNvSpPr>
                <p:nvPr/>
              </p:nvSpPr>
              <p:spPr bwMode="auto">
                <a:xfrm>
                  <a:off x="2123" y="1333"/>
                  <a:ext cx="19" cy="4"/>
                </a:xfrm>
                <a:custGeom>
                  <a:avLst/>
                  <a:gdLst>
                    <a:gd name="T0" fmla="*/ 35 w 157"/>
                    <a:gd name="T1" fmla="*/ 29 h 35"/>
                    <a:gd name="T2" fmla="*/ 0 w 157"/>
                    <a:gd name="T3" fmla="*/ 0 h 35"/>
                    <a:gd name="T4" fmla="*/ 52 w 157"/>
                    <a:gd name="T5" fmla="*/ 0 h 35"/>
                    <a:gd name="T6" fmla="*/ 99 w 157"/>
                    <a:gd name="T7" fmla="*/ 0 h 35"/>
                    <a:gd name="T8" fmla="*/ 140 w 157"/>
                    <a:gd name="T9" fmla="*/ 0 h 35"/>
                    <a:gd name="T10" fmla="*/ 157 w 157"/>
                    <a:gd name="T11" fmla="*/ 35 h 35"/>
                    <a:gd name="T12" fmla="*/ 99 w 157"/>
                    <a:gd name="T13" fmla="*/ 29 h 35"/>
                    <a:gd name="T14" fmla="*/ 35 w 157"/>
                    <a:gd name="T15" fmla="*/ 23 h 35"/>
                    <a:gd name="T16" fmla="*/ 35 w 157"/>
                    <a:gd name="T17" fmla="*/ 29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7"/>
                    <a:gd name="T28" fmla="*/ 0 h 35"/>
                    <a:gd name="T29" fmla="*/ 157 w 157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7" h="35">
                      <a:moveTo>
                        <a:pt x="35" y="29"/>
                      </a:moveTo>
                      <a:lnTo>
                        <a:pt x="0" y="0"/>
                      </a:lnTo>
                      <a:lnTo>
                        <a:pt x="52" y="0"/>
                      </a:lnTo>
                      <a:lnTo>
                        <a:pt x="99" y="0"/>
                      </a:lnTo>
                      <a:lnTo>
                        <a:pt x="140" y="0"/>
                      </a:lnTo>
                      <a:lnTo>
                        <a:pt x="157" y="35"/>
                      </a:lnTo>
                      <a:lnTo>
                        <a:pt x="99" y="29"/>
                      </a:lnTo>
                      <a:lnTo>
                        <a:pt x="35" y="23"/>
                      </a:lnTo>
                      <a:lnTo>
                        <a:pt x="35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7" name="Freeform 98"/>
                <p:cNvSpPr>
                  <a:spLocks/>
                </p:cNvSpPr>
                <p:nvPr/>
              </p:nvSpPr>
              <p:spPr bwMode="auto">
                <a:xfrm>
                  <a:off x="2119" y="1344"/>
                  <a:ext cx="12" cy="6"/>
                </a:xfrm>
                <a:custGeom>
                  <a:avLst/>
                  <a:gdLst>
                    <a:gd name="T0" fmla="*/ 0 w 98"/>
                    <a:gd name="T1" fmla="*/ 6 h 41"/>
                    <a:gd name="T2" fmla="*/ 35 w 98"/>
                    <a:gd name="T3" fmla="*/ 0 h 41"/>
                    <a:gd name="T4" fmla="*/ 87 w 98"/>
                    <a:gd name="T5" fmla="*/ 0 h 41"/>
                    <a:gd name="T6" fmla="*/ 98 w 98"/>
                    <a:gd name="T7" fmla="*/ 41 h 41"/>
                    <a:gd name="T8" fmla="*/ 69 w 98"/>
                    <a:gd name="T9" fmla="*/ 29 h 41"/>
                    <a:gd name="T10" fmla="*/ 35 w 98"/>
                    <a:gd name="T11" fmla="*/ 11 h 41"/>
                    <a:gd name="T12" fmla="*/ 5 w 98"/>
                    <a:gd name="T13" fmla="*/ 11 h 41"/>
                    <a:gd name="T14" fmla="*/ 0 w 98"/>
                    <a:gd name="T15" fmla="*/ 6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41"/>
                    <a:gd name="T26" fmla="*/ 98 w 98"/>
                    <a:gd name="T27" fmla="*/ 41 h 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41">
                      <a:moveTo>
                        <a:pt x="0" y="6"/>
                      </a:moveTo>
                      <a:lnTo>
                        <a:pt x="35" y="0"/>
                      </a:lnTo>
                      <a:lnTo>
                        <a:pt x="87" y="0"/>
                      </a:lnTo>
                      <a:lnTo>
                        <a:pt x="98" y="41"/>
                      </a:lnTo>
                      <a:lnTo>
                        <a:pt x="69" y="29"/>
                      </a:lnTo>
                      <a:lnTo>
                        <a:pt x="35" y="11"/>
                      </a:lnTo>
                      <a:lnTo>
                        <a:pt x="5" y="11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8" name="Freeform 99"/>
                <p:cNvSpPr>
                  <a:spLocks/>
                </p:cNvSpPr>
                <p:nvPr/>
              </p:nvSpPr>
              <p:spPr bwMode="auto">
                <a:xfrm>
                  <a:off x="2152" y="1321"/>
                  <a:ext cx="22" cy="20"/>
                </a:xfrm>
                <a:custGeom>
                  <a:avLst/>
                  <a:gdLst>
                    <a:gd name="T0" fmla="*/ 0 w 174"/>
                    <a:gd name="T1" fmla="*/ 156 h 156"/>
                    <a:gd name="T2" fmla="*/ 35 w 174"/>
                    <a:gd name="T3" fmla="*/ 116 h 156"/>
                    <a:gd name="T4" fmla="*/ 92 w 174"/>
                    <a:gd name="T5" fmla="*/ 69 h 156"/>
                    <a:gd name="T6" fmla="*/ 122 w 174"/>
                    <a:gd name="T7" fmla="*/ 46 h 156"/>
                    <a:gd name="T8" fmla="*/ 174 w 174"/>
                    <a:gd name="T9" fmla="*/ 0 h 156"/>
                    <a:gd name="T10" fmla="*/ 157 w 174"/>
                    <a:gd name="T11" fmla="*/ 58 h 156"/>
                    <a:gd name="T12" fmla="*/ 104 w 174"/>
                    <a:gd name="T13" fmla="*/ 87 h 156"/>
                    <a:gd name="T14" fmla="*/ 52 w 174"/>
                    <a:gd name="T15" fmla="*/ 134 h 156"/>
                    <a:gd name="T16" fmla="*/ 17 w 174"/>
                    <a:gd name="T17" fmla="*/ 151 h 156"/>
                    <a:gd name="T18" fmla="*/ 0 w 174"/>
                    <a:gd name="T19" fmla="*/ 156 h 1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4"/>
                    <a:gd name="T31" fmla="*/ 0 h 156"/>
                    <a:gd name="T32" fmla="*/ 174 w 174"/>
                    <a:gd name="T33" fmla="*/ 156 h 1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4" h="156">
                      <a:moveTo>
                        <a:pt x="0" y="156"/>
                      </a:moveTo>
                      <a:lnTo>
                        <a:pt x="35" y="116"/>
                      </a:lnTo>
                      <a:lnTo>
                        <a:pt x="92" y="69"/>
                      </a:lnTo>
                      <a:lnTo>
                        <a:pt x="122" y="46"/>
                      </a:lnTo>
                      <a:lnTo>
                        <a:pt x="174" y="0"/>
                      </a:lnTo>
                      <a:lnTo>
                        <a:pt x="157" y="58"/>
                      </a:lnTo>
                      <a:lnTo>
                        <a:pt x="104" y="87"/>
                      </a:lnTo>
                      <a:lnTo>
                        <a:pt x="52" y="134"/>
                      </a:lnTo>
                      <a:lnTo>
                        <a:pt x="17" y="151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49" name="Freeform 100"/>
                <p:cNvSpPr>
                  <a:spLocks/>
                </p:cNvSpPr>
                <p:nvPr/>
              </p:nvSpPr>
              <p:spPr bwMode="auto">
                <a:xfrm>
                  <a:off x="2057" y="1241"/>
                  <a:ext cx="66" cy="70"/>
                </a:xfrm>
                <a:custGeom>
                  <a:avLst/>
                  <a:gdLst>
                    <a:gd name="T0" fmla="*/ 279 w 523"/>
                    <a:gd name="T1" fmla="*/ 534 h 558"/>
                    <a:gd name="T2" fmla="*/ 192 w 523"/>
                    <a:gd name="T3" fmla="*/ 529 h 558"/>
                    <a:gd name="T4" fmla="*/ 134 w 523"/>
                    <a:gd name="T5" fmla="*/ 558 h 558"/>
                    <a:gd name="T6" fmla="*/ 94 w 523"/>
                    <a:gd name="T7" fmla="*/ 558 h 558"/>
                    <a:gd name="T8" fmla="*/ 52 w 523"/>
                    <a:gd name="T9" fmla="*/ 534 h 558"/>
                    <a:gd name="T10" fmla="*/ 41 w 523"/>
                    <a:gd name="T11" fmla="*/ 506 h 558"/>
                    <a:gd name="T12" fmla="*/ 52 w 523"/>
                    <a:gd name="T13" fmla="*/ 464 h 558"/>
                    <a:gd name="T14" fmla="*/ 41 w 523"/>
                    <a:gd name="T15" fmla="*/ 453 h 558"/>
                    <a:gd name="T16" fmla="*/ 0 w 523"/>
                    <a:gd name="T17" fmla="*/ 429 h 558"/>
                    <a:gd name="T18" fmla="*/ 0 w 523"/>
                    <a:gd name="T19" fmla="*/ 384 h 558"/>
                    <a:gd name="T20" fmla="*/ 17 w 523"/>
                    <a:gd name="T21" fmla="*/ 337 h 558"/>
                    <a:gd name="T22" fmla="*/ 17 w 523"/>
                    <a:gd name="T23" fmla="*/ 279 h 558"/>
                    <a:gd name="T24" fmla="*/ 47 w 523"/>
                    <a:gd name="T25" fmla="*/ 220 h 558"/>
                    <a:gd name="T26" fmla="*/ 94 w 523"/>
                    <a:gd name="T27" fmla="*/ 244 h 558"/>
                    <a:gd name="T28" fmla="*/ 116 w 523"/>
                    <a:gd name="T29" fmla="*/ 262 h 558"/>
                    <a:gd name="T30" fmla="*/ 163 w 523"/>
                    <a:gd name="T31" fmla="*/ 255 h 558"/>
                    <a:gd name="T32" fmla="*/ 239 w 523"/>
                    <a:gd name="T33" fmla="*/ 197 h 558"/>
                    <a:gd name="T34" fmla="*/ 273 w 523"/>
                    <a:gd name="T35" fmla="*/ 180 h 558"/>
                    <a:gd name="T36" fmla="*/ 303 w 523"/>
                    <a:gd name="T37" fmla="*/ 140 h 558"/>
                    <a:gd name="T38" fmla="*/ 338 w 523"/>
                    <a:gd name="T39" fmla="*/ 75 h 558"/>
                    <a:gd name="T40" fmla="*/ 373 w 523"/>
                    <a:gd name="T41" fmla="*/ 23 h 558"/>
                    <a:gd name="T42" fmla="*/ 407 w 523"/>
                    <a:gd name="T43" fmla="*/ 6 h 558"/>
                    <a:gd name="T44" fmla="*/ 442 w 523"/>
                    <a:gd name="T45" fmla="*/ 0 h 558"/>
                    <a:gd name="T46" fmla="*/ 460 w 523"/>
                    <a:gd name="T47" fmla="*/ 0 h 558"/>
                    <a:gd name="T48" fmla="*/ 465 w 523"/>
                    <a:gd name="T49" fmla="*/ 63 h 558"/>
                    <a:gd name="T50" fmla="*/ 495 w 523"/>
                    <a:gd name="T51" fmla="*/ 98 h 558"/>
                    <a:gd name="T52" fmla="*/ 523 w 523"/>
                    <a:gd name="T53" fmla="*/ 140 h 558"/>
                    <a:gd name="T54" fmla="*/ 523 w 523"/>
                    <a:gd name="T55" fmla="*/ 185 h 558"/>
                    <a:gd name="T56" fmla="*/ 460 w 523"/>
                    <a:gd name="T57" fmla="*/ 232 h 558"/>
                    <a:gd name="T58" fmla="*/ 453 w 523"/>
                    <a:gd name="T59" fmla="*/ 307 h 558"/>
                    <a:gd name="T60" fmla="*/ 413 w 523"/>
                    <a:gd name="T61" fmla="*/ 349 h 558"/>
                    <a:gd name="T62" fmla="*/ 390 w 523"/>
                    <a:gd name="T63" fmla="*/ 372 h 558"/>
                    <a:gd name="T64" fmla="*/ 378 w 523"/>
                    <a:gd name="T65" fmla="*/ 441 h 558"/>
                    <a:gd name="T66" fmla="*/ 378 w 523"/>
                    <a:gd name="T67" fmla="*/ 476 h 558"/>
                    <a:gd name="T68" fmla="*/ 349 w 523"/>
                    <a:gd name="T69" fmla="*/ 534 h 558"/>
                    <a:gd name="T70" fmla="*/ 273 w 523"/>
                    <a:gd name="T71" fmla="*/ 534 h 558"/>
                    <a:gd name="T72" fmla="*/ 279 w 523"/>
                    <a:gd name="T73" fmla="*/ 534 h 55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3"/>
                    <a:gd name="T112" fmla="*/ 0 h 558"/>
                    <a:gd name="T113" fmla="*/ 523 w 523"/>
                    <a:gd name="T114" fmla="*/ 558 h 55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3" h="558">
                      <a:moveTo>
                        <a:pt x="279" y="534"/>
                      </a:moveTo>
                      <a:lnTo>
                        <a:pt x="192" y="529"/>
                      </a:lnTo>
                      <a:lnTo>
                        <a:pt x="134" y="558"/>
                      </a:lnTo>
                      <a:lnTo>
                        <a:pt x="94" y="558"/>
                      </a:lnTo>
                      <a:lnTo>
                        <a:pt x="52" y="534"/>
                      </a:lnTo>
                      <a:lnTo>
                        <a:pt x="41" y="506"/>
                      </a:lnTo>
                      <a:lnTo>
                        <a:pt x="52" y="464"/>
                      </a:lnTo>
                      <a:lnTo>
                        <a:pt x="41" y="453"/>
                      </a:lnTo>
                      <a:lnTo>
                        <a:pt x="0" y="429"/>
                      </a:lnTo>
                      <a:lnTo>
                        <a:pt x="0" y="384"/>
                      </a:lnTo>
                      <a:lnTo>
                        <a:pt x="17" y="337"/>
                      </a:lnTo>
                      <a:lnTo>
                        <a:pt x="17" y="279"/>
                      </a:lnTo>
                      <a:lnTo>
                        <a:pt x="47" y="220"/>
                      </a:lnTo>
                      <a:lnTo>
                        <a:pt x="94" y="244"/>
                      </a:lnTo>
                      <a:lnTo>
                        <a:pt x="116" y="262"/>
                      </a:lnTo>
                      <a:lnTo>
                        <a:pt x="163" y="255"/>
                      </a:lnTo>
                      <a:lnTo>
                        <a:pt x="239" y="197"/>
                      </a:lnTo>
                      <a:lnTo>
                        <a:pt x="273" y="180"/>
                      </a:lnTo>
                      <a:lnTo>
                        <a:pt x="303" y="140"/>
                      </a:lnTo>
                      <a:lnTo>
                        <a:pt x="338" y="75"/>
                      </a:lnTo>
                      <a:lnTo>
                        <a:pt x="373" y="23"/>
                      </a:lnTo>
                      <a:lnTo>
                        <a:pt x="407" y="6"/>
                      </a:lnTo>
                      <a:lnTo>
                        <a:pt x="442" y="0"/>
                      </a:lnTo>
                      <a:lnTo>
                        <a:pt x="460" y="0"/>
                      </a:lnTo>
                      <a:lnTo>
                        <a:pt x="465" y="63"/>
                      </a:lnTo>
                      <a:lnTo>
                        <a:pt x="495" y="98"/>
                      </a:lnTo>
                      <a:lnTo>
                        <a:pt x="523" y="140"/>
                      </a:lnTo>
                      <a:lnTo>
                        <a:pt x="523" y="185"/>
                      </a:lnTo>
                      <a:lnTo>
                        <a:pt x="460" y="232"/>
                      </a:lnTo>
                      <a:lnTo>
                        <a:pt x="453" y="307"/>
                      </a:lnTo>
                      <a:lnTo>
                        <a:pt x="413" y="349"/>
                      </a:lnTo>
                      <a:lnTo>
                        <a:pt x="390" y="372"/>
                      </a:lnTo>
                      <a:lnTo>
                        <a:pt x="378" y="441"/>
                      </a:lnTo>
                      <a:lnTo>
                        <a:pt x="378" y="476"/>
                      </a:lnTo>
                      <a:lnTo>
                        <a:pt x="349" y="534"/>
                      </a:lnTo>
                      <a:lnTo>
                        <a:pt x="273" y="534"/>
                      </a:lnTo>
                      <a:lnTo>
                        <a:pt x="279" y="5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0" name="Freeform 101"/>
                <p:cNvSpPr>
                  <a:spLocks/>
                </p:cNvSpPr>
                <p:nvPr/>
              </p:nvSpPr>
              <p:spPr bwMode="auto">
                <a:xfrm>
                  <a:off x="2124" y="1182"/>
                  <a:ext cx="10" cy="13"/>
                </a:xfrm>
                <a:custGeom>
                  <a:avLst/>
                  <a:gdLst>
                    <a:gd name="T0" fmla="*/ 0 w 75"/>
                    <a:gd name="T1" fmla="*/ 110 h 110"/>
                    <a:gd name="T2" fmla="*/ 29 w 75"/>
                    <a:gd name="T3" fmla="*/ 58 h 110"/>
                    <a:gd name="T4" fmla="*/ 75 w 75"/>
                    <a:gd name="T5" fmla="*/ 0 h 110"/>
                    <a:gd name="T6" fmla="*/ 58 w 75"/>
                    <a:gd name="T7" fmla="*/ 58 h 110"/>
                    <a:gd name="T8" fmla="*/ 23 w 75"/>
                    <a:gd name="T9" fmla="*/ 93 h 110"/>
                    <a:gd name="T10" fmla="*/ 17 w 75"/>
                    <a:gd name="T11" fmla="*/ 105 h 110"/>
                    <a:gd name="T12" fmla="*/ 0 w 75"/>
                    <a:gd name="T13" fmla="*/ 110 h 1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110"/>
                    <a:gd name="T23" fmla="*/ 75 w 75"/>
                    <a:gd name="T24" fmla="*/ 110 h 1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110">
                      <a:moveTo>
                        <a:pt x="0" y="110"/>
                      </a:moveTo>
                      <a:lnTo>
                        <a:pt x="29" y="58"/>
                      </a:lnTo>
                      <a:lnTo>
                        <a:pt x="75" y="0"/>
                      </a:lnTo>
                      <a:lnTo>
                        <a:pt x="58" y="58"/>
                      </a:lnTo>
                      <a:lnTo>
                        <a:pt x="23" y="93"/>
                      </a:lnTo>
                      <a:lnTo>
                        <a:pt x="17" y="105"/>
                      </a:lnTo>
                      <a:lnTo>
                        <a:pt x="0" y="1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1" name="Freeform 102"/>
                <p:cNvSpPr>
                  <a:spLocks/>
                </p:cNvSpPr>
                <p:nvPr/>
              </p:nvSpPr>
              <p:spPr bwMode="auto">
                <a:xfrm>
                  <a:off x="2126" y="1253"/>
                  <a:ext cx="42" cy="66"/>
                </a:xfrm>
                <a:custGeom>
                  <a:avLst/>
                  <a:gdLst>
                    <a:gd name="T0" fmla="*/ 152 w 337"/>
                    <a:gd name="T1" fmla="*/ 343 h 523"/>
                    <a:gd name="T2" fmla="*/ 123 w 337"/>
                    <a:gd name="T3" fmla="*/ 338 h 523"/>
                    <a:gd name="T4" fmla="*/ 82 w 337"/>
                    <a:gd name="T5" fmla="*/ 384 h 523"/>
                    <a:gd name="T6" fmla="*/ 70 w 337"/>
                    <a:gd name="T7" fmla="*/ 460 h 523"/>
                    <a:gd name="T8" fmla="*/ 70 w 337"/>
                    <a:gd name="T9" fmla="*/ 518 h 523"/>
                    <a:gd name="T10" fmla="*/ 30 w 337"/>
                    <a:gd name="T11" fmla="*/ 523 h 523"/>
                    <a:gd name="T12" fmla="*/ 0 w 337"/>
                    <a:gd name="T13" fmla="*/ 448 h 523"/>
                    <a:gd name="T14" fmla="*/ 12 w 337"/>
                    <a:gd name="T15" fmla="*/ 366 h 523"/>
                    <a:gd name="T16" fmla="*/ 12 w 337"/>
                    <a:gd name="T17" fmla="*/ 303 h 523"/>
                    <a:gd name="T18" fmla="*/ 23 w 337"/>
                    <a:gd name="T19" fmla="*/ 227 h 523"/>
                    <a:gd name="T20" fmla="*/ 53 w 337"/>
                    <a:gd name="T21" fmla="*/ 146 h 523"/>
                    <a:gd name="T22" fmla="*/ 100 w 337"/>
                    <a:gd name="T23" fmla="*/ 76 h 523"/>
                    <a:gd name="T24" fmla="*/ 140 w 337"/>
                    <a:gd name="T25" fmla="*/ 52 h 523"/>
                    <a:gd name="T26" fmla="*/ 204 w 337"/>
                    <a:gd name="T27" fmla="*/ 52 h 523"/>
                    <a:gd name="T28" fmla="*/ 302 w 337"/>
                    <a:gd name="T29" fmla="*/ 24 h 523"/>
                    <a:gd name="T30" fmla="*/ 337 w 337"/>
                    <a:gd name="T31" fmla="*/ 0 h 523"/>
                    <a:gd name="T32" fmla="*/ 262 w 337"/>
                    <a:gd name="T33" fmla="*/ 111 h 523"/>
                    <a:gd name="T34" fmla="*/ 192 w 337"/>
                    <a:gd name="T35" fmla="*/ 134 h 523"/>
                    <a:gd name="T36" fmla="*/ 157 w 337"/>
                    <a:gd name="T37" fmla="*/ 164 h 523"/>
                    <a:gd name="T38" fmla="*/ 245 w 337"/>
                    <a:gd name="T39" fmla="*/ 181 h 523"/>
                    <a:gd name="T40" fmla="*/ 279 w 337"/>
                    <a:gd name="T41" fmla="*/ 152 h 523"/>
                    <a:gd name="T42" fmla="*/ 233 w 337"/>
                    <a:gd name="T43" fmla="*/ 239 h 523"/>
                    <a:gd name="T44" fmla="*/ 222 w 337"/>
                    <a:gd name="T45" fmla="*/ 274 h 523"/>
                    <a:gd name="T46" fmla="*/ 227 w 337"/>
                    <a:gd name="T47" fmla="*/ 321 h 523"/>
                    <a:gd name="T48" fmla="*/ 175 w 337"/>
                    <a:gd name="T49" fmla="*/ 355 h 523"/>
                    <a:gd name="T50" fmla="*/ 157 w 337"/>
                    <a:gd name="T51" fmla="*/ 355 h 523"/>
                    <a:gd name="T52" fmla="*/ 152 w 337"/>
                    <a:gd name="T53" fmla="*/ 343 h 5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37"/>
                    <a:gd name="T82" fmla="*/ 0 h 523"/>
                    <a:gd name="T83" fmla="*/ 337 w 337"/>
                    <a:gd name="T84" fmla="*/ 523 h 5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37" h="523">
                      <a:moveTo>
                        <a:pt x="152" y="343"/>
                      </a:moveTo>
                      <a:lnTo>
                        <a:pt x="123" y="338"/>
                      </a:lnTo>
                      <a:lnTo>
                        <a:pt x="82" y="384"/>
                      </a:lnTo>
                      <a:lnTo>
                        <a:pt x="70" y="460"/>
                      </a:lnTo>
                      <a:lnTo>
                        <a:pt x="70" y="518"/>
                      </a:lnTo>
                      <a:lnTo>
                        <a:pt x="30" y="523"/>
                      </a:lnTo>
                      <a:lnTo>
                        <a:pt x="0" y="448"/>
                      </a:lnTo>
                      <a:lnTo>
                        <a:pt x="12" y="366"/>
                      </a:lnTo>
                      <a:lnTo>
                        <a:pt x="12" y="303"/>
                      </a:lnTo>
                      <a:lnTo>
                        <a:pt x="23" y="227"/>
                      </a:lnTo>
                      <a:lnTo>
                        <a:pt x="53" y="146"/>
                      </a:lnTo>
                      <a:lnTo>
                        <a:pt x="100" y="76"/>
                      </a:lnTo>
                      <a:lnTo>
                        <a:pt x="140" y="52"/>
                      </a:lnTo>
                      <a:lnTo>
                        <a:pt x="204" y="52"/>
                      </a:lnTo>
                      <a:lnTo>
                        <a:pt x="302" y="24"/>
                      </a:lnTo>
                      <a:lnTo>
                        <a:pt x="337" y="0"/>
                      </a:lnTo>
                      <a:lnTo>
                        <a:pt x="262" y="111"/>
                      </a:lnTo>
                      <a:lnTo>
                        <a:pt x="192" y="134"/>
                      </a:lnTo>
                      <a:lnTo>
                        <a:pt x="157" y="164"/>
                      </a:lnTo>
                      <a:lnTo>
                        <a:pt x="245" y="181"/>
                      </a:lnTo>
                      <a:lnTo>
                        <a:pt x="279" y="152"/>
                      </a:lnTo>
                      <a:lnTo>
                        <a:pt x="233" y="239"/>
                      </a:lnTo>
                      <a:lnTo>
                        <a:pt x="222" y="274"/>
                      </a:lnTo>
                      <a:lnTo>
                        <a:pt x="227" y="321"/>
                      </a:lnTo>
                      <a:lnTo>
                        <a:pt x="175" y="355"/>
                      </a:lnTo>
                      <a:lnTo>
                        <a:pt x="157" y="355"/>
                      </a:lnTo>
                      <a:lnTo>
                        <a:pt x="152" y="3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2" name="Freeform 103"/>
                <p:cNvSpPr>
                  <a:spLocks/>
                </p:cNvSpPr>
                <p:nvPr/>
              </p:nvSpPr>
              <p:spPr bwMode="auto">
                <a:xfrm>
                  <a:off x="2175" y="1283"/>
                  <a:ext cx="3" cy="5"/>
                </a:xfrm>
                <a:custGeom>
                  <a:avLst/>
                  <a:gdLst>
                    <a:gd name="T0" fmla="*/ 22 w 22"/>
                    <a:gd name="T1" fmla="*/ 0 h 41"/>
                    <a:gd name="T2" fmla="*/ 0 w 22"/>
                    <a:gd name="T3" fmla="*/ 29 h 41"/>
                    <a:gd name="T4" fmla="*/ 0 w 22"/>
                    <a:gd name="T5" fmla="*/ 41 h 41"/>
                    <a:gd name="T6" fmla="*/ 22 w 22"/>
                    <a:gd name="T7" fmla="*/ 29 h 41"/>
                    <a:gd name="T8" fmla="*/ 22 w 22"/>
                    <a:gd name="T9" fmla="*/ 6 h 41"/>
                    <a:gd name="T10" fmla="*/ 22 w 22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41"/>
                    <a:gd name="T20" fmla="*/ 22 w 22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41">
                      <a:moveTo>
                        <a:pt x="22" y="0"/>
                      </a:moveTo>
                      <a:lnTo>
                        <a:pt x="0" y="29"/>
                      </a:lnTo>
                      <a:lnTo>
                        <a:pt x="0" y="41"/>
                      </a:lnTo>
                      <a:lnTo>
                        <a:pt x="22" y="29"/>
                      </a:lnTo>
                      <a:lnTo>
                        <a:pt x="22" y="6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3" name="Freeform 104"/>
                <p:cNvSpPr>
                  <a:spLocks/>
                </p:cNvSpPr>
                <p:nvPr/>
              </p:nvSpPr>
              <p:spPr bwMode="auto">
                <a:xfrm>
                  <a:off x="2195" y="1277"/>
                  <a:ext cx="8" cy="6"/>
                </a:xfrm>
                <a:custGeom>
                  <a:avLst/>
                  <a:gdLst>
                    <a:gd name="T0" fmla="*/ 35 w 64"/>
                    <a:gd name="T1" fmla="*/ 24 h 47"/>
                    <a:gd name="T2" fmla="*/ 24 w 64"/>
                    <a:gd name="T3" fmla="*/ 12 h 47"/>
                    <a:gd name="T4" fmla="*/ 12 w 64"/>
                    <a:gd name="T5" fmla="*/ 17 h 47"/>
                    <a:gd name="T6" fmla="*/ 0 w 64"/>
                    <a:gd name="T7" fmla="*/ 41 h 47"/>
                    <a:gd name="T8" fmla="*/ 35 w 64"/>
                    <a:gd name="T9" fmla="*/ 47 h 47"/>
                    <a:gd name="T10" fmla="*/ 64 w 64"/>
                    <a:gd name="T11" fmla="*/ 35 h 47"/>
                    <a:gd name="T12" fmla="*/ 64 w 64"/>
                    <a:gd name="T13" fmla="*/ 12 h 47"/>
                    <a:gd name="T14" fmla="*/ 52 w 64"/>
                    <a:gd name="T15" fmla="*/ 0 h 47"/>
                    <a:gd name="T16" fmla="*/ 41 w 64"/>
                    <a:gd name="T17" fmla="*/ 0 h 47"/>
                    <a:gd name="T18" fmla="*/ 24 w 64"/>
                    <a:gd name="T19" fmla="*/ 0 h 47"/>
                    <a:gd name="T20" fmla="*/ 35 w 64"/>
                    <a:gd name="T21" fmla="*/ 24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4"/>
                    <a:gd name="T34" fmla="*/ 0 h 47"/>
                    <a:gd name="T35" fmla="*/ 64 w 64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4" h="47">
                      <a:moveTo>
                        <a:pt x="35" y="24"/>
                      </a:moveTo>
                      <a:lnTo>
                        <a:pt x="24" y="12"/>
                      </a:lnTo>
                      <a:lnTo>
                        <a:pt x="12" y="17"/>
                      </a:lnTo>
                      <a:lnTo>
                        <a:pt x="0" y="41"/>
                      </a:lnTo>
                      <a:lnTo>
                        <a:pt x="35" y="47"/>
                      </a:lnTo>
                      <a:lnTo>
                        <a:pt x="64" y="35"/>
                      </a:lnTo>
                      <a:lnTo>
                        <a:pt x="64" y="1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4" y="0"/>
                      </a:lnTo>
                      <a:lnTo>
                        <a:pt x="35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4" name="Freeform 105"/>
                <p:cNvSpPr>
                  <a:spLocks/>
                </p:cNvSpPr>
                <p:nvPr/>
              </p:nvSpPr>
              <p:spPr bwMode="auto">
                <a:xfrm>
                  <a:off x="2190" y="1235"/>
                  <a:ext cx="6" cy="21"/>
                </a:xfrm>
                <a:custGeom>
                  <a:avLst/>
                  <a:gdLst>
                    <a:gd name="T0" fmla="*/ 6 w 53"/>
                    <a:gd name="T1" fmla="*/ 150 h 168"/>
                    <a:gd name="T2" fmla="*/ 46 w 53"/>
                    <a:gd name="T3" fmla="*/ 127 h 168"/>
                    <a:gd name="T4" fmla="*/ 53 w 53"/>
                    <a:gd name="T5" fmla="*/ 80 h 168"/>
                    <a:gd name="T6" fmla="*/ 53 w 53"/>
                    <a:gd name="T7" fmla="*/ 40 h 168"/>
                    <a:gd name="T8" fmla="*/ 46 w 53"/>
                    <a:gd name="T9" fmla="*/ 0 h 168"/>
                    <a:gd name="T10" fmla="*/ 35 w 53"/>
                    <a:gd name="T11" fmla="*/ 58 h 168"/>
                    <a:gd name="T12" fmla="*/ 18 w 53"/>
                    <a:gd name="T13" fmla="*/ 110 h 168"/>
                    <a:gd name="T14" fmla="*/ 0 w 53"/>
                    <a:gd name="T15" fmla="*/ 139 h 168"/>
                    <a:gd name="T16" fmla="*/ 0 w 53"/>
                    <a:gd name="T17" fmla="*/ 168 h 168"/>
                    <a:gd name="T18" fmla="*/ 6 w 53"/>
                    <a:gd name="T19" fmla="*/ 150 h 1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"/>
                    <a:gd name="T31" fmla="*/ 0 h 168"/>
                    <a:gd name="T32" fmla="*/ 53 w 53"/>
                    <a:gd name="T33" fmla="*/ 168 h 1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" h="168">
                      <a:moveTo>
                        <a:pt x="6" y="150"/>
                      </a:moveTo>
                      <a:lnTo>
                        <a:pt x="46" y="127"/>
                      </a:lnTo>
                      <a:lnTo>
                        <a:pt x="53" y="80"/>
                      </a:lnTo>
                      <a:lnTo>
                        <a:pt x="53" y="40"/>
                      </a:lnTo>
                      <a:lnTo>
                        <a:pt x="46" y="0"/>
                      </a:lnTo>
                      <a:lnTo>
                        <a:pt x="35" y="58"/>
                      </a:lnTo>
                      <a:lnTo>
                        <a:pt x="18" y="110"/>
                      </a:lnTo>
                      <a:lnTo>
                        <a:pt x="0" y="139"/>
                      </a:lnTo>
                      <a:lnTo>
                        <a:pt x="0" y="168"/>
                      </a:lnTo>
                      <a:lnTo>
                        <a:pt x="6" y="1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5" name="Freeform 106"/>
                <p:cNvSpPr>
                  <a:spLocks/>
                </p:cNvSpPr>
                <p:nvPr/>
              </p:nvSpPr>
              <p:spPr bwMode="auto">
                <a:xfrm>
                  <a:off x="2146" y="1188"/>
                  <a:ext cx="37" cy="27"/>
                </a:xfrm>
                <a:custGeom>
                  <a:avLst/>
                  <a:gdLst>
                    <a:gd name="T0" fmla="*/ 133 w 297"/>
                    <a:gd name="T1" fmla="*/ 157 h 215"/>
                    <a:gd name="T2" fmla="*/ 100 w 297"/>
                    <a:gd name="T3" fmla="*/ 145 h 215"/>
                    <a:gd name="T4" fmla="*/ 76 w 297"/>
                    <a:gd name="T5" fmla="*/ 157 h 215"/>
                    <a:gd name="T6" fmla="*/ 41 w 297"/>
                    <a:gd name="T7" fmla="*/ 186 h 215"/>
                    <a:gd name="T8" fmla="*/ 0 w 297"/>
                    <a:gd name="T9" fmla="*/ 186 h 215"/>
                    <a:gd name="T10" fmla="*/ 41 w 297"/>
                    <a:gd name="T11" fmla="*/ 122 h 215"/>
                    <a:gd name="T12" fmla="*/ 76 w 297"/>
                    <a:gd name="T13" fmla="*/ 81 h 215"/>
                    <a:gd name="T14" fmla="*/ 116 w 297"/>
                    <a:gd name="T15" fmla="*/ 64 h 215"/>
                    <a:gd name="T16" fmla="*/ 186 w 297"/>
                    <a:gd name="T17" fmla="*/ 35 h 215"/>
                    <a:gd name="T18" fmla="*/ 233 w 297"/>
                    <a:gd name="T19" fmla="*/ 0 h 215"/>
                    <a:gd name="T20" fmla="*/ 290 w 297"/>
                    <a:gd name="T21" fmla="*/ 0 h 215"/>
                    <a:gd name="T22" fmla="*/ 297 w 297"/>
                    <a:gd name="T23" fmla="*/ 53 h 215"/>
                    <a:gd name="T24" fmla="*/ 285 w 297"/>
                    <a:gd name="T25" fmla="*/ 98 h 215"/>
                    <a:gd name="T26" fmla="*/ 255 w 297"/>
                    <a:gd name="T27" fmla="*/ 168 h 215"/>
                    <a:gd name="T28" fmla="*/ 180 w 297"/>
                    <a:gd name="T29" fmla="*/ 215 h 215"/>
                    <a:gd name="T30" fmla="*/ 151 w 297"/>
                    <a:gd name="T31" fmla="*/ 186 h 215"/>
                    <a:gd name="T32" fmla="*/ 133 w 297"/>
                    <a:gd name="T33" fmla="*/ 145 h 215"/>
                    <a:gd name="T34" fmla="*/ 133 w 297"/>
                    <a:gd name="T35" fmla="*/ 157 h 2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7"/>
                    <a:gd name="T55" fmla="*/ 0 h 215"/>
                    <a:gd name="T56" fmla="*/ 297 w 297"/>
                    <a:gd name="T57" fmla="*/ 215 h 2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7" h="215">
                      <a:moveTo>
                        <a:pt x="133" y="157"/>
                      </a:moveTo>
                      <a:lnTo>
                        <a:pt x="100" y="145"/>
                      </a:lnTo>
                      <a:lnTo>
                        <a:pt x="76" y="157"/>
                      </a:lnTo>
                      <a:lnTo>
                        <a:pt x="41" y="186"/>
                      </a:lnTo>
                      <a:lnTo>
                        <a:pt x="0" y="186"/>
                      </a:lnTo>
                      <a:lnTo>
                        <a:pt x="41" y="122"/>
                      </a:lnTo>
                      <a:lnTo>
                        <a:pt x="76" y="81"/>
                      </a:lnTo>
                      <a:lnTo>
                        <a:pt x="116" y="64"/>
                      </a:lnTo>
                      <a:lnTo>
                        <a:pt x="186" y="35"/>
                      </a:lnTo>
                      <a:lnTo>
                        <a:pt x="233" y="0"/>
                      </a:lnTo>
                      <a:lnTo>
                        <a:pt x="290" y="0"/>
                      </a:lnTo>
                      <a:lnTo>
                        <a:pt x="297" y="53"/>
                      </a:lnTo>
                      <a:lnTo>
                        <a:pt x="285" y="98"/>
                      </a:lnTo>
                      <a:lnTo>
                        <a:pt x="255" y="168"/>
                      </a:lnTo>
                      <a:lnTo>
                        <a:pt x="180" y="215"/>
                      </a:lnTo>
                      <a:lnTo>
                        <a:pt x="151" y="186"/>
                      </a:lnTo>
                      <a:lnTo>
                        <a:pt x="133" y="145"/>
                      </a:lnTo>
                      <a:lnTo>
                        <a:pt x="133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6" name="Freeform 107"/>
                <p:cNvSpPr>
                  <a:spLocks/>
                </p:cNvSpPr>
                <p:nvPr/>
              </p:nvSpPr>
              <p:spPr bwMode="auto">
                <a:xfrm>
                  <a:off x="2130" y="1120"/>
                  <a:ext cx="20" cy="41"/>
                </a:xfrm>
                <a:custGeom>
                  <a:avLst/>
                  <a:gdLst>
                    <a:gd name="T0" fmla="*/ 87 w 157"/>
                    <a:gd name="T1" fmla="*/ 268 h 326"/>
                    <a:gd name="T2" fmla="*/ 87 w 157"/>
                    <a:gd name="T3" fmla="*/ 234 h 326"/>
                    <a:gd name="T4" fmla="*/ 105 w 157"/>
                    <a:gd name="T5" fmla="*/ 187 h 326"/>
                    <a:gd name="T6" fmla="*/ 127 w 157"/>
                    <a:gd name="T7" fmla="*/ 157 h 326"/>
                    <a:gd name="T8" fmla="*/ 127 w 157"/>
                    <a:gd name="T9" fmla="*/ 94 h 326"/>
                    <a:gd name="T10" fmla="*/ 157 w 157"/>
                    <a:gd name="T11" fmla="*/ 47 h 326"/>
                    <a:gd name="T12" fmla="*/ 110 w 157"/>
                    <a:gd name="T13" fmla="*/ 7 h 326"/>
                    <a:gd name="T14" fmla="*/ 58 w 157"/>
                    <a:gd name="T15" fmla="*/ 0 h 326"/>
                    <a:gd name="T16" fmla="*/ 40 w 157"/>
                    <a:gd name="T17" fmla="*/ 42 h 326"/>
                    <a:gd name="T18" fmla="*/ 40 w 157"/>
                    <a:gd name="T19" fmla="*/ 94 h 326"/>
                    <a:gd name="T20" fmla="*/ 28 w 157"/>
                    <a:gd name="T21" fmla="*/ 164 h 326"/>
                    <a:gd name="T22" fmla="*/ 0 w 157"/>
                    <a:gd name="T23" fmla="*/ 268 h 326"/>
                    <a:gd name="T24" fmla="*/ 11 w 157"/>
                    <a:gd name="T25" fmla="*/ 314 h 326"/>
                    <a:gd name="T26" fmla="*/ 40 w 157"/>
                    <a:gd name="T27" fmla="*/ 326 h 326"/>
                    <a:gd name="T28" fmla="*/ 81 w 157"/>
                    <a:gd name="T29" fmla="*/ 303 h 326"/>
                    <a:gd name="T30" fmla="*/ 87 w 157"/>
                    <a:gd name="T31" fmla="*/ 268 h 3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7"/>
                    <a:gd name="T49" fmla="*/ 0 h 326"/>
                    <a:gd name="T50" fmla="*/ 157 w 157"/>
                    <a:gd name="T51" fmla="*/ 326 h 3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7" h="326">
                      <a:moveTo>
                        <a:pt x="87" y="268"/>
                      </a:moveTo>
                      <a:lnTo>
                        <a:pt x="87" y="234"/>
                      </a:lnTo>
                      <a:lnTo>
                        <a:pt x="105" y="187"/>
                      </a:lnTo>
                      <a:lnTo>
                        <a:pt x="127" y="157"/>
                      </a:lnTo>
                      <a:lnTo>
                        <a:pt x="127" y="94"/>
                      </a:lnTo>
                      <a:lnTo>
                        <a:pt x="157" y="47"/>
                      </a:lnTo>
                      <a:lnTo>
                        <a:pt x="110" y="7"/>
                      </a:lnTo>
                      <a:lnTo>
                        <a:pt x="58" y="0"/>
                      </a:lnTo>
                      <a:lnTo>
                        <a:pt x="40" y="42"/>
                      </a:lnTo>
                      <a:lnTo>
                        <a:pt x="40" y="94"/>
                      </a:lnTo>
                      <a:lnTo>
                        <a:pt x="28" y="164"/>
                      </a:lnTo>
                      <a:lnTo>
                        <a:pt x="0" y="268"/>
                      </a:lnTo>
                      <a:lnTo>
                        <a:pt x="11" y="314"/>
                      </a:lnTo>
                      <a:lnTo>
                        <a:pt x="40" y="326"/>
                      </a:lnTo>
                      <a:lnTo>
                        <a:pt x="81" y="303"/>
                      </a:lnTo>
                      <a:lnTo>
                        <a:pt x="87" y="2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7" name="Freeform 108"/>
                <p:cNvSpPr>
                  <a:spLocks/>
                </p:cNvSpPr>
                <p:nvPr/>
              </p:nvSpPr>
              <p:spPr bwMode="auto">
                <a:xfrm>
                  <a:off x="2150" y="1161"/>
                  <a:ext cx="7" cy="7"/>
                </a:xfrm>
                <a:custGeom>
                  <a:avLst/>
                  <a:gdLst>
                    <a:gd name="T0" fmla="*/ 53 w 53"/>
                    <a:gd name="T1" fmla="*/ 24 h 52"/>
                    <a:gd name="T2" fmla="*/ 35 w 53"/>
                    <a:gd name="T3" fmla="*/ 0 h 52"/>
                    <a:gd name="T4" fmla="*/ 0 w 53"/>
                    <a:gd name="T5" fmla="*/ 0 h 52"/>
                    <a:gd name="T6" fmla="*/ 0 w 53"/>
                    <a:gd name="T7" fmla="*/ 29 h 52"/>
                    <a:gd name="T8" fmla="*/ 30 w 53"/>
                    <a:gd name="T9" fmla="*/ 52 h 52"/>
                    <a:gd name="T10" fmla="*/ 41 w 53"/>
                    <a:gd name="T11" fmla="*/ 41 h 52"/>
                    <a:gd name="T12" fmla="*/ 53 w 53"/>
                    <a:gd name="T13" fmla="*/ 24 h 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52"/>
                    <a:gd name="T23" fmla="*/ 53 w 53"/>
                    <a:gd name="T24" fmla="*/ 52 h 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52">
                      <a:moveTo>
                        <a:pt x="53" y="24"/>
                      </a:move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30" y="52"/>
                      </a:lnTo>
                      <a:lnTo>
                        <a:pt x="41" y="41"/>
                      </a:lnTo>
                      <a:lnTo>
                        <a:pt x="53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8" name="Freeform 109"/>
                <p:cNvSpPr>
                  <a:spLocks/>
                </p:cNvSpPr>
                <p:nvPr/>
              </p:nvSpPr>
              <p:spPr bwMode="auto">
                <a:xfrm>
                  <a:off x="2163" y="1161"/>
                  <a:ext cx="6" cy="5"/>
                </a:xfrm>
                <a:custGeom>
                  <a:avLst/>
                  <a:gdLst>
                    <a:gd name="T0" fmla="*/ 53 w 53"/>
                    <a:gd name="T1" fmla="*/ 0 h 41"/>
                    <a:gd name="T2" fmla="*/ 24 w 53"/>
                    <a:gd name="T3" fmla="*/ 0 h 41"/>
                    <a:gd name="T4" fmla="*/ 0 w 53"/>
                    <a:gd name="T5" fmla="*/ 41 h 41"/>
                    <a:gd name="T6" fmla="*/ 18 w 53"/>
                    <a:gd name="T7" fmla="*/ 41 h 41"/>
                    <a:gd name="T8" fmla="*/ 24 w 53"/>
                    <a:gd name="T9" fmla="*/ 24 h 41"/>
                    <a:gd name="T10" fmla="*/ 53 w 53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3"/>
                    <a:gd name="T19" fmla="*/ 0 h 41"/>
                    <a:gd name="T20" fmla="*/ 53 w 53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3" h="41">
                      <a:moveTo>
                        <a:pt x="53" y="0"/>
                      </a:moveTo>
                      <a:lnTo>
                        <a:pt x="24" y="0"/>
                      </a:lnTo>
                      <a:lnTo>
                        <a:pt x="0" y="41"/>
                      </a:lnTo>
                      <a:lnTo>
                        <a:pt x="18" y="41"/>
                      </a:lnTo>
                      <a:lnTo>
                        <a:pt x="24" y="24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59" name="Freeform 110"/>
                <p:cNvSpPr>
                  <a:spLocks/>
                </p:cNvSpPr>
                <p:nvPr/>
              </p:nvSpPr>
              <p:spPr bwMode="auto">
                <a:xfrm>
                  <a:off x="2346" y="1362"/>
                  <a:ext cx="35" cy="13"/>
                </a:xfrm>
                <a:custGeom>
                  <a:avLst/>
                  <a:gdLst>
                    <a:gd name="T0" fmla="*/ 122 w 279"/>
                    <a:gd name="T1" fmla="*/ 17 h 99"/>
                    <a:gd name="T2" fmla="*/ 88 w 279"/>
                    <a:gd name="T3" fmla="*/ 12 h 99"/>
                    <a:gd name="T4" fmla="*/ 58 w 279"/>
                    <a:gd name="T5" fmla="*/ 0 h 99"/>
                    <a:gd name="T6" fmla="*/ 0 w 279"/>
                    <a:gd name="T7" fmla="*/ 17 h 99"/>
                    <a:gd name="T8" fmla="*/ 23 w 279"/>
                    <a:gd name="T9" fmla="*/ 64 h 99"/>
                    <a:gd name="T10" fmla="*/ 82 w 279"/>
                    <a:gd name="T11" fmla="*/ 70 h 99"/>
                    <a:gd name="T12" fmla="*/ 117 w 279"/>
                    <a:gd name="T13" fmla="*/ 76 h 99"/>
                    <a:gd name="T14" fmla="*/ 169 w 279"/>
                    <a:gd name="T15" fmla="*/ 99 h 99"/>
                    <a:gd name="T16" fmla="*/ 210 w 279"/>
                    <a:gd name="T17" fmla="*/ 99 h 99"/>
                    <a:gd name="T18" fmla="*/ 267 w 279"/>
                    <a:gd name="T19" fmla="*/ 70 h 99"/>
                    <a:gd name="T20" fmla="*/ 279 w 279"/>
                    <a:gd name="T21" fmla="*/ 35 h 99"/>
                    <a:gd name="T22" fmla="*/ 239 w 279"/>
                    <a:gd name="T23" fmla="*/ 12 h 99"/>
                    <a:gd name="T24" fmla="*/ 192 w 279"/>
                    <a:gd name="T25" fmla="*/ 12 h 99"/>
                    <a:gd name="T26" fmla="*/ 145 w 279"/>
                    <a:gd name="T27" fmla="*/ 35 h 99"/>
                    <a:gd name="T28" fmla="*/ 122 w 279"/>
                    <a:gd name="T29" fmla="*/ 41 h 99"/>
                    <a:gd name="T30" fmla="*/ 117 w 279"/>
                    <a:gd name="T31" fmla="*/ 29 h 99"/>
                    <a:gd name="T32" fmla="*/ 122 w 279"/>
                    <a:gd name="T33" fmla="*/ 17 h 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9"/>
                    <a:gd name="T52" fmla="*/ 0 h 99"/>
                    <a:gd name="T53" fmla="*/ 279 w 279"/>
                    <a:gd name="T54" fmla="*/ 99 h 9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9" h="99">
                      <a:moveTo>
                        <a:pt x="122" y="17"/>
                      </a:moveTo>
                      <a:lnTo>
                        <a:pt x="88" y="12"/>
                      </a:lnTo>
                      <a:lnTo>
                        <a:pt x="58" y="0"/>
                      </a:lnTo>
                      <a:lnTo>
                        <a:pt x="0" y="17"/>
                      </a:lnTo>
                      <a:lnTo>
                        <a:pt x="23" y="64"/>
                      </a:lnTo>
                      <a:lnTo>
                        <a:pt x="82" y="70"/>
                      </a:lnTo>
                      <a:lnTo>
                        <a:pt x="117" y="76"/>
                      </a:lnTo>
                      <a:lnTo>
                        <a:pt x="169" y="99"/>
                      </a:lnTo>
                      <a:lnTo>
                        <a:pt x="210" y="99"/>
                      </a:lnTo>
                      <a:lnTo>
                        <a:pt x="267" y="70"/>
                      </a:lnTo>
                      <a:lnTo>
                        <a:pt x="279" y="35"/>
                      </a:lnTo>
                      <a:lnTo>
                        <a:pt x="239" y="12"/>
                      </a:lnTo>
                      <a:lnTo>
                        <a:pt x="192" y="12"/>
                      </a:lnTo>
                      <a:lnTo>
                        <a:pt x="145" y="35"/>
                      </a:lnTo>
                      <a:lnTo>
                        <a:pt x="122" y="41"/>
                      </a:lnTo>
                      <a:lnTo>
                        <a:pt x="117" y="29"/>
                      </a:lnTo>
                      <a:lnTo>
                        <a:pt x="12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0" name="Freeform 111"/>
                <p:cNvSpPr>
                  <a:spLocks/>
                </p:cNvSpPr>
                <p:nvPr/>
              </p:nvSpPr>
              <p:spPr bwMode="auto">
                <a:xfrm>
                  <a:off x="2367" y="1349"/>
                  <a:ext cx="14" cy="18"/>
                </a:xfrm>
                <a:custGeom>
                  <a:avLst/>
                  <a:gdLst>
                    <a:gd name="T0" fmla="*/ 58 w 99"/>
                    <a:gd name="T1" fmla="*/ 122 h 145"/>
                    <a:gd name="T2" fmla="*/ 58 w 99"/>
                    <a:gd name="T3" fmla="*/ 104 h 145"/>
                    <a:gd name="T4" fmla="*/ 35 w 99"/>
                    <a:gd name="T5" fmla="*/ 81 h 145"/>
                    <a:gd name="T6" fmla="*/ 29 w 99"/>
                    <a:gd name="T7" fmla="*/ 35 h 145"/>
                    <a:gd name="T8" fmla="*/ 0 w 99"/>
                    <a:gd name="T9" fmla="*/ 0 h 145"/>
                    <a:gd name="T10" fmla="*/ 58 w 99"/>
                    <a:gd name="T11" fmla="*/ 12 h 145"/>
                    <a:gd name="T12" fmla="*/ 92 w 99"/>
                    <a:gd name="T13" fmla="*/ 52 h 145"/>
                    <a:gd name="T14" fmla="*/ 99 w 99"/>
                    <a:gd name="T15" fmla="*/ 92 h 145"/>
                    <a:gd name="T16" fmla="*/ 99 w 99"/>
                    <a:gd name="T17" fmla="*/ 122 h 145"/>
                    <a:gd name="T18" fmla="*/ 92 w 99"/>
                    <a:gd name="T19" fmla="*/ 145 h 145"/>
                    <a:gd name="T20" fmla="*/ 87 w 99"/>
                    <a:gd name="T21" fmla="*/ 145 h 145"/>
                    <a:gd name="T22" fmla="*/ 58 w 99"/>
                    <a:gd name="T23" fmla="*/ 122 h 1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9"/>
                    <a:gd name="T37" fmla="*/ 0 h 145"/>
                    <a:gd name="T38" fmla="*/ 99 w 99"/>
                    <a:gd name="T39" fmla="*/ 145 h 1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9" h="145">
                      <a:moveTo>
                        <a:pt x="58" y="122"/>
                      </a:moveTo>
                      <a:lnTo>
                        <a:pt x="58" y="104"/>
                      </a:lnTo>
                      <a:lnTo>
                        <a:pt x="35" y="81"/>
                      </a:lnTo>
                      <a:lnTo>
                        <a:pt x="29" y="35"/>
                      </a:lnTo>
                      <a:lnTo>
                        <a:pt x="0" y="0"/>
                      </a:lnTo>
                      <a:lnTo>
                        <a:pt x="58" y="12"/>
                      </a:lnTo>
                      <a:lnTo>
                        <a:pt x="92" y="52"/>
                      </a:lnTo>
                      <a:lnTo>
                        <a:pt x="99" y="92"/>
                      </a:lnTo>
                      <a:lnTo>
                        <a:pt x="99" y="122"/>
                      </a:lnTo>
                      <a:lnTo>
                        <a:pt x="92" y="145"/>
                      </a:lnTo>
                      <a:lnTo>
                        <a:pt x="87" y="145"/>
                      </a:lnTo>
                      <a:lnTo>
                        <a:pt x="58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1" name="Freeform 112"/>
                <p:cNvSpPr>
                  <a:spLocks/>
                </p:cNvSpPr>
                <p:nvPr/>
              </p:nvSpPr>
              <p:spPr bwMode="auto">
                <a:xfrm>
                  <a:off x="2427" y="1409"/>
                  <a:ext cx="4" cy="3"/>
                </a:xfrm>
                <a:custGeom>
                  <a:avLst/>
                  <a:gdLst>
                    <a:gd name="T0" fmla="*/ 0 w 30"/>
                    <a:gd name="T1" fmla="*/ 0 h 24"/>
                    <a:gd name="T2" fmla="*/ 7 w 30"/>
                    <a:gd name="T3" fmla="*/ 24 h 24"/>
                    <a:gd name="T4" fmla="*/ 30 w 30"/>
                    <a:gd name="T5" fmla="*/ 24 h 24"/>
                    <a:gd name="T6" fmla="*/ 12 w 30"/>
                    <a:gd name="T7" fmla="*/ 0 h 24"/>
                    <a:gd name="T8" fmla="*/ 7 w 30"/>
                    <a:gd name="T9" fmla="*/ 0 h 24"/>
                    <a:gd name="T10" fmla="*/ 0 w 30"/>
                    <a:gd name="T11" fmla="*/ 0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24"/>
                    <a:gd name="T20" fmla="*/ 30 w 30"/>
                    <a:gd name="T21" fmla="*/ 24 h 2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24">
                      <a:moveTo>
                        <a:pt x="0" y="0"/>
                      </a:moveTo>
                      <a:lnTo>
                        <a:pt x="7" y="24"/>
                      </a:lnTo>
                      <a:lnTo>
                        <a:pt x="30" y="2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2" name="Freeform 113"/>
                <p:cNvSpPr>
                  <a:spLocks/>
                </p:cNvSpPr>
                <p:nvPr/>
              </p:nvSpPr>
              <p:spPr bwMode="auto">
                <a:xfrm>
                  <a:off x="2444" y="1516"/>
                  <a:ext cx="10" cy="10"/>
                </a:xfrm>
                <a:custGeom>
                  <a:avLst/>
                  <a:gdLst>
                    <a:gd name="T0" fmla="*/ 75 w 82"/>
                    <a:gd name="T1" fmla="*/ 58 h 75"/>
                    <a:gd name="T2" fmla="*/ 75 w 82"/>
                    <a:gd name="T3" fmla="*/ 52 h 75"/>
                    <a:gd name="T4" fmla="*/ 47 w 82"/>
                    <a:gd name="T5" fmla="*/ 23 h 75"/>
                    <a:gd name="T6" fmla="*/ 0 w 82"/>
                    <a:gd name="T7" fmla="*/ 0 h 75"/>
                    <a:gd name="T8" fmla="*/ 35 w 82"/>
                    <a:gd name="T9" fmla="*/ 40 h 75"/>
                    <a:gd name="T10" fmla="*/ 64 w 82"/>
                    <a:gd name="T11" fmla="*/ 58 h 75"/>
                    <a:gd name="T12" fmla="*/ 82 w 82"/>
                    <a:gd name="T13" fmla="*/ 75 h 75"/>
                    <a:gd name="T14" fmla="*/ 75 w 82"/>
                    <a:gd name="T15" fmla="*/ 58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2"/>
                    <a:gd name="T25" fmla="*/ 0 h 75"/>
                    <a:gd name="T26" fmla="*/ 82 w 82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2" h="75">
                      <a:moveTo>
                        <a:pt x="75" y="58"/>
                      </a:moveTo>
                      <a:lnTo>
                        <a:pt x="75" y="52"/>
                      </a:lnTo>
                      <a:lnTo>
                        <a:pt x="47" y="23"/>
                      </a:lnTo>
                      <a:lnTo>
                        <a:pt x="0" y="0"/>
                      </a:lnTo>
                      <a:lnTo>
                        <a:pt x="35" y="40"/>
                      </a:lnTo>
                      <a:lnTo>
                        <a:pt x="64" y="58"/>
                      </a:lnTo>
                      <a:lnTo>
                        <a:pt x="82" y="75"/>
                      </a:lnTo>
                      <a:lnTo>
                        <a:pt x="75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3" name="Freeform 114"/>
                <p:cNvSpPr>
                  <a:spLocks/>
                </p:cNvSpPr>
                <p:nvPr/>
              </p:nvSpPr>
              <p:spPr bwMode="auto">
                <a:xfrm>
                  <a:off x="2480" y="1487"/>
                  <a:ext cx="1" cy="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2"/>
                    <a:gd name="T11" fmla="*/ 1 w 1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4" name="Freeform 115"/>
                <p:cNvSpPr>
                  <a:spLocks/>
                </p:cNvSpPr>
                <p:nvPr/>
              </p:nvSpPr>
              <p:spPr bwMode="auto">
                <a:xfrm>
                  <a:off x="2468" y="1479"/>
                  <a:ext cx="1" cy="1"/>
                </a:xfrm>
                <a:custGeom>
                  <a:avLst/>
                  <a:gdLst>
                    <a:gd name="T0" fmla="*/ 12 w 12"/>
                    <a:gd name="T1" fmla="*/ 0 h 7"/>
                    <a:gd name="T2" fmla="*/ 0 w 12"/>
                    <a:gd name="T3" fmla="*/ 7 h 7"/>
                    <a:gd name="T4" fmla="*/ 12 w 12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7"/>
                    <a:gd name="T11" fmla="*/ 12 w 12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7">
                      <a:moveTo>
                        <a:pt x="12" y="0"/>
                      </a:moveTo>
                      <a:lnTo>
                        <a:pt x="0" y="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5" name="Freeform 116"/>
                <p:cNvSpPr>
                  <a:spLocks/>
                </p:cNvSpPr>
                <p:nvPr/>
              </p:nvSpPr>
              <p:spPr bwMode="auto">
                <a:xfrm>
                  <a:off x="2535" y="1513"/>
                  <a:ext cx="13" cy="8"/>
                </a:xfrm>
                <a:custGeom>
                  <a:avLst/>
                  <a:gdLst>
                    <a:gd name="T0" fmla="*/ 82 w 105"/>
                    <a:gd name="T1" fmla="*/ 64 h 69"/>
                    <a:gd name="T2" fmla="*/ 99 w 105"/>
                    <a:gd name="T3" fmla="*/ 46 h 69"/>
                    <a:gd name="T4" fmla="*/ 59 w 105"/>
                    <a:gd name="T5" fmla="*/ 0 h 69"/>
                    <a:gd name="T6" fmla="*/ 0 w 105"/>
                    <a:gd name="T7" fmla="*/ 0 h 69"/>
                    <a:gd name="T8" fmla="*/ 7 w 105"/>
                    <a:gd name="T9" fmla="*/ 46 h 69"/>
                    <a:gd name="T10" fmla="*/ 70 w 105"/>
                    <a:gd name="T11" fmla="*/ 64 h 69"/>
                    <a:gd name="T12" fmla="*/ 105 w 105"/>
                    <a:gd name="T13" fmla="*/ 69 h 69"/>
                    <a:gd name="T14" fmla="*/ 105 w 105"/>
                    <a:gd name="T15" fmla="*/ 52 h 69"/>
                    <a:gd name="T16" fmla="*/ 82 w 105"/>
                    <a:gd name="T17" fmla="*/ 64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69"/>
                    <a:gd name="T29" fmla="*/ 105 w 105"/>
                    <a:gd name="T30" fmla="*/ 69 h 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69">
                      <a:moveTo>
                        <a:pt x="82" y="64"/>
                      </a:moveTo>
                      <a:lnTo>
                        <a:pt x="99" y="46"/>
                      </a:ln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7" y="46"/>
                      </a:lnTo>
                      <a:lnTo>
                        <a:pt x="70" y="64"/>
                      </a:lnTo>
                      <a:lnTo>
                        <a:pt x="105" y="69"/>
                      </a:lnTo>
                      <a:lnTo>
                        <a:pt x="105" y="52"/>
                      </a:lnTo>
                      <a:lnTo>
                        <a:pt x="82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6" name="Freeform 117"/>
                <p:cNvSpPr>
                  <a:spLocks/>
                </p:cNvSpPr>
                <p:nvPr/>
              </p:nvSpPr>
              <p:spPr bwMode="auto">
                <a:xfrm>
                  <a:off x="2258" y="1665"/>
                  <a:ext cx="29" cy="32"/>
                </a:xfrm>
                <a:custGeom>
                  <a:avLst/>
                  <a:gdLst>
                    <a:gd name="T0" fmla="*/ 198 w 226"/>
                    <a:gd name="T1" fmla="*/ 28 h 255"/>
                    <a:gd name="T2" fmla="*/ 163 w 226"/>
                    <a:gd name="T3" fmla="*/ 5 h 255"/>
                    <a:gd name="T4" fmla="*/ 76 w 226"/>
                    <a:gd name="T5" fmla="*/ 0 h 255"/>
                    <a:gd name="T6" fmla="*/ 0 w 226"/>
                    <a:gd name="T7" fmla="*/ 0 h 255"/>
                    <a:gd name="T8" fmla="*/ 24 w 226"/>
                    <a:gd name="T9" fmla="*/ 63 h 255"/>
                    <a:gd name="T10" fmla="*/ 24 w 226"/>
                    <a:gd name="T11" fmla="*/ 104 h 255"/>
                    <a:gd name="T12" fmla="*/ 47 w 226"/>
                    <a:gd name="T13" fmla="*/ 168 h 255"/>
                    <a:gd name="T14" fmla="*/ 47 w 226"/>
                    <a:gd name="T15" fmla="*/ 232 h 255"/>
                    <a:gd name="T16" fmla="*/ 104 w 226"/>
                    <a:gd name="T17" fmla="*/ 255 h 255"/>
                    <a:gd name="T18" fmla="*/ 139 w 226"/>
                    <a:gd name="T19" fmla="*/ 226 h 255"/>
                    <a:gd name="T20" fmla="*/ 192 w 226"/>
                    <a:gd name="T21" fmla="*/ 168 h 255"/>
                    <a:gd name="T22" fmla="*/ 226 w 226"/>
                    <a:gd name="T23" fmla="*/ 122 h 255"/>
                    <a:gd name="T24" fmla="*/ 226 w 226"/>
                    <a:gd name="T25" fmla="*/ 70 h 255"/>
                    <a:gd name="T26" fmla="*/ 209 w 226"/>
                    <a:gd name="T27" fmla="*/ 40 h 255"/>
                    <a:gd name="T28" fmla="*/ 198 w 226"/>
                    <a:gd name="T29" fmla="*/ 40 h 255"/>
                    <a:gd name="T30" fmla="*/ 198 w 226"/>
                    <a:gd name="T31" fmla="*/ 28 h 2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26"/>
                    <a:gd name="T49" fmla="*/ 0 h 255"/>
                    <a:gd name="T50" fmla="*/ 226 w 226"/>
                    <a:gd name="T51" fmla="*/ 255 h 2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26" h="255">
                      <a:moveTo>
                        <a:pt x="198" y="28"/>
                      </a:moveTo>
                      <a:lnTo>
                        <a:pt x="163" y="5"/>
                      </a:lnTo>
                      <a:lnTo>
                        <a:pt x="76" y="0"/>
                      </a:lnTo>
                      <a:lnTo>
                        <a:pt x="0" y="0"/>
                      </a:lnTo>
                      <a:lnTo>
                        <a:pt x="24" y="63"/>
                      </a:lnTo>
                      <a:lnTo>
                        <a:pt x="24" y="104"/>
                      </a:lnTo>
                      <a:lnTo>
                        <a:pt x="47" y="168"/>
                      </a:lnTo>
                      <a:lnTo>
                        <a:pt x="47" y="232"/>
                      </a:lnTo>
                      <a:lnTo>
                        <a:pt x="104" y="255"/>
                      </a:lnTo>
                      <a:lnTo>
                        <a:pt x="139" y="226"/>
                      </a:lnTo>
                      <a:lnTo>
                        <a:pt x="192" y="168"/>
                      </a:lnTo>
                      <a:lnTo>
                        <a:pt x="226" y="122"/>
                      </a:lnTo>
                      <a:lnTo>
                        <a:pt x="226" y="70"/>
                      </a:lnTo>
                      <a:lnTo>
                        <a:pt x="209" y="40"/>
                      </a:lnTo>
                      <a:lnTo>
                        <a:pt x="198" y="40"/>
                      </a:lnTo>
                      <a:lnTo>
                        <a:pt x="198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7" name="Freeform 118"/>
                <p:cNvSpPr>
                  <a:spLocks/>
                </p:cNvSpPr>
                <p:nvPr/>
              </p:nvSpPr>
              <p:spPr bwMode="auto">
                <a:xfrm>
                  <a:off x="2413" y="1689"/>
                  <a:ext cx="73" cy="57"/>
                </a:xfrm>
                <a:custGeom>
                  <a:avLst/>
                  <a:gdLst>
                    <a:gd name="T0" fmla="*/ 169 w 581"/>
                    <a:gd name="T1" fmla="*/ 446 h 453"/>
                    <a:gd name="T2" fmla="*/ 117 w 581"/>
                    <a:gd name="T3" fmla="*/ 446 h 453"/>
                    <a:gd name="T4" fmla="*/ 93 w 581"/>
                    <a:gd name="T5" fmla="*/ 411 h 453"/>
                    <a:gd name="T6" fmla="*/ 35 w 581"/>
                    <a:gd name="T7" fmla="*/ 383 h 453"/>
                    <a:gd name="T8" fmla="*/ 5 w 581"/>
                    <a:gd name="T9" fmla="*/ 377 h 453"/>
                    <a:gd name="T10" fmla="*/ 0 w 581"/>
                    <a:gd name="T11" fmla="*/ 319 h 453"/>
                    <a:gd name="T12" fmla="*/ 87 w 581"/>
                    <a:gd name="T13" fmla="*/ 289 h 453"/>
                    <a:gd name="T14" fmla="*/ 117 w 581"/>
                    <a:gd name="T15" fmla="*/ 249 h 453"/>
                    <a:gd name="T16" fmla="*/ 180 w 581"/>
                    <a:gd name="T17" fmla="*/ 226 h 453"/>
                    <a:gd name="T18" fmla="*/ 274 w 581"/>
                    <a:gd name="T19" fmla="*/ 191 h 453"/>
                    <a:gd name="T20" fmla="*/ 308 w 581"/>
                    <a:gd name="T21" fmla="*/ 150 h 453"/>
                    <a:gd name="T22" fmla="*/ 366 w 581"/>
                    <a:gd name="T23" fmla="*/ 104 h 453"/>
                    <a:gd name="T24" fmla="*/ 471 w 581"/>
                    <a:gd name="T25" fmla="*/ 34 h 453"/>
                    <a:gd name="T26" fmla="*/ 500 w 581"/>
                    <a:gd name="T27" fmla="*/ 0 h 453"/>
                    <a:gd name="T28" fmla="*/ 541 w 581"/>
                    <a:gd name="T29" fmla="*/ 0 h 453"/>
                    <a:gd name="T30" fmla="*/ 518 w 581"/>
                    <a:gd name="T31" fmla="*/ 63 h 453"/>
                    <a:gd name="T32" fmla="*/ 546 w 581"/>
                    <a:gd name="T33" fmla="*/ 87 h 453"/>
                    <a:gd name="T34" fmla="*/ 581 w 581"/>
                    <a:gd name="T35" fmla="*/ 98 h 453"/>
                    <a:gd name="T36" fmla="*/ 541 w 581"/>
                    <a:gd name="T37" fmla="*/ 179 h 453"/>
                    <a:gd name="T38" fmla="*/ 483 w 581"/>
                    <a:gd name="T39" fmla="*/ 202 h 453"/>
                    <a:gd name="T40" fmla="*/ 448 w 581"/>
                    <a:gd name="T41" fmla="*/ 249 h 453"/>
                    <a:gd name="T42" fmla="*/ 401 w 581"/>
                    <a:gd name="T43" fmla="*/ 261 h 453"/>
                    <a:gd name="T44" fmla="*/ 366 w 581"/>
                    <a:gd name="T45" fmla="*/ 255 h 453"/>
                    <a:gd name="T46" fmla="*/ 337 w 581"/>
                    <a:gd name="T47" fmla="*/ 289 h 453"/>
                    <a:gd name="T48" fmla="*/ 308 w 581"/>
                    <a:gd name="T49" fmla="*/ 342 h 453"/>
                    <a:gd name="T50" fmla="*/ 279 w 581"/>
                    <a:gd name="T51" fmla="*/ 389 h 453"/>
                    <a:gd name="T52" fmla="*/ 244 w 581"/>
                    <a:gd name="T53" fmla="*/ 435 h 453"/>
                    <a:gd name="T54" fmla="*/ 209 w 581"/>
                    <a:gd name="T55" fmla="*/ 446 h 453"/>
                    <a:gd name="T56" fmla="*/ 186 w 581"/>
                    <a:gd name="T57" fmla="*/ 453 h 453"/>
                    <a:gd name="T58" fmla="*/ 169 w 581"/>
                    <a:gd name="T59" fmla="*/ 446 h 4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81"/>
                    <a:gd name="T91" fmla="*/ 0 h 453"/>
                    <a:gd name="T92" fmla="*/ 581 w 581"/>
                    <a:gd name="T93" fmla="*/ 453 h 45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81" h="453">
                      <a:moveTo>
                        <a:pt x="169" y="446"/>
                      </a:moveTo>
                      <a:lnTo>
                        <a:pt x="117" y="446"/>
                      </a:lnTo>
                      <a:lnTo>
                        <a:pt x="93" y="411"/>
                      </a:lnTo>
                      <a:lnTo>
                        <a:pt x="35" y="383"/>
                      </a:lnTo>
                      <a:lnTo>
                        <a:pt x="5" y="377"/>
                      </a:lnTo>
                      <a:lnTo>
                        <a:pt x="0" y="319"/>
                      </a:lnTo>
                      <a:lnTo>
                        <a:pt x="87" y="289"/>
                      </a:lnTo>
                      <a:lnTo>
                        <a:pt x="117" y="249"/>
                      </a:lnTo>
                      <a:lnTo>
                        <a:pt x="180" y="226"/>
                      </a:lnTo>
                      <a:lnTo>
                        <a:pt x="274" y="191"/>
                      </a:lnTo>
                      <a:lnTo>
                        <a:pt x="308" y="150"/>
                      </a:lnTo>
                      <a:lnTo>
                        <a:pt x="366" y="104"/>
                      </a:lnTo>
                      <a:lnTo>
                        <a:pt x="471" y="34"/>
                      </a:lnTo>
                      <a:lnTo>
                        <a:pt x="500" y="0"/>
                      </a:lnTo>
                      <a:lnTo>
                        <a:pt x="541" y="0"/>
                      </a:lnTo>
                      <a:lnTo>
                        <a:pt x="518" y="63"/>
                      </a:lnTo>
                      <a:lnTo>
                        <a:pt x="546" y="87"/>
                      </a:lnTo>
                      <a:lnTo>
                        <a:pt x="581" y="98"/>
                      </a:lnTo>
                      <a:lnTo>
                        <a:pt x="541" y="179"/>
                      </a:lnTo>
                      <a:lnTo>
                        <a:pt x="483" y="202"/>
                      </a:lnTo>
                      <a:lnTo>
                        <a:pt x="448" y="249"/>
                      </a:lnTo>
                      <a:lnTo>
                        <a:pt x="401" y="261"/>
                      </a:lnTo>
                      <a:lnTo>
                        <a:pt x="366" y="255"/>
                      </a:lnTo>
                      <a:lnTo>
                        <a:pt x="337" y="289"/>
                      </a:lnTo>
                      <a:lnTo>
                        <a:pt x="308" y="342"/>
                      </a:lnTo>
                      <a:lnTo>
                        <a:pt x="279" y="389"/>
                      </a:lnTo>
                      <a:lnTo>
                        <a:pt x="244" y="435"/>
                      </a:lnTo>
                      <a:lnTo>
                        <a:pt x="209" y="446"/>
                      </a:lnTo>
                      <a:lnTo>
                        <a:pt x="186" y="453"/>
                      </a:lnTo>
                      <a:lnTo>
                        <a:pt x="169" y="4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8" name="Freeform 119"/>
                <p:cNvSpPr>
                  <a:spLocks/>
                </p:cNvSpPr>
                <p:nvPr/>
              </p:nvSpPr>
              <p:spPr bwMode="auto">
                <a:xfrm>
                  <a:off x="2489" y="1639"/>
                  <a:ext cx="30" cy="60"/>
                </a:xfrm>
                <a:custGeom>
                  <a:avLst/>
                  <a:gdLst>
                    <a:gd name="T0" fmla="*/ 0 w 243"/>
                    <a:gd name="T1" fmla="*/ 476 h 481"/>
                    <a:gd name="T2" fmla="*/ 0 w 243"/>
                    <a:gd name="T3" fmla="*/ 418 h 481"/>
                    <a:gd name="T4" fmla="*/ 0 w 243"/>
                    <a:gd name="T5" fmla="*/ 371 h 481"/>
                    <a:gd name="T6" fmla="*/ 5 w 243"/>
                    <a:gd name="T7" fmla="*/ 331 h 481"/>
                    <a:gd name="T8" fmla="*/ 63 w 243"/>
                    <a:gd name="T9" fmla="*/ 279 h 481"/>
                    <a:gd name="T10" fmla="*/ 70 w 243"/>
                    <a:gd name="T11" fmla="*/ 226 h 481"/>
                    <a:gd name="T12" fmla="*/ 70 w 243"/>
                    <a:gd name="T13" fmla="*/ 162 h 481"/>
                    <a:gd name="T14" fmla="*/ 70 w 243"/>
                    <a:gd name="T15" fmla="*/ 80 h 481"/>
                    <a:gd name="T16" fmla="*/ 40 w 243"/>
                    <a:gd name="T17" fmla="*/ 0 h 481"/>
                    <a:gd name="T18" fmla="*/ 75 w 243"/>
                    <a:gd name="T19" fmla="*/ 87 h 481"/>
                    <a:gd name="T20" fmla="*/ 115 w 243"/>
                    <a:gd name="T21" fmla="*/ 197 h 481"/>
                    <a:gd name="T22" fmla="*/ 150 w 243"/>
                    <a:gd name="T23" fmla="*/ 255 h 481"/>
                    <a:gd name="T24" fmla="*/ 203 w 243"/>
                    <a:gd name="T25" fmla="*/ 272 h 481"/>
                    <a:gd name="T26" fmla="*/ 232 w 243"/>
                    <a:gd name="T27" fmla="*/ 226 h 481"/>
                    <a:gd name="T28" fmla="*/ 243 w 243"/>
                    <a:gd name="T29" fmla="*/ 307 h 481"/>
                    <a:gd name="T30" fmla="*/ 226 w 243"/>
                    <a:gd name="T31" fmla="*/ 331 h 481"/>
                    <a:gd name="T32" fmla="*/ 168 w 243"/>
                    <a:gd name="T33" fmla="*/ 383 h 481"/>
                    <a:gd name="T34" fmla="*/ 122 w 243"/>
                    <a:gd name="T35" fmla="*/ 435 h 481"/>
                    <a:gd name="T36" fmla="*/ 93 w 243"/>
                    <a:gd name="T37" fmla="*/ 470 h 481"/>
                    <a:gd name="T38" fmla="*/ 40 w 243"/>
                    <a:gd name="T39" fmla="*/ 481 h 481"/>
                    <a:gd name="T40" fmla="*/ 11 w 243"/>
                    <a:gd name="T41" fmla="*/ 481 h 481"/>
                    <a:gd name="T42" fmla="*/ 0 w 243"/>
                    <a:gd name="T43" fmla="*/ 476 h 48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43"/>
                    <a:gd name="T67" fmla="*/ 0 h 481"/>
                    <a:gd name="T68" fmla="*/ 243 w 243"/>
                    <a:gd name="T69" fmla="*/ 481 h 48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43" h="481">
                      <a:moveTo>
                        <a:pt x="0" y="476"/>
                      </a:moveTo>
                      <a:lnTo>
                        <a:pt x="0" y="418"/>
                      </a:lnTo>
                      <a:lnTo>
                        <a:pt x="0" y="371"/>
                      </a:lnTo>
                      <a:lnTo>
                        <a:pt x="5" y="331"/>
                      </a:lnTo>
                      <a:lnTo>
                        <a:pt x="63" y="279"/>
                      </a:lnTo>
                      <a:lnTo>
                        <a:pt x="70" y="226"/>
                      </a:lnTo>
                      <a:lnTo>
                        <a:pt x="70" y="162"/>
                      </a:lnTo>
                      <a:lnTo>
                        <a:pt x="70" y="80"/>
                      </a:lnTo>
                      <a:lnTo>
                        <a:pt x="40" y="0"/>
                      </a:lnTo>
                      <a:lnTo>
                        <a:pt x="75" y="87"/>
                      </a:lnTo>
                      <a:lnTo>
                        <a:pt x="115" y="197"/>
                      </a:lnTo>
                      <a:lnTo>
                        <a:pt x="150" y="255"/>
                      </a:lnTo>
                      <a:lnTo>
                        <a:pt x="203" y="272"/>
                      </a:lnTo>
                      <a:lnTo>
                        <a:pt x="232" y="226"/>
                      </a:lnTo>
                      <a:lnTo>
                        <a:pt x="243" y="307"/>
                      </a:lnTo>
                      <a:lnTo>
                        <a:pt x="226" y="331"/>
                      </a:lnTo>
                      <a:lnTo>
                        <a:pt x="168" y="383"/>
                      </a:lnTo>
                      <a:lnTo>
                        <a:pt x="122" y="435"/>
                      </a:lnTo>
                      <a:lnTo>
                        <a:pt x="93" y="470"/>
                      </a:lnTo>
                      <a:lnTo>
                        <a:pt x="40" y="481"/>
                      </a:lnTo>
                      <a:lnTo>
                        <a:pt x="11" y="481"/>
                      </a:lnTo>
                      <a:lnTo>
                        <a:pt x="0" y="4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69" name="Freeform 120"/>
                <p:cNvSpPr>
                  <a:spLocks/>
                </p:cNvSpPr>
                <p:nvPr/>
              </p:nvSpPr>
              <p:spPr bwMode="auto">
                <a:xfrm>
                  <a:off x="1110" y="1062"/>
                  <a:ext cx="76" cy="53"/>
                </a:xfrm>
                <a:custGeom>
                  <a:avLst/>
                  <a:gdLst>
                    <a:gd name="T0" fmla="*/ 331 w 605"/>
                    <a:gd name="T1" fmla="*/ 18 h 430"/>
                    <a:gd name="T2" fmla="*/ 605 w 605"/>
                    <a:gd name="T3" fmla="*/ 0 h 430"/>
                    <a:gd name="T4" fmla="*/ 582 w 605"/>
                    <a:gd name="T5" fmla="*/ 70 h 430"/>
                    <a:gd name="T6" fmla="*/ 384 w 605"/>
                    <a:gd name="T7" fmla="*/ 81 h 430"/>
                    <a:gd name="T8" fmla="*/ 343 w 605"/>
                    <a:gd name="T9" fmla="*/ 255 h 430"/>
                    <a:gd name="T10" fmla="*/ 256 w 605"/>
                    <a:gd name="T11" fmla="*/ 273 h 430"/>
                    <a:gd name="T12" fmla="*/ 233 w 605"/>
                    <a:gd name="T13" fmla="*/ 401 h 430"/>
                    <a:gd name="T14" fmla="*/ 12 w 605"/>
                    <a:gd name="T15" fmla="*/ 430 h 430"/>
                    <a:gd name="T16" fmla="*/ 0 w 605"/>
                    <a:gd name="T17" fmla="*/ 389 h 430"/>
                    <a:gd name="T18" fmla="*/ 227 w 605"/>
                    <a:gd name="T19" fmla="*/ 93 h 430"/>
                    <a:gd name="T20" fmla="*/ 331 w 605"/>
                    <a:gd name="T21" fmla="*/ 18 h 4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5"/>
                    <a:gd name="T34" fmla="*/ 0 h 430"/>
                    <a:gd name="T35" fmla="*/ 605 w 605"/>
                    <a:gd name="T36" fmla="*/ 430 h 4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5" h="430">
                      <a:moveTo>
                        <a:pt x="331" y="18"/>
                      </a:moveTo>
                      <a:lnTo>
                        <a:pt x="605" y="0"/>
                      </a:lnTo>
                      <a:lnTo>
                        <a:pt x="582" y="70"/>
                      </a:lnTo>
                      <a:lnTo>
                        <a:pt x="384" y="81"/>
                      </a:lnTo>
                      <a:lnTo>
                        <a:pt x="343" y="255"/>
                      </a:lnTo>
                      <a:lnTo>
                        <a:pt x="256" y="273"/>
                      </a:lnTo>
                      <a:lnTo>
                        <a:pt x="233" y="401"/>
                      </a:lnTo>
                      <a:lnTo>
                        <a:pt x="12" y="430"/>
                      </a:lnTo>
                      <a:lnTo>
                        <a:pt x="0" y="389"/>
                      </a:lnTo>
                      <a:lnTo>
                        <a:pt x="227" y="93"/>
                      </a:lnTo>
                      <a:lnTo>
                        <a:pt x="331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0" name="Freeform 121"/>
                <p:cNvSpPr>
                  <a:spLocks/>
                </p:cNvSpPr>
                <p:nvPr/>
              </p:nvSpPr>
              <p:spPr bwMode="auto">
                <a:xfrm>
                  <a:off x="1151" y="987"/>
                  <a:ext cx="101" cy="77"/>
                </a:xfrm>
                <a:custGeom>
                  <a:avLst/>
                  <a:gdLst>
                    <a:gd name="T0" fmla="*/ 0 w 814"/>
                    <a:gd name="T1" fmla="*/ 616 h 616"/>
                    <a:gd name="T2" fmla="*/ 262 w 814"/>
                    <a:gd name="T3" fmla="*/ 418 h 616"/>
                    <a:gd name="T4" fmla="*/ 274 w 814"/>
                    <a:gd name="T5" fmla="*/ 337 h 616"/>
                    <a:gd name="T6" fmla="*/ 378 w 814"/>
                    <a:gd name="T7" fmla="*/ 203 h 616"/>
                    <a:gd name="T8" fmla="*/ 535 w 814"/>
                    <a:gd name="T9" fmla="*/ 105 h 616"/>
                    <a:gd name="T10" fmla="*/ 587 w 814"/>
                    <a:gd name="T11" fmla="*/ 0 h 616"/>
                    <a:gd name="T12" fmla="*/ 720 w 814"/>
                    <a:gd name="T13" fmla="*/ 70 h 616"/>
                    <a:gd name="T14" fmla="*/ 814 w 814"/>
                    <a:gd name="T15" fmla="*/ 58 h 616"/>
                    <a:gd name="T16" fmla="*/ 802 w 814"/>
                    <a:gd name="T17" fmla="*/ 238 h 616"/>
                    <a:gd name="T18" fmla="*/ 715 w 814"/>
                    <a:gd name="T19" fmla="*/ 262 h 616"/>
                    <a:gd name="T20" fmla="*/ 529 w 814"/>
                    <a:gd name="T21" fmla="*/ 429 h 616"/>
                    <a:gd name="T22" fmla="*/ 354 w 814"/>
                    <a:gd name="T23" fmla="*/ 464 h 616"/>
                    <a:gd name="T24" fmla="*/ 279 w 814"/>
                    <a:gd name="T25" fmla="*/ 598 h 616"/>
                    <a:gd name="T26" fmla="*/ 12 w 814"/>
                    <a:gd name="T27" fmla="*/ 616 h 616"/>
                    <a:gd name="T28" fmla="*/ 0 w 814"/>
                    <a:gd name="T29" fmla="*/ 616 h 6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14"/>
                    <a:gd name="T46" fmla="*/ 0 h 616"/>
                    <a:gd name="T47" fmla="*/ 814 w 814"/>
                    <a:gd name="T48" fmla="*/ 616 h 6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14" h="616">
                      <a:moveTo>
                        <a:pt x="0" y="616"/>
                      </a:moveTo>
                      <a:lnTo>
                        <a:pt x="262" y="418"/>
                      </a:lnTo>
                      <a:lnTo>
                        <a:pt x="274" y="337"/>
                      </a:lnTo>
                      <a:lnTo>
                        <a:pt x="378" y="203"/>
                      </a:lnTo>
                      <a:lnTo>
                        <a:pt x="535" y="105"/>
                      </a:lnTo>
                      <a:lnTo>
                        <a:pt x="587" y="0"/>
                      </a:lnTo>
                      <a:lnTo>
                        <a:pt x="720" y="70"/>
                      </a:lnTo>
                      <a:lnTo>
                        <a:pt x="814" y="58"/>
                      </a:lnTo>
                      <a:lnTo>
                        <a:pt x="802" y="238"/>
                      </a:lnTo>
                      <a:lnTo>
                        <a:pt x="715" y="262"/>
                      </a:lnTo>
                      <a:lnTo>
                        <a:pt x="529" y="429"/>
                      </a:lnTo>
                      <a:lnTo>
                        <a:pt x="354" y="464"/>
                      </a:lnTo>
                      <a:lnTo>
                        <a:pt x="279" y="598"/>
                      </a:lnTo>
                      <a:lnTo>
                        <a:pt x="12" y="616"/>
                      </a:lnTo>
                      <a:lnTo>
                        <a:pt x="0" y="6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1" name="Freeform 122"/>
                <p:cNvSpPr>
                  <a:spLocks/>
                </p:cNvSpPr>
                <p:nvPr/>
              </p:nvSpPr>
              <p:spPr bwMode="auto">
                <a:xfrm>
                  <a:off x="1107" y="1062"/>
                  <a:ext cx="103" cy="107"/>
                </a:xfrm>
                <a:custGeom>
                  <a:avLst/>
                  <a:gdLst>
                    <a:gd name="T0" fmla="*/ 628 w 825"/>
                    <a:gd name="T1" fmla="*/ 0 h 860"/>
                    <a:gd name="T2" fmla="*/ 825 w 825"/>
                    <a:gd name="T3" fmla="*/ 151 h 860"/>
                    <a:gd name="T4" fmla="*/ 721 w 825"/>
                    <a:gd name="T5" fmla="*/ 145 h 860"/>
                    <a:gd name="T6" fmla="*/ 675 w 825"/>
                    <a:gd name="T7" fmla="*/ 708 h 860"/>
                    <a:gd name="T8" fmla="*/ 745 w 825"/>
                    <a:gd name="T9" fmla="*/ 708 h 860"/>
                    <a:gd name="T10" fmla="*/ 738 w 825"/>
                    <a:gd name="T11" fmla="*/ 790 h 860"/>
                    <a:gd name="T12" fmla="*/ 506 w 825"/>
                    <a:gd name="T13" fmla="*/ 790 h 860"/>
                    <a:gd name="T14" fmla="*/ 476 w 825"/>
                    <a:gd name="T15" fmla="*/ 750 h 860"/>
                    <a:gd name="T16" fmla="*/ 442 w 825"/>
                    <a:gd name="T17" fmla="*/ 825 h 860"/>
                    <a:gd name="T18" fmla="*/ 361 w 825"/>
                    <a:gd name="T19" fmla="*/ 825 h 860"/>
                    <a:gd name="T20" fmla="*/ 344 w 825"/>
                    <a:gd name="T21" fmla="*/ 790 h 860"/>
                    <a:gd name="T22" fmla="*/ 320 w 825"/>
                    <a:gd name="T23" fmla="*/ 860 h 860"/>
                    <a:gd name="T24" fmla="*/ 274 w 825"/>
                    <a:gd name="T25" fmla="*/ 860 h 860"/>
                    <a:gd name="T26" fmla="*/ 128 w 825"/>
                    <a:gd name="T27" fmla="*/ 732 h 860"/>
                    <a:gd name="T28" fmla="*/ 75 w 825"/>
                    <a:gd name="T29" fmla="*/ 778 h 860"/>
                    <a:gd name="T30" fmla="*/ 0 w 825"/>
                    <a:gd name="T31" fmla="*/ 773 h 860"/>
                    <a:gd name="T32" fmla="*/ 40 w 825"/>
                    <a:gd name="T33" fmla="*/ 708 h 860"/>
                    <a:gd name="T34" fmla="*/ 30 w 825"/>
                    <a:gd name="T35" fmla="*/ 529 h 860"/>
                    <a:gd name="T36" fmla="*/ 58 w 825"/>
                    <a:gd name="T37" fmla="*/ 482 h 860"/>
                    <a:gd name="T38" fmla="*/ 35 w 825"/>
                    <a:gd name="T39" fmla="*/ 430 h 860"/>
                    <a:gd name="T40" fmla="*/ 256 w 825"/>
                    <a:gd name="T41" fmla="*/ 401 h 860"/>
                    <a:gd name="T42" fmla="*/ 279 w 825"/>
                    <a:gd name="T43" fmla="*/ 273 h 860"/>
                    <a:gd name="T44" fmla="*/ 366 w 825"/>
                    <a:gd name="T45" fmla="*/ 255 h 860"/>
                    <a:gd name="T46" fmla="*/ 407 w 825"/>
                    <a:gd name="T47" fmla="*/ 81 h 860"/>
                    <a:gd name="T48" fmla="*/ 605 w 825"/>
                    <a:gd name="T49" fmla="*/ 70 h 860"/>
                    <a:gd name="T50" fmla="*/ 628 w 825"/>
                    <a:gd name="T51" fmla="*/ 0 h 8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825"/>
                    <a:gd name="T79" fmla="*/ 0 h 860"/>
                    <a:gd name="T80" fmla="*/ 825 w 825"/>
                    <a:gd name="T81" fmla="*/ 860 h 8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825" h="860">
                      <a:moveTo>
                        <a:pt x="628" y="0"/>
                      </a:moveTo>
                      <a:lnTo>
                        <a:pt x="825" y="151"/>
                      </a:lnTo>
                      <a:lnTo>
                        <a:pt x="721" y="145"/>
                      </a:lnTo>
                      <a:lnTo>
                        <a:pt x="675" y="708"/>
                      </a:lnTo>
                      <a:lnTo>
                        <a:pt x="745" y="708"/>
                      </a:lnTo>
                      <a:lnTo>
                        <a:pt x="738" y="790"/>
                      </a:lnTo>
                      <a:lnTo>
                        <a:pt x="506" y="790"/>
                      </a:lnTo>
                      <a:lnTo>
                        <a:pt x="476" y="750"/>
                      </a:lnTo>
                      <a:lnTo>
                        <a:pt x="442" y="825"/>
                      </a:lnTo>
                      <a:lnTo>
                        <a:pt x="361" y="825"/>
                      </a:lnTo>
                      <a:lnTo>
                        <a:pt x="344" y="790"/>
                      </a:lnTo>
                      <a:lnTo>
                        <a:pt x="320" y="860"/>
                      </a:lnTo>
                      <a:lnTo>
                        <a:pt x="274" y="860"/>
                      </a:lnTo>
                      <a:lnTo>
                        <a:pt x="128" y="732"/>
                      </a:lnTo>
                      <a:lnTo>
                        <a:pt x="75" y="778"/>
                      </a:lnTo>
                      <a:lnTo>
                        <a:pt x="0" y="773"/>
                      </a:lnTo>
                      <a:lnTo>
                        <a:pt x="40" y="708"/>
                      </a:lnTo>
                      <a:lnTo>
                        <a:pt x="30" y="529"/>
                      </a:lnTo>
                      <a:lnTo>
                        <a:pt x="58" y="482"/>
                      </a:lnTo>
                      <a:lnTo>
                        <a:pt x="35" y="430"/>
                      </a:lnTo>
                      <a:lnTo>
                        <a:pt x="256" y="401"/>
                      </a:lnTo>
                      <a:lnTo>
                        <a:pt x="279" y="273"/>
                      </a:lnTo>
                      <a:lnTo>
                        <a:pt x="366" y="255"/>
                      </a:lnTo>
                      <a:lnTo>
                        <a:pt x="407" y="81"/>
                      </a:lnTo>
                      <a:lnTo>
                        <a:pt x="605" y="70"/>
                      </a:lnTo>
                      <a:lnTo>
                        <a:pt x="6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2" name="Freeform 123"/>
                <p:cNvSpPr>
                  <a:spLocks/>
                </p:cNvSpPr>
                <p:nvPr/>
              </p:nvSpPr>
              <p:spPr bwMode="auto">
                <a:xfrm>
                  <a:off x="1186" y="977"/>
                  <a:ext cx="148" cy="154"/>
                </a:xfrm>
                <a:custGeom>
                  <a:avLst/>
                  <a:gdLst>
                    <a:gd name="T0" fmla="*/ 0 w 1191"/>
                    <a:gd name="T1" fmla="*/ 674 h 1226"/>
                    <a:gd name="T2" fmla="*/ 610 w 1191"/>
                    <a:gd name="T3" fmla="*/ 1138 h 1226"/>
                    <a:gd name="T4" fmla="*/ 645 w 1191"/>
                    <a:gd name="T5" fmla="*/ 1145 h 1226"/>
                    <a:gd name="T6" fmla="*/ 651 w 1191"/>
                    <a:gd name="T7" fmla="*/ 1203 h 1226"/>
                    <a:gd name="T8" fmla="*/ 698 w 1191"/>
                    <a:gd name="T9" fmla="*/ 1226 h 1226"/>
                    <a:gd name="T10" fmla="*/ 1191 w 1191"/>
                    <a:gd name="T11" fmla="*/ 941 h 1226"/>
                    <a:gd name="T12" fmla="*/ 1122 w 1191"/>
                    <a:gd name="T13" fmla="*/ 889 h 1226"/>
                    <a:gd name="T14" fmla="*/ 1052 w 1191"/>
                    <a:gd name="T15" fmla="*/ 737 h 1226"/>
                    <a:gd name="T16" fmla="*/ 1099 w 1191"/>
                    <a:gd name="T17" fmla="*/ 639 h 1226"/>
                    <a:gd name="T18" fmla="*/ 1092 w 1191"/>
                    <a:gd name="T19" fmla="*/ 471 h 1226"/>
                    <a:gd name="T20" fmla="*/ 1122 w 1191"/>
                    <a:gd name="T21" fmla="*/ 442 h 1226"/>
                    <a:gd name="T22" fmla="*/ 1005 w 1191"/>
                    <a:gd name="T23" fmla="*/ 198 h 1226"/>
                    <a:gd name="T24" fmla="*/ 1052 w 1191"/>
                    <a:gd name="T25" fmla="*/ 151 h 1226"/>
                    <a:gd name="T26" fmla="*/ 1075 w 1191"/>
                    <a:gd name="T27" fmla="*/ 0 h 1226"/>
                    <a:gd name="T28" fmla="*/ 912 w 1191"/>
                    <a:gd name="T29" fmla="*/ 17 h 1226"/>
                    <a:gd name="T30" fmla="*/ 796 w 1191"/>
                    <a:gd name="T31" fmla="*/ 6 h 1226"/>
                    <a:gd name="T32" fmla="*/ 529 w 1191"/>
                    <a:gd name="T33" fmla="*/ 128 h 1226"/>
                    <a:gd name="T34" fmla="*/ 523 w 1191"/>
                    <a:gd name="T35" fmla="*/ 314 h 1226"/>
                    <a:gd name="T36" fmla="*/ 436 w 1191"/>
                    <a:gd name="T37" fmla="*/ 338 h 1226"/>
                    <a:gd name="T38" fmla="*/ 250 w 1191"/>
                    <a:gd name="T39" fmla="*/ 505 h 1226"/>
                    <a:gd name="T40" fmla="*/ 75 w 1191"/>
                    <a:gd name="T41" fmla="*/ 540 h 1226"/>
                    <a:gd name="T42" fmla="*/ 0 w 1191"/>
                    <a:gd name="T43" fmla="*/ 674 h 12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91"/>
                    <a:gd name="T67" fmla="*/ 0 h 1226"/>
                    <a:gd name="T68" fmla="*/ 1191 w 1191"/>
                    <a:gd name="T69" fmla="*/ 1226 h 122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91" h="1226">
                      <a:moveTo>
                        <a:pt x="0" y="674"/>
                      </a:moveTo>
                      <a:lnTo>
                        <a:pt x="610" y="1138"/>
                      </a:lnTo>
                      <a:lnTo>
                        <a:pt x="645" y="1145"/>
                      </a:lnTo>
                      <a:lnTo>
                        <a:pt x="651" y="1203"/>
                      </a:lnTo>
                      <a:lnTo>
                        <a:pt x="698" y="1226"/>
                      </a:lnTo>
                      <a:lnTo>
                        <a:pt x="1191" y="941"/>
                      </a:lnTo>
                      <a:lnTo>
                        <a:pt x="1122" y="889"/>
                      </a:lnTo>
                      <a:lnTo>
                        <a:pt x="1052" y="737"/>
                      </a:lnTo>
                      <a:lnTo>
                        <a:pt x="1099" y="639"/>
                      </a:lnTo>
                      <a:lnTo>
                        <a:pt x="1092" y="471"/>
                      </a:lnTo>
                      <a:lnTo>
                        <a:pt x="1122" y="442"/>
                      </a:lnTo>
                      <a:lnTo>
                        <a:pt x="1005" y="198"/>
                      </a:lnTo>
                      <a:lnTo>
                        <a:pt x="1052" y="151"/>
                      </a:lnTo>
                      <a:lnTo>
                        <a:pt x="1075" y="0"/>
                      </a:lnTo>
                      <a:lnTo>
                        <a:pt x="912" y="17"/>
                      </a:lnTo>
                      <a:lnTo>
                        <a:pt x="796" y="6"/>
                      </a:lnTo>
                      <a:lnTo>
                        <a:pt x="529" y="128"/>
                      </a:lnTo>
                      <a:lnTo>
                        <a:pt x="523" y="314"/>
                      </a:lnTo>
                      <a:lnTo>
                        <a:pt x="436" y="338"/>
                      </a:lnTo>
                      <a:lnTo>
                        <a:pt x="250" y="505"/>
                      </a:lnTo>
                      <a:lnTo>
                        <a:pt x="75" y="540"/>
                      </a:lnTo>
                      <a:lnTo>
                        <a:pt x="0" y="6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3" name="Freeform 124"/>
                <p:cNvSpPr>
                  <a:spLocks/>
                </p:cNvSpPr>
                <p:nvPr/>
              </p:nvSpPr>
              <p:spPr bwMode="auto">
                <a:xfrm>
                  <a:off x="1099" y="1188"/>
                  <a:ext cx="28" cy="15"/>
                </a:xfrm>
                <a:custGeom>
                  <a:avLst/>
                  <a:gdLst>
                    <a:gd name="T0" fmla="*/ 216 w 221"/>
                    <a:gd name="T1" fmla="*/ 0 h 116"/>
                    <a:gd name="T2" fmla="*/ 221 w 221"/>
                    <a:gd name="T3" fmla="*/ 46 h 116"/>
                    <a:gd name="T4" fmla="*/ 134 w 221"/>
                    <a:gd name="T5" fmla="*/ 53 h 116"/>
                    <a:gd name="T6" fmla="*/ 111 w 221"/>
                    <a:gd name="T7" fmla="*/ 116 h 116"/>
                    <a:gd name="T8" fmla="*/ 0 w 221"/>
                    <a:gd name="T9" fmla="*/ 18 h 116"/>
                    <a:gd name="T10" fmla="*/ 216 w 221"/>
                    <a:gd name="T11" fmla="*/ 0 h 1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1"/>
                    <a:gd name="T19" fmla="*/ 0 h 116"/>
                    <a:gd name="T20" fmla="*/ 221 w 221"/>
                    <a:gd name="T21" fmla="*/ 116 h 1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1" h="116">
                      <a:moveTo>
                        <a:pt x="216" y="0"/>
                      </a:moveTo>
                      <a:lnTo>
                        <a:pt x="221" y="46"/>
                      </a:lnTo>
                      <a:lnTo>
                        <a:pt x="134" y="53"/>
                      </a:lnTo>
                      <a:lnTo>
                        <a:pt x="111" y="116"/>
                      </a:lnTo>
                      <a:lnTo>
                        <a:pt x="0" y="18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4" name="Freeform 125"/>
                <p:cNvSpPr>
                  <a:spLocks/>
                </p:cNvSpPr>
                <p:nvPr/>
              </p:nvSpPr>
              <p:spPr bwMode="auto">
                <a:xfrm>
                  <a:off x="1098" y="1153"/>
                  <a:ext cx="43" cy="37"/>
                </a:xfrm>
                <a:custGeom>
                  <a:avLst/>
                  <a:gdLst>
                    <a:gd name="T0" fmla="*/ 0 w 344"/>
                    <a:gd name="T1" fmla="*/ 168 h 297"/>
                    <a:gd name="T2" fmla="*/ 0 w 344"/>
                    <a:gd name="T3" fmla="*/ 128 h 297"/>
                    <a:gd name="T4" fmla="*/ 76 w 344"/>
                    <a:gd name="T5" fmla="*/ 23 h 297"/>
                    <a:gd name="T6" fmla="*/ 134 w 344"/>
                    <a:gd name="T7" fmla="*/ 46 h 297"/>
                    <a:gd name="T8" fmla="*/ 198 w 344"/>
                    <a:gd name="T9" fmla="*/ 0 h 297"/>
                    <a:gd name="T10" fmla="*/ 344 w 344"/>
                    <a:gd name="T11" fmla="*/ 128 h 297"/>
                    <a:gd name="T12" fmla="*/ 320 w 344"/>
                    <a:gd name="T13" fmla="*/ 273 h 297"/>
                    <a:gd name="T14" fmla="*/ 12 w 344"/>
                    <a:gd name="T15" fmla="*/ 297 h 297"/>
                    <a:gd name="T16" fmla="*/ 6 w 344"/>
                    <a:gd name="T17" fmla="*/ 255 h 297"/>
                    <a:gd name="T18" fmla="*/ 250 w 344"/>
                    <a:gd name="T19" fmla="*/ 180 h 297"/>
                    <a:gd name="T20" fmla="*/ 0 w 344"/>
                    <a:gd name="T21" fmla="*/ 168 h 29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4"/>
                    <a:gd name="T34" fmla="*/ 0 h 297"/>
                    <a:gd name="T35" fmla="*/ 344 w 344"/>
                    <a:gd name="T36" fmla="*/ 297 h 29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4" h="297">
                      <a:moveTo>
                        <a:pt x="0" y="168"/>
                      </a:moveTo>
                      <a:lnTo>
                        <a:pt x="0" y="128"/>
                      </a:lnTo>
                      <a:lnTo>
                        <a:pt x="76" y="23"/>
                      </a:lnTo>
                      <a:lnTo>
                        <a:pt x="134" y="46"/>
                      </a:lnTo>
                      <a:lnTo>
                        <a:pt x="198" y="0"/>
                      </a:lnTo>
                      <a:lnTo>
                        <a:pt x="344" y="128"/>
                      </a:lnTo>
                      <a:lnTo>
                        <a:pt x="320" y="273"/>
                      </a:lnTo>
                      <a:lnTo>
                        <a:pt x="12" y="297"/>
                      </a:lnTo>
                      <a:lnTo>
                        <a:pt x="6" y="255"/>
                      </a:lnTo>
                      <a:lnTo>
                        <a:pt x="250" y="180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5" name="Freeform 126"/>
                <p:cNvSpPr>
                  <a:spLocks/>
                </p:cNvSpPr>
                <p:nvPr/>
              </p:nvSpPr>
              <p:spPr bwMode="auto">
                <a:xfrm>
                  <a:off x="1098" y="1174"/>
                  <a:ext cx="32" cy="11"/>
                </a:xfrm>
                <a:custGeom>
                  <a:avLst/>
                  <a:gdLst>
                    <a:gd name="T0" fmla="*/ 0 w 250"/>
                    <a:gd name="T1" fmla="*/ 0 h 87"/>
                    <a:gd name="T2" fmla="*/ 250 w 250"/>
                    <a:gd name="T3" fmla="*/ 12 h 87"/>
                    <a:gd name="T4" fmla="*/ 6 w 250"/>
                    <a:gd name="T5" fmla="*/ 87 h 87"/>
                    <a:gd name="T6" fmla="*/ 0 w 250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0"/>
                    <a:gd name="T13" fmla="*/ 0 h 87"/>
                    <a:gd name="T14" fmla="*/ 250 w 250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0" h="87">
                      <a:moveTo>
                        <a:pt x="0" y="0"/>
                      </a:moveTo>
                      <a:lnTo>
                        <a:pt x="250" y="12"/>
                      </a:lnTo>
                      <a:lnTo>
                        <a:pt x="6" y="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6" name="Freeform 127"/>
                <p:cNvSpPr>
                  <a:spLocks/>
                </p:cNvSpPr>
                <p:nvPr/>
              </p:nvSpPr>
              <p:spPr bwMode="auto">
                <a:xfrm>
                  <a:off x="1138" y="1080"/>
                  <a:ext cx="136" cy="124"/>
                </a:xfrm>
                <a:custGeom>
                  <a:avLst/>
                  <a:gdLst>
                    <a:gd name="T0" fmla="*/ 0 w 1093"/>
                    <a:gd name="T1" fmla="*/ 860 h 994"/>
                    <a:gd name="T2" fmla="*/ 6 w 1093"/>
                    <a:gd name="T3" fmla="*/ 889 h 994"/>
                    <a:gd name="T4" fmla="*/ 204 w 1093"/>
                    <a:gd name="T5" fmla="*/ 907 h 994"/>
                    <a:gd name="T6" fmla="*/ 250 w 1093"/>
                    <a:gd name="T7" fmla="*/ 971 h 994"/>
                    <a:gd name="T8" fmla="*/ 279 w 1093"/>
                    <a:gd name="T9" fmla="*/ 971 h 994"/>
                    <a:gd name="T10" fmla="*/ 291 w 1093"/>
                    <a:gd name="T11" fmla="*/ 994 h 994"/>
                    <a:gd name="T12" fmla="*/ 407 w 1093"/>
                    <a:gd name="T13" fmla="*/ 988 h 994"/>
                    <a:gd name="T14" fmla="*/ 524 w 1093"/>
                    <a:gd name="T15" fmla="*/ 842 h 994"/>
                    <a:gd name="T16" fmla="*/ 616 w 1093"/>
                    <a:gd name="T17" fmla="*/ 819 h 994"/>
                    <a:gd name="T18" fmla="*/ 628 w 1093"/>
                    <a:gd name="T19" fmla="*/ 773 h 994"/>
                    <a:gd name="T20" fmla="*/ 849 w 1093"/>
                    <a:gd name="T21" fmla="*/ 692 h 994"/>
                    <a:gd name="T22" fmla="*/ 1024 w 1093"/>
                    <a:gd name="T23" fmla="*/ 616 h 994"/>
                    <a:gd name="T24" fmla="*/ 1093 w 1093"/>
                    <a:gd name="T25" fmla="*/ 407 h 994"/>
                    <a:gd name="T26" fmla="*/ 1035 w 1093"/>
                    <a:gd name="T27" fmla="*/ 372 h 994"/>
                    <a:gd name="T28" fmla="*/ 1029 w 1093"/>
                    <a:gd name="T29" fmla="*/ 326 h 994"/>
                    <a:gd name="T30" fmla="*/ 576 w 1093"/>
                    <a:gd name="T31" fmla="*/ 0 h 994"/>
                    <a:gd name="T32" fmla="*/ 477 w 1093"/>
                    <a:gd name="T33" fmla="*/ 0 h 994"/>
                    <a:gd name="T34" fmla="*/ 419 w 1093"/>
                    <a:gd name="T35" fmla="*/ 563 h 994"/>
                    <a:gd name="T36" fmla="*/ 501 w 1093"/>
                    <a:gd name="T37" fmla="*/ 563 h 994"/>
                    <a:gd name="T38" fmla="*/ 494 w 1093"/>
                    <a:gd name="T39" fmla="*/ 645 h 994"/>
                    <a:gd name="T40" fmla="*/ 262 w 1093"/>
                    <a:gd name="T41" fmla="*/ 645 h 994"/>
                    <a:gd name="T42" fmla="*/ 232 w 1093"/>
                    <a:gd name="T43" fmla="*/ 605 h 994"/>
                    <a:gd name="T44" fmla="*/ 210 w 1093"/>
                    <a:gd name="T45" fmla="*/ 663 h 994"/>
                    <a:gd name="T46" fmla="*/ 117 w 1093"/>
                    <a:gd name="T47" fmla="*/ 680 h 994"/>
                    <a:gd name="T48" fmla="*/ 100 w 1093"/>
                    <a:gd name="T49" fmla="*/ 645 h 994"/>
                    <a:gd name="T50" fmla="*/ 76 w 1093"/>
                    <a:gd name="T51" fmla="*/ 715 h 994"/>
                    <a:gd name="T52" fmla="*/ 30 w 1093"/>
                    <a:gd name="T53" fmla="*/ 715 h 994"/>
                    <a:gd name="T54" fmla="*/ 0 w 1093"/>
                    <a:gd name="T55" fmla="*/ 860 h 99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093"/>
                    <a:gd name="T85" fmla="*/ 0 h 994"/>
                    <a:gd name="T86" fmla="*/ 1093 w 1093"/>
                    <a:gd name="T87" fmla="*/ 994 h 99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093" h="994">
                      <a:moveTo>
                        <a:pt x="0" y="860"/>
                      </a:moveTo>
                      <a:lnTo>
                        <a:pt x="6" y="889"/>
                      </a:lnTo>
                      <a:lnTo>
                        <a:pt x="204" y="907"/>
                      </a:lnTo>
                      <a:lnTo>
                        <a:pt x="250" y="971"/>
                      </a:lnTo>
                      <a:lnTo>
                        <a:pt x="279" y="971"/>
                      </a:lnTo>
                      <a:lnTo>
                        <a:pt x="291" y="994"/>
                      </a:lnTo>
                      <a:lnTo>
                        <a:pt x="407" y="988"/>
                      </a:lnTo>
                      <a:lnTo>
                        <a:pt x="524" y="842"/>
                      </a:lnTo>
                      <a:lnTo>
                        <a:pt x="616" y="819"/>
                      </a:lnTo>
                      <a:lnTo>
                        <a:pt x="628" y="773"/>
                      </a:lnTo>
                      <a:lnTo>
                        <a:pt x="849" y="692"/>
                      </a:lnTo>
                      <a:lnTo>
                        <a:pt x="1024" y="616"/>
                      </a:lnTo>
                      <a:lnTo>
                        <a:pt x="1093" y="407"/>
                      </a:lnTo>
                      <a:lnTo>
                        <a:pt x="1035" y="372"/>
                      </a:lnTo>
                      <a:lnTo>
                        <a:pt x="1029" y="326"/>
                      </a:lnTo>
                      <a:lnTo>
                        <a:pt x="576" y="0"/>
                      </a:lnTo>
                      <a:lnTo>
                        <a:pt x="477" y="0"/>
                      </a:lnTo>
                      <a:lnTo>
                        <a:pt x="419" y="563"/>
                      </a:lnTo>
                      <a:lnTo>
                        <a:pt x="501" y="563"/>
                      </a:lnTo>
                      <a:lnTo>
                        <a:pt x="494" y="645"/>
                      </a:lnTo>
                      <a:lnTo>
                        <a:pt x="262" y="645"/>
                      </a:lnTo>
                      <a:lnTo>
                        <a:pt x="232" y="605"/>
                      </a:lnTo>
                      <a:lnTo>
                        <a:pt x="210" y="663"/>
                      </a:lnTo>
                      <a:lnTo>
                        <a:pt x="117" y="680"/>
                      </a:lnTo>
                      <a:lnTo>
                        <a:pt x="100" y="645"/>
                      </a:lnTo>
                      <a:lnTo>
                        <a:pt x="76" y="715"/>
                      </a:lnTo>
                      <a:lnTo>
                        <a:pt x="30" y="715"/>
                      </a:lnTo>
                      <a:lnTo>
                        <a:pt x="0" y="8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7" name="Freeform 128"/>
                <p:cNvSpPr>
                  <a:spLocks/>
                </p:cNvSpPr>
                <p:nvPr/>
              </p:nvSpPr>
              <p:spPr bwMode="auto">
                <a:xfrm>
                  <a:off x="1311" y="974"/>
                  <a:ext cx="33" cy="59"/>
                </a:xfrm>
                <a:custGeom>
                  <a:avLst/>
                  <a:gdLst>
                    <a:gd name="T0" fmla="*/ 70 w 262"/>
                    <a:gd name="T1" fmla="*/ 28 h 470"/>
                    <a:gd name="T2" fmla="*/ 47 w 262"/>
                    <a:gd name="T3" fmla="*/ 179 h 470"/>
                    <a:gd name="T4" fmla="*/ 0 w 262"/>
                    <a:gd name="T5" fmla="*/ 226 h 470"/>
                    <a:gd name="T6" fmla="*/ 117 w 262"/>
                    <a:gd name="T7" fmla="*/ 470 h 470"/>
                    <a:gd name="T8" fmla="*/ 251 w 262"/>
                    <a:gd name="T9" fmla="*/ 278 h 470"/>
                    <a:gd name="T10" fmla="*/ 181 w 262"/>
                    <a:gd name="T11" fmla="*/ 226 h 470"/>
                    <a:gd name="T12" fmla="*/ 262 w 262"/>
                    <a:gd name="T13" fmla="*/ 110 h 470"/>
                    <a:gd name="T14" fmla="*/ 192 w 262"/>
                    <a:gd name="T15" fmla="*/ 0 h 470"/>
                    <a:gd name="T16" fmla="*/ 70 w 262"/>
                    <a:gd name="T17" fmla="*/ 28 h 4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2"/>
                    <a:gd name="T28" fmla="*/ 0 h 470"/>
                    <a:gd name="T29" fmla="*/ 262 w 262"/>
                    <a:gd name="T30" fmla="*/ 470 h 4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2" h="470">
                      <a:moveTo>
                        <a:pt x="70" y="28"/>
                      </a:moveTo>
                      <a:lnTo>
                        <a:pt x="47" y="179"/>
                      </a:lnTo>
                      <a:lnTo>
                        <a:pt x="0" y="226"/>
                      </a:lnTo>
                      <a:lnTo>
                        <a:pt x="117" y="470"/>
                      </a:lnTo>
                      <a:lnTo>
                        <a:pt x="251" y="278"/>
                      </a:lnTo>
                      <a:lnTo>
                        <a:pt x="181" y="226"/>
                      </a:lnTo>
                      <a:lnTo>
                        <a:pt x="262" y="110"/>
                      </a:lnTo>
                      <a:lnTo>
                        <a:pt x="192" y="0"/>
                      </a:lnTo>
                      <a:lnTo>
                        <a:pt x="70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8" name="Freeform 129"/>
                <p:cNvSpPr>
                  <a:spLocks/>
                </p:cNvSpPr>
                <p:nvPr/>
              </p:nvSpPr>
              <p:spPr bwMode="auto">
                <a:xfrm>
                  <a:off x="1113" y="1187"/>
                  <a:ext cx="63" cy="42"/>
                </a:xfrm>
                <a:custGeom>
                  <a:avLst/>
                  <a:gdLst>
                    <a:gd name="T0" fmla="*/ 0 w 506"/>
                    <a:gd name="T1" fmla="*/ 128 h 331"/>
                    <a:gd name="T2" fmla="*/ 23 w 506"/>
                    <a:gd name="T3" fmla="*/ 59 h 331"/>
                    <a:gd name="T4" fmla="*/ 110 w 506"/>
                    <a:gd name="T5" fmla="*/ 52 h 331"/>
                    <a:gd name="T6" fmla="*/ 105 w 506"/>
                    <a:gd name="T7" fmla="*/ 6 h 331"/>
                    <a:gd name="T8" fmla="*/ 197 w 506"/>
                    <a:gd name="T9" fmla="*/ 0 h 331"/>
                    <a:gd name="T10" fmla="*/ 203 w 506"/>
                    <a:gd name="T11" fmla="*/ 29 h 331"/>
                    <a:gd name="T12" fmla="*/ 401 w 506"/>
                    <a:gd name="T13" fmla="*/ 47 h 331"/>
                    <a:gd name="T14" fmla="*/ 447 w 506"/>
                    <a:gd name="T15" fmla="*/ 111 h 331"/>
                    <a:gd name="T16" fmla="*/ 476 w 506"/>
                    <a:gd name="T17" fmla="*/ 111 h 331"/>
                    <a:gd name="T18" fmla="*/ 506 w 506"/>
                    <a:gd name="T19" fmla="*/ 163 h 331"/>
                    <a:gd name="T20" fmla="*/ 436 w 506"/>
                    <a:gd name="T21" fmla="*/ 169 h 331"/>
                    <a:gd name="T22" fmla="*/ 476 w 506"/>
                    <a:gd name="T23" fmla="*/ 291 h 331"/>
                    <a:gd name="T24" fmla="*/ 389 w 506"/>
                    <a:gd name="T25" fmla="*/ 279 h 331"/>
                    <a:gd name="T26" fmla="*/ 401 w 506"/>
                    <a:gd name="T27" fmla="*/ 303 h 331"/>
                    <a:gd name="T28" fmla="*/ 366 w 506"/>
                    <a:gd name="T29" fmla="*/ 331 h 331"/>
                    <a:gd name="T30" fmla="*/ 331 w 506"/>
                    <a:gd name="T31" fmla="*/ 273 h 331"/>
                    <a:gd name="T32" fmla="*/ 302 w 506"/>
                    <a:gd name="T33" fmla="*/ 279 h 331"/>
                    <a:gd name="T34" fmla="*/ 227 w 506"/>
                    <a:gd name="T35" fmla="*/ 139 h 331"/>
                    <a:gd name="T36" fmla="*/ 105 w 506"/>
                    <a:gd name="T37" fmla="*/ 244 h 331"/>
                    <a:gd name="T38" fmla="*/ 81 w 506"/>
                    <a:gd name="T39" fmla="*/ 204 h 331"/>
                    <a:gd name="T40" fmla="*/ 0 w 506"/>
                    <a:gd name="T41" fmla="*/ 128 h 3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6"/>
                    <a:gd name="T64" fmla="*/ 0 h 331"/>
                    <a:gd name="T65" fmla="*/ 506 w 506"/>
                    <a:gd name="T66" fmla="*/ 331 h 33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6" h="331">
                      <a:moveTo>
                        <a:pt x="0" y="128"/>
                      </a:moveTo>
                      <a:lnTo>
                        <a:pt x="23" y="59"/>
                      </a:lnTo>
                      <a:lnTo>
                        <a:pt x="110" y="52"/>
                      </a:lnTo>
                      <a:lnTo>
                        <a:pt x="105" y="6"/>
                      </a:lnTo>
                      <a:lnTo>
                        <a:pt x="197" y="0"/>
                      </a:lnTo>
                      <a:lnTo>
                        <a:pt x="203" y="29"/>
                      </a:lnTo>
                      <a:lnTo>
                        <a:pt x="401" y="47"/>
                      </a:lnTo>
                      <a:lnTo>
                        <a:pt x="447" y="111"/>
                      </a:lnTo>
                      <a:lnTo>
                        <a:pt x="476" y="111"/>
                      </a:lnTo>
                      <a:lnTo>
                        <a:pt x="506" y="163"/>
                      </a:lnTo>
                      <a:lnTo>
                        <a:pt x="436" y="169"/>
                      </a:lnTo>
                      <a:lnTo>
                        <a:pt x="476" y="291"/>
                      </a:lnTo>
                      <a:lnTo>
                        <a:pt x="389" y="279"/>
                      </a:lnTo>
                      <a:lnTo>
                        <a:pt x="401" y="303"/>
                      </a:lnTo>
                      <a:lnTo>
                        <a:pt x="366" y="331"/>
                      </a:lnTo>
                      <a:lnTo>
                        <a:pt x="331" y="273"/>
                      </a:lnTo>
                      <a:lnTo>
                        <a:pt x="302" y="279"/>
                      </a:lnTo>
                      <a:lnTo>
                        <a:pt x="227" y="139"/>
                      </a:lnTo>
                      <a:lnTo>
                        <a:pt x="105" y="244"/>
                      </a:lnTo>
                      <a:lnTo>
                        <a:pt x="81" y="204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79" name="Freeform 130"/>
                <p:cNvSpPr>
                  <a:spLocks/>
                </p:cNvSpPr>
                <p:nvPr/>
              </p:nvSpPr>
              <p:spPr bwMode="auto">
                <a:xfrm>
                  <a:off x="1126" y="1205"/>
                  <a:ext cx="25" cy="32"/>
                </a:xfrm>
                <a:custGeom>
                  <a:avLst/>
                  <a:gdLst>
                    <a:gd name="T0" fmla="*/ 0 w 197"/>
                    <a:gd name="T1" fmla="*/ 105 h 256"/>
                    <a:gd name="T2" fmla="*/ 52 w 197"/>
                    <a:gd name="T3" fmla="*/ 215 h 256"/>
                    <a:gd name="T4" fmla="*/ 104 w 197"/>
                    <a:gd name="T5" fmla="*/ 256 h 256"/>
                    <a:gd name="T6" fmla="*/ 197 w 197"/>
                    <a:gd name="T7" fmla="*/ 140 h 256"/>
                    <a:gd name="T8" fmla="*/ 122 w 197"/>
                    <a:gd name="T9" fmla="*/ 0 h 256"/>
                    <a:gd name="T10" fmla="*/ 0 w 197"/>
                    <a:gd name="T11" fmla="*/ 105 h 2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7"/>
                    <a:gd name="T19" fmla="*/ 0 h 256"/>
                    <a:gd name="T20" fmla="*/ 197 w 197"/>
                    <a:gd name="T21" fmla="*/ 256 h 2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7" h="256">
                      <a:moveTo>
                        <a:pt x="0" y="105"/>
                      </a:moveTo>
                      <a:lnTo>
                        <a:pt x="52" y="215"/>
                      </a:lnTo>
                      <a:lnTo>
                        <a:pt x="104" y="256"/>
                      </a:lnTo>
                      <a:lnTo>
                        <a:pt x="197" y="140"/>
                      </a:lnTo>
                      <a:lnTo>
                        <a:pt x="122" y="0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0" name="Freeform 131"/>
                <p:cNvSpPr>
                  <a:spLocks/>
                </p:cNvSpPr>
                <p:nvPr/>
              </p:nvSpPr>
              <p:spPr bwMode="auto">
                <a:xfrm>
                  <a:off x="1139" y="1222"/>
                  <a:ext cx="33" cy="34"/>
                </a:xfrm>
                <a:custGeom>
                  <a:avLst/>
                  <a:gdLst>
                    <a:gd name="T0" fmla="*/ 0 w 262"/>
                    <a:gd name="T1" fmla="*/ 122 h 273"/>
                    <a:gd name="T2" fmla="*/ 255 w 262"/>
                    <a:gd name="T3" fmla="*/ 273 h 273"/>
                    <a:gd name="T4" fmla="*/ 262 w 262"/>
                    <a:gd name="T5" fmla="*/ 185 h 273"/>
                    <a:gd name="T6" fmla="*/ 215 w 262"/>
                    <a:gd name="T7" fmla="*/ 133 h 273"/>
                    <a:gd name="T8" fmla="*/ 244 w 262"/>
                    <a:gd name="T9" fmla="*/ 93 h 273"/>
                    <a:gd name="T10" fmla="*/ 192 w 262"/>
                    <a:gd name="T11" fmla="*/ 35 h 273"/>
                    <a:gd name="T12" fmla="*/ 157 w 262"/>
                    <a:gd name="T13" fmla="*/ 58 h 273"/>
                    <a:gd name="T14" fmla="*/ 122 w 262"/>
                    <a:gd name="T15" fmla="*/ 0 h 273"/>
                    <a:gd name="T16" fmla="*/ 93 w 262"/>
                    <a:gd name="T17" fmla="*/ 6 h 273"/>
                    <a:gd name="T18" fmla="*/ 0 w 262"/>
                    <a:gd name="T19" fmla="*/ 122 h 2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2"/>
                    <a:gd name="T31" fmla="*/ 0 h 273"/>
                    <a:gd name="T32" fmla="*/ 262 w 262"/>
                    <a:gd name="T33" fmla="*/ 273 h 2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2" h="273">
                      <a:moveTo>
                        <a:pt x="0" y="122"/>
                      </a:moveTo>
                      <a:lnTo>
                        <a:pt x="255" y="273"/>
                      </a:lnTo>
                      <a:lnTo>
                        <a:pt x="262" y="185"/>
                      </a:lnTo>
                      <a:lnTo>
                        <a:pt x="215" y="133"/>
                      </a:lnTo>
                      <a:lnTo>
                        <a:pt x="244" y="93"/>
                      </a:lnTo>
                      <a:lnTo>
                        <a:pt x="192" y="35"/>
                      </a:lnTo>
                      <a:lnTo>
                        <a:pt x="157" y="58"/>
                      </a:lnTo>
                      <a:lnTo>
                        <a:pt x="122" y="0"/>
                      </a:lnTo>
                      <a:lnTo>
                        <a:pt x="93" y="6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1" name="Freeform 132"/>
                <p:cNvSpPr>
                  <a:spLocks/>
                </p:cNvSpPr>
                <p:nvPr/>
              </p:nvSpPr>
              <p:spPr bwMode="auto">
                <a:xfrm>
                  <a:off x="1162" y="1203"/>
                  <a:ext cx="56" cy="53"/>
                </a:xfrm>
                <a:custGeom>
                  <a:avLst/>
                  <a:gdLst>
                    <a:gd name="T0" fmla="*/ 75 w 454"/>
                    <a:gd name="T1" fmla="*/ 418 h 418"/>
                    <a:gd name="T2" fmla="*/ 267 w 454"/>
                    <a:gd name="T3" fmla="*/ 377 h 418"/>
                    <a:gd name="T4" fmla="*/ 454 w 454"/>
                    <a:gd name="T5" fmla="*/ 407 h 418"/>
                    <a:gd name="T6" fmla="*/ 378 w 454"/>
                    <a:gd name="T7" fmla="*/ 226 h 418"/>
                    <a:gd name="T8" fmla="*/ 436 w 454"/>
                    <a:gd name="T9" fmla="*/ 151 h 418"/>
                    <a:gd name="T10" fmla="*/ 431 w 454"/>
                    <a:gd name="T11" fmla="*/ 110 h 418"/>
                    <a:gd name="T12" fmla="*/ 384 w 454"/>
                    <a:gd name="T13" fmla="*/ 58 h 418"/>
                    <a:gd name="T14" fmla="*/ 274 w 454"/>
                    <a:gd name="T15" fmla="*/ 64 h 418"/>
                    <a:gd name="T16" fmla="*/ 215 w 454"/>
                    <a:gd name="T17" fmla="*/ 0 h 418"/>
                    <a:gd name="T18" fmla="*/ 99 w 454"/>
                    <a:gd name="T19" fmla="*/ 6 h 418"/>
                    <a:gd name="T20" fmla="*/ 117 w 454"/>
                    <a:gd name="T21" fmla="*/ 35 h 418"/>
                    <a:gd name="T22" fmla="*/ 47 w 454"/>
                    <a:gd name="T23" fmla="*/ 41 h 418"/>
                    <a:gd name="T24" fmla="*/ 82 w 454"/>
                    <a:gd name="T25" fmla="*/ 157 h 418"/>
                    <a:gd name="T26" fmla="*/ 0 w 454"/>
                    <a:gd name="T27" fmla="*/ 145 h 418"/>
                    <a:gd name="T28" fmla="*/ 6 w 454"/>
                    <a:gd name="T29" fmla="*/ 180 h 418"/>
                    <a:gd name="T30" fmla="*/ 64 w 454"/>
                    <a:gd name="T31" fmla="*/ 238 h 418"/>
                    <a:gd name="T32" fmla="*/ 35 w 454"/>
                    <a:gd name="T33" fmla="*/ 278 h 418"/>
                    <a:gd name="T34" fmla="*/ 82 w 454"/>
                    <a:gd name="T35" fmla="*/ 330 h 418"/>
                    <a:gd name="T36" fmla="*/ 75 w 454"/>
                    <a:gd name="T37" fmla="*/ 389 h 418"/>
                    <a:gd name="T38" fmla="*/ 75 w 454"/>
                    <a:gd name="T39" fmla="*/ 418 h 4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54"/>
                    <a:gd name="T61" fmla="*/ 0 h 418"/>
                    <a:gd name="T62" fmla="*/ 454 w 454"/>
                    <a:gd name="T63" fmla="*/ 418 h 4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54" h="418">
                      <a:moveTo>
                        <a:pt x="75" y="418"/>
                      </a:moveTo>
                      <a:lnTo>
                        <a:pt x="267" y="377"/>
                      </a:lnTo>
                      <a:lnTo>
                        <a:pt x="454" y="407"/>
                      </a:lnTo>
                      <a:lnTo>
                        <a:pt x="378" y="226"/>
                      </a:lnTo>
                      <a:lnTo>
                        <a:pt x="436" y="151"/>
                      </a:lnTo>
                      <a:lnTo>
                        <a:pt x="431" y="110"/>
                      </a:lnTo>
                      <a:lnTo>
                        <a:pt x="384" y="58"/>
                      </a:lnTo>
                      <a:lnTo>
                        <a:pt x="274" y="64"/>
                      </a:lnTo>
                      <a:lnTo>
                        <a:pt x="215" y="0"/>
                      </a:lnTo>
                      <a:lnTo>
                        <a:pt x="99" y="6"/>
                      </a:lnTo>
                      <a:lnTo>
                        <a:pt x="117" y="35"/>
                      </a:lnTo>
                      <a:lnTo>
                        <a:pt x="47" y="41"/>
                      </a:lnTo>
                      <a:lnTo>
                        <a:pt x="82" y="157"/>
                      </a:lnTo>
                      <a:lnTo>
                        <a:pt x="0" y="145"/>
                      </a:lnTo>
                      <a:lnTo>
                        <a:pt x="6" y="180"/>
                      </a:lnTo>
                      <a:lnTo>
                        <a:pt x="64" y="238"/>
                      </a:lnTo>
                      <a:lnTo>
                        <a:pt x="35" y="278"/>
                      </a:lnTo>
                      <a:lnTo>
                        <a:pt x="82" y="330"/>
                      </a:lnTo>
                      <a:lnTo>
                        <a:pt x="75" y="389"/>
                      </a:lnTo>
                      <a:lnTo>
                        <a:pt x="75" y="4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2" name="Freeform 133"/>
                <p:cNvSpPr>
                  <a:spLocks/>
                </p:cNvSpPr>
                <p:nvPr/>
              </p:nvSpPr>
              <p:spPr bwMode="auto">
                <a:xfrm>
                  <a:off x="1188" y="1166"/>
                  <a:ext cx="71" cy="55"/>
                </a:xfrm>
                <a:custGeom>
                  <a:avLst/>
                  <a:gdLst>
                    <a:gd name="T0" fmla="*/ 442 w 565"/>
                    <a:gd name="T1" fmla="*/ 0 h 436"/>
                    <a:gd name="T2" fmla="*/ 565 w 565"/>
                    <a:gd name="T3" fmla="*/ 185 h 436"/>
                    <a:gd name="T4" fmla="*/ 530 w 565"/>
                    <a:gd name="T5" fmla="*/ 244 h 436"/>
                    <a:gd name="T6" fmla="*/ 291 w 565"/>
                    <a:gd name="T7" fmla="*/ 272 h 436"/>
                    <a:gd name="T8" fmla="*/ 221 w 565"/>
                    <a:gd name="T9" fmla="*/ 255 h 436"/>
                    <a:gd name="T10" fmla="*/ 221 w 565"/>
                    <a:gd name="T11" fmla="*/ 436 h 436"/>
                    <a:gd name="T12" fmla="*/ 198 w 565"/>
                    <a:gd name="T13" fmla="*/ 389 h 436"/>
                    <a:gd name="T14" fmla="*/ 169 w 565"/>
                    <a:gd name="T15" fmla="*/ 354 h 436"/>
                    <a:gd name="T16" fmla="*/ 59 w 565"/>
                    <a:gd name="T17" fmla="*/ 360 h 436"/>
                    <a:gd name="T18" fmla="*/ 0 w 565"/>
                    <a:gd name="T19" fmla="*/ 296 h 436"/>
                    <a:gd name="T20" fmla="*/ 117 w 565"/>
                    <a:gd name="T21" fmla="*/ 150 h 436"/>
                    <a:gd name="T22" fmla="*/ 216 w 565"/>
                    <a:gd name="T23" fmla="*/ 127 h 436"/>
                    <a:gd name="T24" fmla="*/ 221 w 565"/>
                    <a:gd name="T25" fmla="*/ 81 h 436"/>
                    <a:gd name="T26" fmla="*/ 442 w 565"/>
                    <a:gd name="T27" fmla="*/ 0 h 4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65"/>
                    <a:gd name="T43" fmla="*/ 0 h 436"/>
                    <a:gd name="T44" fmla="*/ 565 w 565"/>
                    <a:gd name="T45" fmla="*/ 436 h 4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65" h="436">
                      <a:moveTo>
                        <a:pt x="442" y="0"/>
                      </a:moveTo>
                      <a:lnTo>
                        <a:pt x="565" y="185"/>
                      </a:lnTo>
                      <a:lnTo>
                        <a:pt x="530" y="244"/>
                      </a:lnTo>
                      <a:lnTo>
                        <a:pt x="291" y="272"/>
                      </a:lnTo>
                      <a:lnTo>
                        <a:pt x="221" y="255"/>
                      </a:lnTo>
                      <a:lnTo>
                        <a:pt x="221" y="436"/>
                      </a:lnTo>
                      <a:lnTo>
                        <a:pt x="198" y="389"/>
                      </a:lnTo>
                      <a:lnTo>
                        <a:pt x="169" y="354"/>
                      </a:lnTo>
                      <a:lnTo>
                        <a:pt x="59" y="360"/>
                      </a:lnTo>
                      <a:lnTo>
                        <a:pt x="0" y="296"/>
                      </a:lnTo>
                      <a:lnTo>
                        <a:pt x="117" y="150"/>
                      </a:lnTo>
                      <a:lnTo>
                        <a:pt x="216" y="127"/>
                      </a:lnTo>
                      <a:lnTo>
                        <a:pt x="221" y="81"/>
                      </a:lnTo>
                      <a:lnTo>
                        <a:pt x="4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3" name="Freeform 134"/>
                <p:cNvSpPr>
                  <a:spLocks/>
                </p:cNvSpPr>
                <p:nvPr/>
              </p:nvSpPr>
              <p:spPr bwMode="auto">
                <a:xfrm>
                  <a:off x="1209" y="1198"/>
                  <a:ext cx="27" cy="56"/>
                </a:xfrm>
                <a:custGeom>
                  <a:avLst/>
                  <a:gdLst>
                    <a:gd name="T0" fmla="*/ 198 w 221"/>
                    <a:gd name="T1" fmla="*/ 12 h 448"/>
                    <a:gd name="T2" fmla="*/ 221 w 221"/>
                    <a:gd name="T3" fmla="*/ 378 h 448"/>
                    <a:gd name="T4" fmla="*/ 76 w 221"/>
                    <a:gd name="T5" fmla="*/ 448 h 448"/>
                    <a:gd name="T6" fmla="*/ 0 w 221"/>
                    <a:gd name="T7" fmla="*/ 267 h 448"/>
                    <a:gd name="T8" fmla="*/ 58 w 221"/>
                    <a:gd name="T9" fmla="*/ 192 h 448"/>
                    <a:gd name="T10" fmla="*/ 58 w 221"/>
                    <a:gd name="T11" fmla="*/ 0 h 448"/>
                    <a:gd name="T12" fmla="*/ 128 w 221"/>
                    <a:gd name="T13" fmla="*/ 17 h 448"/>
                    <a:gd name="T14" fmla="*/ 198 w 221"/>
                    <a:gd name="T15" fmla="*/ 12 h 4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1"/>
                    <a:gd name="T25" fmla="*/ 0 h 448"/>
                    <a:gd name="T26" fmla="*/ 221 w 221"/>
                    <a:gd name="T27" fmla="*/ 448 h 4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1" h="448">
                      <a:moveTo>
                        <a:pt x="198" y="12"/>
                      </a:moveTo>
                      <a:lnTo>
                        <a:pt x="221" y="378"/>
                      </a:lnTo>
                      <a:lnTo>
                        <a:pt x="76" y="448"/>
                      </a:lnTo>
                      <a:lnTo>
                        <a:pt x="0" y="267"/>
                      </a:lnTo>
                      <a:lnTo>
                        <a:pt x="58" y="192"/>
                      </a:lnTo>
                      <a:lnTo>
                        <a:pt x="58" y="0"/>
                      </a:lnTo>
                      <a:lnTo>
                        <a:pt x="128" y="17"/>
                      </a:lnTo>
                      <a:lnTo>
                        <a:pt x="198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4" name="Freeform 135"/>
                <p:cNvSpPr>
                  <a:spLocks/>
                </p:cNvSpPr>
                <p:nvPr/>
              </p:nvSpPr>
              <p:spPr bwMode="auto">
                <a:xfrm>
                  <a:off x="1233" y="1198"/>
                  <a:ext cx="16" cy="47"/>
                </a:xfrm>
                <a:custGeom>
                  <a:avLst/>
                  <a:gdLst>
                    <a:gd name="T0" fmla="*/ 0 w 127"/>
                    <a:gd name="T1" fmla="*/ 18 h 384"/>
                    <a:gd name="T2" fmla="*/ 23 w 127"/>
                    <a:gd name="T3" fmla="*/ 384 h 384"/>
                    <a:gd name="T4" fmla="*/ 104 w 127"/>
                    <a:gd name="T5" fmla="*/ 349 h 384"/>
                    <a:gd name="T6" fmla="*/ 92 w 127"/>
                    <a:gd name="T7" fmla="*/ 152 h 384"/>
                    <a:gd name="T8" fmla="*/ 127 w 127"/>
                    <a:gd name="T9" fmla="*/ 100 h 384"/>
                    <a:gd name="T10" fmla="*/ 110 w 127"/>
                    <a:gd name="T11" fmla="*/ 0 h 384"/>
                    <a:gd name="T12" fmla="*/ 0 w 127"/>
                    <a:gd name="T13" fmla="*/ 18 h 3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7"/>
                    <a:gd name="T22" fmla="*/ 0 h 384"/>
                    <a:gd name="T23" fmla="*/ 127 w 127"/>
                    <a:gd name="T24" fmla="*/ 384 h 3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7" h="384">
                      <a:moveTo>
                        <a:pt x="0" y="18"/>
                      </a:moveTo>
                      <a:lnTo>
                        <a:pt x="23" y="384"/>
                      </a:lnTo>
                      <a:lnTo>
                        <a:pt x="104" y="349"/>
                      </a:lnTo>
                      <a:lnTo>
                        <a:pt x="92" y="152"/>
                      </a:lnTo>
                      <a:lnTo>
                        <a:pt x="127" y="100"/>
                      </a:lnTo>
                      <a:lnTo>
                        <a:pt x="110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5" name="Freeform 136"/>
                <p:cNvSpPr>
                  <a:spLocks/>
                </p:cNvSpPr>
                <p:nvPr/>
              </p:nvSpPr>
              <p:spPr bwMode="auto">
                <a:xfrm>
                  <a:off x="1245" y="1189"/>
                  <a:ext cx="26" cy="52"/>
                </a:xfrm>
                <a:custGeom>
                  <a:avLst/>
                  <a:gdLst>
                    <a:gd name="T0" fmla="*/ 18 w 210"/>
                    <a:gd name="T1" fmla="*/ 69 h 418"/>
                    <a:gd name="T2" fmla="*/ 30 w 210"/>
                    <a:gd name="T3" fmla="*/ 169 h 418"/>
                    <a:gd name="T4" fmla="*/ 0 w 210"/>
                    <a:gd name="T5" fmla="*/ 221 h 418"/>
                    <a:gd name="T6" fmla="*/ 12 w 210"/>
                    <a:gd name="T7" fmla="*/ 418 h 418"/>
                    <a:gd name="T8" fmla="*/ 122 w 210"/>
                    <a:gd name="T9" fmla="*/ 383 h 418"/>
                    <a:gd name="T10" fmla="*/ 112 w 210"/>
                    <a:gd name="T11" fmla="*/ 204 h 418"/>
                    <a:gd name="T12" fmla="*/ 187 w 210"/>
                    <a:gd name="T13" fmla="*/ 139 h 418"/>
                    <a:gd name="T14" fmla="*/ 210 w 210"/>
                    <a:gd name="T15" fmla="*/ 87 h 418"/>
                    <a:gd name="T16" fmla="*/ 199 w 210"/>
                    <a:gd name="T17" fmla="*/ 0 h 418"/>
                    <a:gd name="T18" fmla="*/ 112 w 210"/>
                    <a:gd name="T19" fmla="*/ 5 h 418"/>
                    <a:gd name="T20" fmla="*/ 88 w 210"/>
                    <a:gd name="T21" fmla="*/ 35 h 418"/>
                    <a:gd name="T22" fmla="*/ 18 w 210"/>
                    <a:gd name="T23" fmla="*/ 69 h 4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10"/>
                    <a:gd name="T37" fmla="*/ 0 h 418"/>
                    <a:gd name="T38" fmla="*/ 210 w 210"/>
                    <a:gd name="T39" fmla="*/ 418 h 4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0" h="418">
                      <a:moveTo>
                        <a:pt x="18" y="69"/>
                      </a:moveTo>
                      <a:lnTo>
                        <a:pt x="30" y="169"/>
                      </a:lnTo>
                      <a:lnTo>
                        <a:pt x="0" y="221"/>
                      </a:lnTo>
                      <a:lnTo>
                        <a:pt x="12" y="418"/>
                      </a:lnTo>
                      <a:lnTo>
                        <a:pt x="122" y="383"/>
                      </a:lnTo>
                      <a:lnTo>
                        <a:pt x="112" y="204"/>
                      </a:lnTo>
                      <a:lnTo>
                        <a:pt x="187" y="139"/>
                      </a:lnTo>
                      <a:lnTo>
                        <a:pt x="210" y="87"/>
                      </a:lnTo>
                      <a:lnTo>
                        <a:pt x="199" y="0"/>
                      </a:lnTo>
                      <a:lnTo>
                        <a:pt x="112" y="5"/>
                      </a:lnTo>
                      <a:lnTo>
                        <a:pt x="88" y="35"/>
                      </a:lnTo>
                      <a:lnTo>
                        <a:pt x="18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6" name="Freeform 137"/>
                <p:cNvSpPr>
                  <a:spLocks/>
                </p:cNvSpPr>
                <p:nvPr/>
              </p:nvSpPr>
              <p:spPr bwMode="auto">
                <a:xfrm>
                  <a:off x="1244" y="1091"/>
                  <a:ext cx="127" cy="99"/>
                </a:xfrm>
                <a:custGeom>
                  <a:avLst/>
                  <a:gdLst>
                    <a:gd name="T0" fmla="*/ 0 w 1023"/>
                    <a:gd name="T1" fmla="*/ 605 h 790"/>
                    <a:gd name="T2" fmla="*/ 123 w 1023"/>
                    <a:gd name="T3" fmla="*/ 790 h 790"/>
                    <a:gd name="T4" fmla="*/ 210 w 1023"/>
                    <a:gd name="T5" fmla="*/ 785 h 790"/>
                    <a:gd name="T6" fmla="*/ 255 w 1023"/>
                    <a:gd name="T7" fmla="*/ 668 h 790"/>
                    <a:gd name="T8" fmla="*/ 378 w 1023"/>
                    <a:gd name="T9" fmla="*/ 633 h 790"/>
                    <a:gd name="T10" fmla="*/ 424 w 1023"/>
                    <a:gd name="T11" fmla="*/ 698 h 790"/>
                    <a:gd name="T12" fmla="*/ 488 w 1023"/>
                    <a:gd name="T13" fmla="*/ 698 h 790"/>
                    <a:gd name="T14" fmla="*/ 552 w 1023"/>
                    <a:gd name="T15" fmla="*/ 720 h 790"/>
                    <a:gd name="T16" fmla="*/ 662 w 1023"/>
                    <a:gd name="T17" fmla="*/ 668 h 790"/>
                    <a:gd name="T18" fmla="*/ 738 w 1023"/>
                    <a:gd name="T19" fmla="*/ 710 h 790"/>
                    <a:gd name="T20" fmla="*/ 854 w 1023"/>
                    <a:gd name="T21" fmla="*/ 640 h 790"/>
                    <a:gd name="T22" fmla="*/ 854 w 1023"/>
                    <a:gd name="T23" fmla="*/ 588 h 790"/>
                    <a:gd name="T24" fmla="*/ 1023 w 1023"/>
                    <a:gd name="T25" fmla="*/ 389 h 790"/>
                    <a:gd name="T26" fmla="*/ 1023 w 1023"/>
                    <a:gd name="T27" fmla="*/ 239 h 790"/>
                    <a:gd name="T28" fmla="*/ 983 w 1023"/>
                    <a:gd name="T29" fmla="*/ 187 h 790"/>
                    <a:gd name="T30" fmla="*/ 993 w 1023"/>
                    <a:gd name="T31" fmla="*/ 0 h 790"/>
                    <a:gd name="T32" fmla="*/ 913 w 1023"/>
                    <a:gd name="T33" fmla="*/ 65 h 790"/>
                    <a:gd name="T34" fmla="*/ 726 w 1023"/>
                    <a:gd name="T35" fmla="*/ 35 h 790"/>
                    <a:gd name="T36" fmla="*/ 244 w 1023"/>
                    <a:gd name="T37" fmla="*/ 314 h 790"/>
                    <a:gd name="T38" fmla="*/ 175 w 1023"/>
                    <a:gd name="T39" fmla="*/ 529 h 790"/>
                    <a:gd name="T40" fmla="*/ 0 w 1023"/>
                    <a:gd name="T41" fmla="*/ 605 h 79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23"/>
                    <a:gd name="T64" fmla="*/ 0 h 790"/>
                    <a:gd name="T65" fmla="*/ 1023 w 1023"/>
                    <a:gd name="T66" fmla="*/ 790 h 79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23" h="790">
                      <a:moveTo>
                        <a:pt x="0" y="605"/>
                      </a:moveTo>
                      <a:lnTo>
                        <a:pt x="123" y="790"/>
                      </a:lnTo>
                      <a:lnTo>
                        <a:pt x="210" y="785"/>
                      </a:lnTo>
                      <a:lnTo>
                        <a:pt x="255" y="668"/>
                      </a:lnTo>
                      <a:lnTo>
                        <a:pt x="378" y="633"/>
                      </a:lnTo>
                      <a:lnTo>
                        <a:pt x="424" y="698"/>
                      </a:lnTo>
                      <a:lnTo>
                        <a:pt x="488" y="698"/>
                      </a:lnTo>
                      <a:lnTo>
                        <a:pt x="552" y="720"/>
                      </a:lnTo>
                      <a:lnTo>
                        <a:pt x="662" y="668"/>
                      </a:lnTo>
                      <a:lnTo>
                        <a:pt x="738" y="710"/>
                      </a:lnTo>
                      <a:lnTo>
                        <a:pt x="854" y="640"/>
                      </a:lnTo>
                      <a:lnTo>
                        <a:pt x="854" y="588"/>
                      </a:lnTo>
                      <a:lnTo>
                        <a:pt x="1023" y="389"/>
                      </a:lnTo>
                      <a:lnTo>
                        <a:pt x="1023" y="239"/>
                      </a:lnTo>
                      <a:lnTo>
                        <a:pt x="983" y="187"/>
                      </a:lnTo>
                      <a:lnTo>
                        <a:pt x="993" y="0"/>
                      </a:lnTo>
                      <a:lnTo>
                        <a:pt x="913" y="65"/>
                      </a:lnTo>
                      <a:lnTo>
                        <a:pt x="726" y="35"/>
                      </a:lnTo>
                      <a:lnTo>
                        <a:pt x="244" y="314"/>
                      </a:lnTo>
                      <a:lnTo>
                        <a:pt x="175" y="529"/>
                      </a:lnTo>
                      <a:lnTo>
                        <a:pt x="0" y="6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7" name="Freeform 138"/>
                <p:cNvSpPr>
                  <a:spLocks/>
                </p:cNvSpPr>
                <p:nvPr/>
              </p:nvSpPr>
              <p:spPr bwMode="auto">
                <a:xfrm>
                  <a:off x="1317" y="1009"/>
                  <a:ext cx="124" cy="117"/>
                </a:xfrm>
                <a:custGeom>
                  <a:avLst/>
                  <a:gdLst>
                    <a:gd name="T0" fmla="*/ 204 w 982"/>
                    <a:gd name="T1" fmla="*/ 0 h 935"/>
                    <a:gd name="T2" fmla="*/ 40 w 982"/>
                    <a:gd name="T3" fmla="*/ 221 h 935"/>
                    <a:gd name="T4" fmla="*/ 47 w 982"/>
                    <a:gd name="T5" fmla="*/ 389 h 935"/>
                    <a:gd name="T6" fmla="*/ 0 w 982"/>
                    <a:gd name="T7" fmla="*/ 487 h 935"/>
                    <a:gd name="T8" fmla="*/ 70 w 982"/>
                    <a:gd name="T9" fmla="*/ 633 h 935"/>
                    <a:gd name="T10" fmla="*/ 151 w 982"/>
                    <a:gd name="T11" fmla="*/ 691 h 935"/>
                    <a:gd name="T12" fmla="*/ 331 w 982"/>
                    <a:gd name="T13" fmla="*/ 721 h 935"/>
                    <a:gd name="T14" fmla="*/ 406 w 982"/>
                    <a:gd name="T15" fmla="*/ 656 h 935"/>
                    <a:gd name="T16" fmla="*/ 901 w 982"/>
                    <a:gd name="T17" fmla="*/ 935 h 935"/>
                    <a:gd name="T18" fmla="*/ 895 w 982"/>
                    <a:gd name="T19" fmla="*/ 883 h 935"/>
                    <a:gd name="T20" fmla="*/ 982 w 982"/>
                    <a:gd name="T21" fmla="*/ 883 h 935"/>
                    <a:gd name="T22" fmla="*/ 930 w 982"/>
                    <a:gd name="T23" fmla="*/ 233 h 935"/>
                    <a:gd name="T24" fmla="*/ 971 w 982"/>
                    <a:gd name="T25" fmla="*/ 203 h 935"/>
                    <a:gd name="T26" fmla="*/ 954 w 982"/>
                    <a:gd name="T27" fmla="*/ 105 h 935"/>
                    <a:gd name="T28" fmla="*/ 808 w 982"/>
                    <a:gd name="T29" fmla="*/ 18 h 935"/>
                    <a:gd name="T30" fmla="*/ 697 w 982"/>
                    <a:gd name="T31" fmla="*/ 35 h 935"/>
                    <a:gd name="T32" fmla="*/ 657 w 982"/>
                    <a:gd name="T33" fmla="*/ 180 h 935"/>
                    <a:gd name="T34" fmla="*/ 616 w 982"/>
                    <a:gd name="T35" fmla="*/ 198 h 935"/>
                    <a:gd name="T36" fmla="*/ 448 w 982"/>
                    <a:gd name="T37" fmla="*/ 110 h 935"/>
                    <a:gd name="T38" fmla="*/ 384 w 982"/>
                    <a:gd name="T39" fmla="*/ 29 h 935"/>
                    <a:gd name="T40" fmla="*/ 204 w 982"/>
                    <a:gd name="T41" fmla="*/ 0 h 9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82"/>
                    <a:gd name="T64" fmla="*/ 0 h 935"/>
                    <a:gd name="T65" fmla="*/ 982 w 982"/>
                    <a:gd name="T66" fmla="*/ 935 h 9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82" h="935">
                      <a:moveTo>
                        <a:pt x="204" y="0"/>
                      </a:moveTo>
                      <a:lnTo>
                        <a:pt x="40" y="221"/>
                      </a:lnTo>
                      <a:lnTo>
                        <a:pt x="47" y="389"/>
                      </a:lnTo>
                      <a:lnTo>
                        <a:pt x="0" y="487"/>
                      </a:lnTo>
                      <a:lnTo>
                        <a:pt x="70" y="633"/>
                      </a:lnTo>
                      <a:lnTo>
                        <a:pt x="151" y="691"/>
                      </a:lnTo>
                      <a:lnTo>
                        <a:pt x="331" y="721"/>
                      </a:lnTo>
                      <a:lnTo>
                        <a:pt x="406" y="656"/>
                      </a:lnTo>
                      <a:lnTo>
                        <a:pt x="901" y="935"/>
                      </a:lnTo>
                      <a:lnTo>
                        <a:pt x="895" y="883"/>
                      </a:lnTo>
                      <a:lnTo>
                        <a:pt x="982" y="883"/>
                      </a:lnTo>
                      <a:lnTo>
                        <a:pt x="930" y="233"/>
                      </a:lnTo>
                      <a:lnTo>
                        <a:pt x="971" y="203"/>
                      </a:lnTo>
                      <a:lnTo>
                        <a:pt x="954" y="105"/>
                      </a:lnTo>
                      <a:lnTo>
                        <a:pt x="808" y="18"/>
                      </a:lnTo>
                      <a:lnTo>
                        <a:pt x="697" y="35"/>
                      </a:lnTo>
                      <a:lnTo>
                        <a:pt x="657" y="180"/>
                      </a:lnTo>
                      <a:lnTo>
                        <a:pt x="616" y="198"/>
                      </a:lnTo>
                      <a:lnTo>
                        <a:pt x="448" y="110"/>
                      </a:lnTo>
                      <a:lnTo>
                        <a:pt x="384" y="29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8" name="Freeform 139"/>
                <p:cNvSpPr>
                  <a:spLocks/>
                </p:cNvSpPr>
                <p:nvPr/>
              </p:nvSpPr>
              <p:spPr bwMode="auto">
                <a:xfrm>
                  <a:off x="1259" y="1170"/>
                  <a:ext cx="100" cy="87"/>
                </a:xfrm>
                <a:custGeom>
                  <a:avLst/>
                  <a:gdLst>
                    <a:gd name="T0" fmla="*/ 731 w 801"/>
                    <a:gd name="T1" fmla="*/ 7 h 698"/>
                    <a:gd name="T2" fmla="*/ 801 w 801"/>
                    <a:gd name="T3" fmla="*/ 146 h 698"/>
                    <a:gd name="T4" fmla="*/ 708 w 801"/>
                    <a:gd name="T5" fmla="*/ 251 h 698"/>
                    <a:gd name="T6" fmla="*/ 725 w 801"/>
                    <a:gd name="T7" fmla="*/ 291 h 698"/>
                    <a:gd name="T8" fmla="*/ 633 w 801"/>
                    <a:gd name="T9" fmla="*/ 349 h 698"/>
                    <a:gd name="T10" fmla="*/ 626 w 801"/>
                    <a:gd name="T11" fmla="*/ 471 h 698"/>
                    <a:gd name="T12" fmla="*/ 574 w 801"/>
                    <a:gd name="T13" fmla="*/ 511 h 698"/>
                    <a:gd name="T14" fmla="*/ 546 w 801"/>
                    <a:gd name="T15" fmla="*/ 471 h 698"/>
                    <a:gd name="T16" fmla="*/ 476 w 801"/>
                    <a:gd name="T17" fmla="*/ 476 h 698"/>
                    <a:gd name="T18" fmla="*/ 382 w 801"/>
                    <a:gd name="T19" fmla="*/ 633 h 698"/>
                    <a:gd name="T20" fmla="*/ 301 w 801"/>
                    <a:gd name="T21" fmla="*/ 698 h 698"/>
                    <a:gd name="T22" fmla="*/ 208 w 801"/>
                    <a:gd name="T23" fmla="*/ 680 h 698"/>
                    <a:gd name="T24" fmla="*/ 127 w 801"/>
                    <a:gd name="T25" fmla="*/ 558 h 698"/>
                    <a:gd name="T26" fmla="*/ 10 w 801"/>
                    <a:gd name="T27" fmla="*/ 535 h 698"/>
                    <a:gd name="T28" fmla="*/ 0 w 801"/>
                    <a:gd name="T29" fmla="*/ 356 h 698"/>
                    <a:gd name="T30" fmla="*/ 75 w 801"/>
                    <a:gd name="T31" fmla="*/ 297 h 698"/>
                    <a:gd name="T32" fmla="*/ 98 w 801"/>
                    <a:gd name="T33" fmla="*/ 239 h 698"/>
                    <a:gd name="T34" fmla="*/ 92 w 801"/>
                    <a:gd name="T35" fmla="*/ 192 h 698"/>
                    <a:gd name="T36" fmla="*/ 87 w 801"/>
                    <a:gd name="T37" fmla="*/ 157 h 698"/>
                    <a:gd name="T38" fmla="*/ 132 w 801"/>
                    <a:gd name="T39" fmla="*/ 35 h 698"/>
                    <a:gd name="T40" fmla="*/ 255 w 801"/>
                    <a:gd name="T41" fmla="*/ 0 h 698"/>
                    <a:gd name="T42" fmla="*/ 301 w 801"/>
                    <a:gd name="T43" fmla="*/ 65 h 698"/>
                    <a:gd name="T44" fmla="*/ 371 w 801"/>
                    <a:gd name="T45" fmla="*/ 65 h 698"/>
                    <a:gd name="T46" fmla="*/ 429 w 801"/>
                    <a:gd name="T47" fmla="*/ 87 h 698"/>
                    <a:gd name="T48" fmla="*/ 539 w 801"/>
                    <a:gd name="T49" fmla="*/ 35 h 698"/>
                    <a:gd name="T50" fmla="*/ 615 w 801"/>
                    <a:gd name="T51" fmla="*/ 77 h 698"/>
                    <a:gd name="T52" fmla="*/ 731 w 801"/>
                    <a:gd name="T53" fmla="*/ 7 h 69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01"/>
                    <a:gd name="T82" fmla="*/ 0 h 698"/>
                    <a:gd name="T83" fmla="*/ 801 w 801"/>
                    <a:gd name="T84" fmla="*/ 698 h 69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01" h="698">
                      <a:moveTo>
                        <a:pt x="731" y="7"/>
                      </a:moveTo>
                      <a:lnTo>
                        <a:pt x="801" y="146"/>
                      </a:lnTo>
                      <a:lnTo>
                        <a:pt x="708" y="251"/>
                      </a:lnTo>
                      <a:lnTo>
                        <a:pt x="725" y="291"/>
                      </a:lnTo>
                      <a:lnTo>
                        <a:pt x="633" y="349"/>
                      </a:lnTo>
                      <a:lnTo>
                        <a:pt x="626" y="471"/>
                      </a:lnTo>
                      <a:lnTo>
                        <a:pt x="574" y="511"/>
                      </a:lnTo>
                      <a:lnTo>
                        <a:pt x="546" y="471"/>
                      </a:lnTo>
                      <a:lnTo>
                        <a:pt x="476" y="476"/>
                      </a:lnTo>
                      <a:lnTo>
                        <a:pt x="382" y="633"/>
                      </a:lnTo>
                      <a:lnTo>
                        <a:pt x="301" y="698"/>
                      </a:lnTo>
                      <a:lnTo>
                        <a:pt x="208" y="680"/>
                      </a:lnTo>
                      <a:lnTo>
                        <a:pt x="127" y="558"/>
                      </a:lnTo>
                      <a:lnTo>
                        <a:pt x="10" y="535"/>
                      </a:lnTo>
                      <a:lnTo>
                        <a:pt x="0" y="356"/>
                      </a:lnTo>
                      <a:lnTo>
                        <a:pt x="75" y="297"/>
                      </a:lnTo>
                      <a:lnTo>
                        <a:pt x="98" y="239"/>
                      </a:lnTo>
                      <a:lnTo>
                        <a:pt x="92" y="192"/>
                      </a:lnTo>
                      <a:lnTo>
                        <a:pt x="87" y="157"/>
                      </a:lnTo>
                      <a:lnTo>
                        <a:pt x="132" y="35"/>
                      </a:lnTo>
                      <a:lnTo>
                        <a:pt x="255" y="0"/>
                      </a:lnTo>
                      <a:lnTo>
                        <a:pt x="301" y="65"/>
                      </a:lnTo>
                      <a:lnTo>
                        <a:pt x="371" y="65"/>
                      </a:lnTo>
                      <a:lnTo>
                        <a:pt x="429" y="87"/>
                      </a:lnTo>
                      <a:lnTo>
                        <a:pt x="539" y="35"/>
                      </a:lnTo>
                      <a:lnTo>
                        <a:pt x="615" y="77"/>
                      </a:lnTo>
                      <a:lnTo>
                        <a:pt x="731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89" name="Freeform 140"/>
                <p:cNvSpPr>
                  <a:spLocks/>
                </p:cNvSpPr>
                <p:nvPr/>
              </p:nvSpPr>
              <p:spPr bwMode="auto">
                <a:xfrm>
                  <a:off x="1350" y="1091"/>
                  <a:ext cx="83" cy="143"/>
                </a:xfrm>
                <a:custGeom>
                  <a:avLst/>
                  <a:gdLst>
                    <a:gd name="T0" fmla="*/ 0 w 657"/>
                    <a:gd name="T1" fmla="*/ 640 h 1144"/>
                    <a:gd name="T2" fmla="*/ 105 w 657"/>
                    <a:gd name="T3" fmla="*/ 732 h 1144"/>
                    <a:gd name="T4" fmla="*/ 122 w 657"/>
                    <a:gd name="T5" fmla="*/ 919 h 1144"/>
                    <a:gd name="T6" fmla="*/ 41 w 657"/>
                    <a:gd name="T7" fmla="*/ 919 h 1144"/>
                    <a:gd name="T8" fmla="*/ 129 w 657"/>
                    <a:gd name="T9" fmla="*/ 1058 h 1144"/>
                    <a:gd name="T10" fmla="*/ 82 w 657"/>
                    <a:gd name="T11" fmla="*/ 1144 h 1144"/>
                    <a:gd name="T12" fmla="*/ 320 w 657"/>
                    <a:gd name="T13" fmla="*/ 1058 h 1144"/>
                    <a:gd name="T14" fmla="*/ 413 w 657"/>
                    <a:gd name="T15" fmla="*/ 994 h 1144"/>
                    <a:gd name="T16" fmla="*/ 495 w 657"/>
                    <a:gd name="T17" fmla="*/ 982 h 1144"/>
                    <a:gd name="T18" fmla="*/ 587 w 657"/>
                    <a:gd name="T19" fmla="*/ 866 h 1144"/>
                    <a:gd name="T20" fmla="*/ 628 w 657"/>
                    <a:gd name="T21" fmla="*/ 866 h 1144"/>
                    <a:gd name="T22" fmla="*/ 547 w 657"/>
                    <a:gd name="T23" fmla="*/ 703 h 1144"/>
                    <a:gd name="T24" fmla="*/ 593 w 657"/>
                    <a:gd name="T25" fmla="*/ 529 h 1144"/>
                    <a:gd name="T26" fmla="*/ 657 w 657"/>
                    <a:gd name="T27" fmla="*/ 511 h 1144"/>
                    <a:gd name="T28" fmla="*/ 634 w 657"/>
                    <a:gd name="T29" fmla="*/ 279 h 1144"/>
                    <a:gd name="T30" fmla="*/ 139 w 657"/>
                    <a:gd name="T31" fmla="*/ 0 h 1144"/>
                    <a:gd name="T32" fmla="*/ 129 w 657"/>
                    <a:gd name="T33" fmla="*/ 187 h 1144"/>
                    <a:gd name="T34" fmla="*/ 169 w 657"/>
                    <a:gd name="T35" fmla="*/ 239 h 1144"/>
                    <a:gd name="T36" fmla="*/ 169 w 657"/>
                    <a:gd name="T37" fmla="*/ 389 h 1144"/>
                    <a:gd name="T38" fmla="*/ 0 w 657"/>
                    <a:gd name="T39" fmla="*/ 588 h 1144"/>
                    <a:gd name="T40" fmla="*/ 0 w 657"/>
                    <a:gd name="T41" fmla="*/ 628 h 1144"/>
                    <a:gd name="T42" fmla="*/ 0 w 657"/>
                    <a:gd name="T43" fmla="*/ 640 h 114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7"/>
                    <a:gd name="T67" fmla="*/ 0 h 1144"/>
                    <a:gd name="T68" fmla="*/ 657 w 657"/>
                    <a:gd name="T69" fmla="*/ 1144 h 114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7" h="1144">
                      <a:moveTo>
                        <a:pt x="0" y="640"/>
                      </a:moveTo>
                      <a:lnTo>
                        <a:pt x="105" y="732"/>
                      </a:lnTo>
                      <a:lnTo>
                        <a:pt x="122" y="919"/>
                      </a:lnTo>
                      <a:lnTo>
                        <a:pt x="41" y="919"/>
                      </a:lnTo>
                      <a:lnTo>
                        <a:pt x="129" y="1058"/>
                      </a:lnTo>
                      <a:lnTo>
                        <a:pt x="82" y="1144"/>
                      </a:lnTo>
                      <a:lnTo>
                        <a:pt x="320" y="1058"/>
                      </a:lnTo>
                      <a:lnTo>
                        <a:pt x="413" y="994"/>
                      </a:lnTo>
                      <a:lnTo>
                        <a:pt x="495" y="982"/>
                      </a:lnTo>
                      <a:lnTo>
                        <a:pt x="587" y="866"/>
                      </a:lnTo>
                      <a:lnTo>
                        <a:pt x="628" y="866"/>
                      </a:lnTo>
                      <a:lnTo>
                        <a:pt x="547" y="703"/>
                      </a:lnTo>
                      <a:lnTo>
                        <a:pt x="593" y="529"/>
                      </a:lnTo>
                      <a:lnTo>
                        <a:pt x="657" y="511"/>
                      </a:lnTo>
                      <a:lnTo>
                        <a:pt x="634" y="279"/>
                      </a:lnTo>
                      <a:lnTo>
                        <a:pt x="139" y="0"/>
                      </a:lnTo>
                      <a:lnTo>
                        <a:pt x="129" y="187"/>
                      </a:lnTo>
                      <a:lnTo>
                        <a:pt x="169" y="239"/>
                      </a:lnTo>
                      <a:lnTo>
                        <a:pt x="169" y="389"/>
                      </a:lnTo>
                      <a:lnTo>
                        <a:pt x="0" y="588"/>
                      </a:lnTo>
                      <a:lnTo>
                        <a:pt x="0" y="628"/>
                      </a:lnTo>
                      <a:lnTo>
                        <a:pt x="0" y="6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0" name="Freeform 141"/>
                <p:cNvSpPr>
                  <a:spLocks/>
                </p:cNvSpPr>
                <p:nvPr/>
              </p:nvSpPr>
              <p:spPr bwMode="auto">
                <a:xfrm>
                  <a:off x="1433" y="1020"/>
                  <a:ext cx="91" cy="82"/>
                </a:xfrm>
                <a:custGeom>
                  <a:avLst/>
                  <a:gdLst>
                    <a:gd name="T0" fmla="*/ 24 w 727"/>
                    <a:gd name="T1" fmla="*/ 10 h 655"/>
                    <a:gd name="T2" fmla="*/ 256 w 727"/>
                    <a:gd name="T3" fmla="*/ 80 h 655"/>
                    <a:gd name="T4" fmla="*/ 366 w 727"/>
                    <a:gd name="T5" fmla="*/ 0 h 655"/>
                    <a:gd name="T6" fmla="*/ 546 w 727"/>
                    <a:gd name="T7" fmla="*/ 45 h 655"/>
                    <a:gd name="T8" fmla="*/ 598 w 727"/>
                    <a:gd name="T9" fmla="*/ 115 h 655"/>
                    <a:gd name="T10" fmla="*/ 605 w 727"/>
                    <a:gd name="T11" fmla="*/ 150 h 655"/>
                    <a:gd name="T12" fmla="*/ 581 w 727"/>
                    <a:gd name="T13" fmla="*/ 261 h 655"/>
                    <a:gd name="T14" fmla="*/ 488 w 727"/>
                    <a:gd name="T15" fmla="*/ 162 h 655"/>
                    <a:gd name="T16" fmla="*/ 430 w 727"/>
                    <a:gd name="T17" fmla="*/ 127 h 655"/>
                    <a:gd name="T18" fmla="*/ 465 w 727"/>
                    <a:gd name="T19" fmla="*/ 232 h 655"/>
                    <a:gd name="T20" fmla="*/ 727 w 727"/>
                    <a:gd name="T21" fmla="*/ 609 h 655"/>
                    <a:gd name="T22" fmla="*/ 41 w 727"/>
                    <a:gd name="T23" fmla="*/ 655 h 655"/>
                    <a:gd name="T24" fmla="*/ 0 w 727"/>
                    <a:gd name="T25" fmla="*/ 145 h 655"/>
                    <a:gd name="T26" fmla="*/ 41 w 727"/>
                    <a:gd name="T27" fmla="*/ 115 h 655"/>
                    <a:gd name="T28" fmla="*/ 24 w 727"/>
                    <a:gd name="T29" fmla="*/ 10 h 65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27"/>
                    <a:gd name="T46" fmla="*/ 0 h 655"/>
                    <a:gd name="T47" fmla="*/ 727 w 727"/>
                    <a:gd name="T48" fmla="*/ 655 h 65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27" h="655">
                      <a:moveTo>
                        <a:pt x="24" y="10"/>
                      </a:moveTo>
                      <a:lnTo>
                        <a:pt x="256" y="80"/>
                      </a:lnTo>
                      <a:lnTo>
                        <a:pt x="366" y="0"/>
                      </a:lnTo>
                      <a:lnTo>
                        <a:pt x="546" y="45"/>
                      </a:lnTo>
                      <a:lnTo>
                        <a:pt x="598" y="115"/>
                      </a:lnTo>
                      <a:lnTo>
                        <a:pt x="605" y="150"/>
                      </a:lnTo>
                      <a:lnTo>
                        <a:pt x="581" y="261"/>
                      </a:lnTo>
                      <a:lnTo>
                        <a:pt x="488" y="162"/>
                      </a:lnTo>
                      <a:lnTo>
                        <a:pt x="430" y="127"/>
                      </a:lnTo>
                      <a:lnTo>
                        <a:pt x="465" y="232"/>
                      </a:lnTo>
                      <a:lnTo>
                        <a:pt x="727" y="609"/>
                      </a:lnTo>
                      <a:lnTo>
                        <a:pt x="41" y="655"/>
                      </a:lnTo>
                      <a:lnTo>
                        <a:pt x="0" y="145"/>
                      </a:lnTo>
                      <a:lnTo>
                        <a:pt x="41" y="115"/>
                      </a:lnTo>
                      <a:lnTo>
                        <a:pt x="24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1" name="Freeform 142"/>
                <p:cNvSpPr>
                  <a:spLocks/>
                </p:cNvSpPr>
                <p:nvPr/>
              </p:nvSpPr>
              <p:spPr bwMode="auto">
                <a:xfrm>
                  <a:off x="1307" y="1171"/>
                  <a:ext cx="62" cy="101"/>
                </a:xfrm>
                <a:custGeom>
                  <a:avLst/>
                  <a:gdLst>
                    <a:gd name="T0" fmla="*/ 0 w 495"/>
                    <a:gd name="T1" fmla="*/ 626 h 807"/>
                    <a:gd name="T2" fmla="*/ 87 w 495"/>
                    <a:gd name="T3" fmla="*/ 679 h 807"/>
                    <a:gd name="T4" fmla="*/ 82 w 495"/>
                    <a:gd name="T5" fmla="*/ 807 h 807"/>
                    <a:gd name="T6" fmla="*/ 495 w 495"/>
                    <a:gd name="T7" fmla="*/ 807 h 807"/>
                    <a:gd name="T8" fmla="*/ 488 w 495"/>
                    <a:gd name="T9" fmla="*/ 720 h 807"/>
                    <a:gd name="T10" fmla="*/ 408 w 495"/>
                    <a:gd name="T11" fmla="*/ 574 h 807"/>
                    <a:gd name="T12" fmla="*/ 483 w 495"/>
                    <a:gd name="T13" fmla="*/ 412 h 807"/>
                    <a:gd name="T14" fmla="*/ 390 w 495"/>
                    <a:gd name="T15" fmla="*/ 279 h 807"/>
                    <a:gd name="T16" fmla="*/ 471 w 495"/>
                    <a:gd name="T17" fmla="*/ 279 h 807"/>
                    <a:gd name="T18" fmla="*/ 454 w 495"/>
                    <a:gd name="T19" fmla="*/ 92 h 807"/>
                    <a:gd name="T20" fmla="*/ 349 w 495"/>
                    <a:gd name="T21" fmla="*/ 0 h 807"/>
                    <a:gd name="T22" fmla="*/ 419 w 495"/>
                    <a:gd name="T23" fmla="*/ 139 h 807"/>
                    <a:gd name="T24" fmla="*/ 314 w 495"/>
                    <a:gd name="T25" fmla="*/ 244 h 807"/>
                    <a:gd name="T26" fmla="*/ 343 w 495"/>
                    <a:gd name="T27" fmla="*/ 284 h 807"/>
                    <a:gd name="T28" fmla="*/ 251 w 495"/>
                    <a:gd name="T29" fmla="*/ 337 h 807"/>
                    <a:gd name="T30" fmla="*/ 244 w 495"/>
                    <a:gd name="T31" fmla="*/ 447 h 807"/>
                    <a:gd name="T32" fmla="*/ 192 w 495"/>
                    <a:gd name="T33" fmla="*/ 504 h 807"/>
                    <a:gd name="T34" fmla="*/ 164 w 495"/>
                    <a:gd name="T35" fmla="*/ 464 h 807"/>
                    <a:gd name="T36" fmla="*/ 94 w 495"/>
                    <a:gd name="T37" fmla="*/ 469 h 807"/>
                    <a:gd name="T38" fmla="*/ 0 w 495"/>
                    <a:gd name="T39" fmla="*/ 626 h 80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95"/>
                    <a:gd name="T61" fmla="*/ 0 h 807"/>
                    <a:gd name="T62" fmla="*/ 495 w 495"/>
                    <a:gd name="T63" fmla="*/ 807 h 80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95" h="807">
                      <a:moveTo>
                        <a:pt x="0" y="626"/>
                      </a:moveTo>
                      <a:lnTo>
                        <a:pt x="87" y="679"/>
                      </a:lnTo>
                      <a:lnTo>
                        <a:pt x="82" y="807"/>
                      </a:lnTo>
                      <a:lnTo>
                        <a:pt x="495" y="807"/>
                      </a:lnTo>
                      <a:lnTo>
                        <a:pt x="488" y="720"/>
                      </a:lnTo>
                      <a:lnTo>
                        <a:pt x="408" y="574"/>
                      </a:lnTo>
                      <a:lnTo>
                        <a:pt x="483" y="412"/>
                      </a:lnTo>
                      <a:lnTo>
                        <a:pt x="390" y="279"/>
                      </a:lnTo>
                      <a:lnTo>
                        <a:pt x="471" y="279"/>
                      </a:lnTo>
                      <a:lnTo>
                        <a:pt x="454" y="92"/>
                      </a:lnTo>
                      <a:lnTo>
                        <a:pt x="349" y="0"/>
                      </a:lnTo>
                      <a:lnTo>
                        <a:pt x="419" y="139"/>
                      </a:lnTo>
                      <a:lnTo>
                        <a:pt x="314" y="244"/>
                      </a:lnTo>
                      <a:lnTo>
                        <a:pt x="343" y="284"/>
                      </a:lnTo>
                      <a:lnTo>
                        <a:pt x="251" y="337"/>
                      </a:lnTo>
                      <a:lnTo>
                        <a:pt x="244" y="447"/>
                      </a:lnTo>
                      <a:lnTo>
                        <a:pt x="192" y="504"/>
                      </a:lnTo>
                      <a:lnTo>
                        <a:pt x="164" y="464"/>
                      </a:lnTo>
                      <a:lnTo>
                        <a:pt x="94" y="469"/>
                      </a:lnTo>
                      <a:lnTo>
                        <a:pt x="0" y="6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2" name="Freeform 143"/>
                <p:cNvSpPr>
                  <a:spLocks/>
                </p:cNvSpPr>
                <p:nvPr/>
              </p:nvSpPr>
              <p:spPr bwMode="auto">
                <a:xfrm>
                  <a:off x="1419" y="1096"/>
                  <a:ext cx="128" cy="160"/>
                </a:xfrm>
                <a:custGeom>
                  <a:avLst/>
                  <a:gdLst>
                    <a:gd name="T0" fmla="*/ 848 w 1028"/>
                    <a:gd name="T1" fmla="*/ 0 h 1284"/>
                    <a:gd name="T2" fmla="*/ 157 w 1028"/>
                    <a:gd name="T3" fmla="*/ 46 h 1284"/>
                    <a:gd name="T4" fmla="*/ 168 w 1028"/>
                    <a:gd name="T5" fmla="*/ 186 h 1284"/>
                    <a:gd name="T6" fmla="*/ 75 w 1028"/>
                    <a:gd name="T7" fmla="*/ 180 h 1284"/>
                    <a:gd name="T8" fmla="*/ 110 w 1028"/>
                    <a:gd name="T9" fmla="*/ 470 h 1284"/>
                    <a:gd name="T10" fmla="*/ 46 w 1028"/>
                    <a:gd name="T11" fmla="*/ 488 h 1284"/>
                    <a:gd name="T12" fmla="*/ 0 w 1028"/>
                    <a:gd name="T13" fmla="*/ 662 h 1284"/>
                    <a:gd name="T14" fmla="*/ 116 w 1028"/>
                    <a:gd name="T15" fmla="*/ 918 h 1284"/>
                    <a:gd name="T16" fmla="*/ 220 w 1028"/>
                    <a:gd name="T17" fmla="*/ 1000 h 1284"/>
                    <a:gd name="T18" fmla="*/ 232 w 1028"/>
                    <a:gd name="T19" fmla="*/ 1035 h 1284"/>
                    <a:gd name="T20" fmla="*/ 307 w 1028"/>
                    <a:gd name="T21" fmla="*/ 1075 h 1284"/>
                    <a:gd name="T22" fmla="*/ 354 w 1028"/>
                    <a:gd name="T23" fmla="*/ 1185 h 1284"/>
                    <a:gd name="T24" fmla="*/ 412 w 1028"/>
                    <a:gd name="T25" fmla="*/ 1220 h 1284"/>
                    <a:gd name="T26" fmla="*/ 470 w 1028"/>
                    <a:gd name="T27" fmla="*/ 1220 h 1284"/>
                    <a:gd name="T28" fmla="*/ 499 w 1028"/>
                    <a:gd name="T29" fmla="*/ 1243 h 1284"/>
                    <a:gd name="T30" fmla="*/ 522 w 1028"/>
                    <a:gd name="T31" fmla="*/ 1214 h 1284"/>
                    <a:gd name="T32" fmla="*/ 587 w 1028"/>
                    <a:gd name="T33" fmla="*/ 1284 h 1284"/>
                    <a:gd name="T34" fmla="*/ 726 w 1028"/>
                    <a:gd name="T35" fmla="*/ 1272 h 1284"/>
                    <a:gd name="T36" fmla="*/ 848 w 1028"/>
                    <a:gd name="T37" fmla="*/ 1202 h 1284"/>
                    <a:gd name="T38" fmla="*/ 930 w 1028"/>
                    <a:gd name="T39" fmla="*/ 1197 h 1284"/>
                    <a:gd name="T40" fmla="*/ 912 w 1028"/>
                    <a:gd name="T41" fmla="*/ 1127 h 1284"/>
                    <a:gd name="T42" fmla="*/ 825 w 1028"/>
                    <a:gd name="T43" fmla="*/ 1092 h 1284"/>
                    <a:gd name="T44" fmla="*/ 819 w 1028"/>
                    <a:gd name="T45" fmla="*/ 982 h 1284"/>
                    <a:gd name="T46" fmla="*/ 743 w 1028"/>
                    <a:gd name="T47" fmla="*/ 988 h 1284"/>
                    <a:gd name="T48" fmla="*/ 743 w 1028"/>
                    <a:gd name="T49" fmla="*/ 948 h 1284"/>
                    <a:gd name="T50" fmla="*/ 825 w 1028"/>
                    <a:gd name="T51" fmla="*/ 883 h 1284"/>
                    <a:gd name="T52" fmla="*/ 831 w 1028"/>
                    <a:gd name="T53" fmla="*/ 773 h 1284"/>
                    <a:gd name="T54" fmla="*/ 941 w 1028"/>
                    <a:gd name="T55" fmla="*/ 610 h 1284"/>
                    <a:gd name="T56" fmla="*/ 923 w 1028"/>
                    <a:gd name="T57" fmla="*/ 488 h 1284"/>
                    <a:gd name="T58" fmla="*/ 941 w 1028"/>
                    <a:gd name="T59" fmla="*/ 390 h 1284"/>
                    <a:gd name="T60" fmla="*/ 1028 w 1028"/>
                    <a:gd name="T61" fmla="*/ 296 h 1284"/>
                    <a:gd name="T62" fmla="*/ 935 w 1028"/>
                    <a:gd name="T63" fmla="*/ 244 h 1284"/>
                    <a:gd name="T64" fmla="*/ 923 w 1028"/>
                    <a:gd name="T65" fmla="*/ 122 h 1284"/>
                    <a:gd name="T66" fmla="*/ 848 w 1028"/>
                    <a:gd name="T67" fmla="*/ 0 h 128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28"/>
                    <a:gd name="T103" fmla="*/ 0 h 1284"/>
                    <a:gd name="T104" fmla="*/ 1028 w 1028"/>
                    <a:gd name="T105" fmla="*/ 1284 h 128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28" h="1284">
                      <a:moveTo>
                        <a:pt x="848" y="0"/>
                      </a:moveTo>
                      <a:lnTo>
                        <a:pt x="157" y="46"/>
                      </a:lnTo>
                      <a:lnTo>
                        <a:pt x="168" y="186"/>
                      </a:lnTo>
                      <a:lnTo>
                        <a:pt x="75" y="180"/>
                      </a:lnTo>
                      <a:lnTo>
                        <a:pt x="110" y="470"/>
                      </a:lnTo>
                      <a:lnTo>
                        <a:pt x="46" y="488"/>
                      </a:lnTo>
                      <a:lnTo>
                        <a:pt x="0" y="662"/>
                      </a:lnTo>
                      <a:lnTo>
                        <a:pt x="116" y="918"/>
                      </a:lnTo>
                      <a:lnTo>
                        <a:pt x="220" y="1000"/>
                      </a:lnTo>
                      <a:lnTo>
                        <a:pt x="232" y="1035"/>
                      </a:lnTo>
                      <a:lnTo>
                        <a:pt x="307" y="1075"/>
                      </a:lnTo>
                      <a:lnTo>
                        <a:pt x="354" y="1185"/>
                      </a:lnTo>
                      <a:lnTo>
                        <a:pt x="412" y="1220"/>
                      </a:lnTo>
                      <a:lnTo>
                        <a:pt x="470" y="1220"/>
                      </a:lnTo>
                      <a:lnTo>
                        <a:pt x="499" y="1243"/>
                      </a:lnTo>
                      <a:lnTo>
                        <a:pt x="522" y="1214"/>
                      </a:lnTo>
                      <a:lnTo>
                        <a:pt x="587" y="1284"/>
                      </a:lnTo>
                      <a:lnTo>
                        <a:pt x="726" y="1272"/>
                      </a:lnTo>
                      <a:lnTo>
                        <a:pt x="848" y="1202"/>
                      </a:lnTo>
                      <a:lnTo>
                        <a:pt x="930" y="1197"/>
                      </a:lnTo>
                      <a:lnTo>
                        <a:pt x="912" y="1127"/>
                      </a:lnTo>
                      <a:lnTo>
                        <a:pt x="825" y="1092"/>
                      </a:lnTo>
                      <a:lnTo>
                        <a:pt x="819" y="982"/>
                      </a:lnTo>
                      <a:lnTo>
                        <a:pt x="743" y="988"/>
                      </a:lnTo>
                      <a:lnTo>
                        <a:pt x="743" y="948"/>
                      </a:lnTo>
                      <a:lnTo>
                        <a:pt x="825" y="883"/>
                      </a:lnTo>
                      <a:lnTo>
                        <a:pt x="831" y="773"/>
                      </a:lnTo>
                      <a:lnTo>
                        <a:pt x="941" y="610"/>
                      </a:lnTo>
                      <a:lnTo>
                        <a:pt x="923" y="488"/>
                      </a:lnTo>
                      <a:lnTo>
                        <a:pt x="941" y="390"/>
                      </a:lnTo>
                      <a:lnTo>
                        <a:pt x="1028" y="296"/>
                      </a:lnTo>
                      <a:lnTo>
                        <a:pt x="935" y="244"/>
                      </a:lnTo>
                      <a:lnTo>
                        <a:pt x="923" y="122"/>
                      </a:lnTo>
                      <a:lnTo>
                        <a:pt x="8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3" name="Freeform 144"/>
                <p:cNvSpPr>
                  <a:spLocks/>
                </p:cNvSpPr>
                <p:nvPr/>
              </p:nvSpPr>
              <p:spPr bwMode="auto">
                <a:xfrm>
                  <a:off x="1358" y="1198"/>
                  <a:ext cx="105" cy="65"/>
                </a:xfrm>
                <a:custGeom>
                  <a:avLst/>
                  <a:gdLst>
                    <a:gd name="T0" fmla="*/ 35 w 842"/>
                    <a:gd name="T1" fmla="*/ 279 h 517"/>
                    <a:gd name="T2" fmla="*/ 0 w 842"/>
                    <a:gd name="T3" fmla="*/ 354 h 517"/>
                    <a:gd name="T4" fmla="*/ 75 w 842"/>
                    <a:gd name="T5" fmla="*/ 500 h 517"/>
                    <a:gd name="T6" fmla="*/ 145 w 842"/>
                    <a:gd name="T7" fmla="*/ 459 h 517"/>
                    <a:gd name="T8" fmla="*/ 267 w 842"/>
                    <a:gd name="T9" fmla="*/ 517 h 517"/>
                    <a:gd name="T10" fmla="*/ 290 w 842"/>
                    <a:gd name="T11" fmla="*/ 418 h 517"/>
                    <a:gd name="T12" fmla="*/ 359 w 842"/>
                    <a:gd name="T13" fmla="*/ 383 h 517"/>
                    <a:gd name="T14" fmla="*/ 516 w 842"/>
                    <a:gd name="T15" fmla="*/ 430 h 517"/>
                    <a:gd name="T16" fmla="*/ 621 w 842"/>
                    <a:gd name="T17" fmla="*/ 366 h 517"/>
                    <a:gd name="T18" fmla="*/ 691 w 842"/>
                    <a:gd name="T19" fmla="*/ 371 h 517"/>
                    <a:gd name="T20" fmla="*/ 749 w 842"/>
                    <a:gd name="T21" fmla="*/ 343 h 517"/>
                    <a:gd name="T22" fmla="*/ 842 w 842"/>
                    <a:gd name="T23" fmla="*/ 361 h 517"/>
                    <a:gd name="T24" fmla="*/ 795 w 842"/>
                    <a:gd name="T25" fmla="*/ 256 h 517"/>
                    <a:gd name="T26" fmla="*/ 720 w 842"/>
                    <a:gd name="T27" fmla="*/ 216 h 517"/>
                    <a:gd name="T28" fmla="*/ 715 w 842"/>
                    <a:gd name="T29" fmla="*/ 181 h 517"/>
                    <a:gd name="T30" fmla="*/ 621 w 842"/>
                    <a:gd name="T31" fmla="*/ 111 h 517"/>
                    <a:gd name="T32" fmla="*/ 563 w 842"/>
                    <a:gd name="T33" fmla="*/ 0 h 517"/>
                    <a:gd name="T34" fmla="*/ 528 w 842"/>
                    <a:gd name="T35" fmla="*/ 6 h 517"/>
                    <a:gd name="T36" fmla="*/ 436 w 842"/>
                    <a:gd name="T37" fmla="*/ 122 h 517"/>
                    <a:gd name="T38" fmla="*/ 354 w 842"/>
                    <a:gd name="T39" fmla="*/ 134 h 517"/>
                    <a:gd name="T40" fmla="*/ 267 w 842"/>
                    <a:gd name="T41" fmla="*/ 192 h 517"/>
                    <a:gd name="T42" fmla="*/ 35 w 842"/>
                    <a:gd name="T43" fmla="*/ 279 h 51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842"/>
                    <a:gd name="T67" fmla="*/ 0 h 517"/>
                    <a:gd name="T68" fmla="*/ 842 w 842"/>
                    <a:gd name="T69" fmla="*/ 517 h 51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842" h="517">
                      <a:moveTo>
                        <a:pt x="35" y="279"/>
                      </a:moveTo>
                      <a:lnTo>
                        <a:pt x="0" y="354"/>
                      </a:lnTo>
                      <a:lnTo>
                        <a:pt x="75" y="500"/>
                      </a:lnTo>
                      <a:lnTo>
                        <a:pt x="145" y="459"/>
                      </a:lnTo>
                      <a:lnTo>
                        <a:pt x="267" y="517"/>
                      </a:lnTo>
                      <a:lnTo>
                        <a:pt x="290" y="418"/>
                      </a:lnTo>
                      <a:lnTo>
                        <a:pt x="359" y="383"/>
                      </a:lnTo>
                      <a:lnTo>
                        <a:pt x="516" y="430"/>
                      </a:lnTo>
                      <a:lnTo>
                        <a:pt x="621" y="366"/>
                      </a:lnTo>
                      <a:lnTo>
                        <a:pt x="691" y="371"/>
                      </a:lnTo>
                      <a:lnTo>
                        <a:pt x="749" y="343"/>
                      </a:lnTo>
                      <a:lnTo>
                        <a:pt x="842" y="361"/>
                      </a:lnTo>
                      <a:lnTo>
                        <a:pt x="795" y="256"/>
                      </a:lnTo>
                      <a:lnTo>
                        <a:pt x="720" y="216"/>
                      </a:lnTo>
                      <a:lnTo>
                        <a:pt x="715" y="181"/>
                      </a:lnTo>
                      <a:lnTo>
                        <a:pt x="621" y="111"/>
                      </a:lnTo>
                      <a:lnTo>
                        <a:pt x="563" y="0"/>
                      </a:lnTo>
                      <a:lnTo>
                        <a:pt x="528" y="6"/>
                      </a:lnTo>
                      <a:lnTo>
                        <a:pt x="436" y="122"/>
                      </a:lnTo>
                      <a:lnTo>
                        <a:pt x="354" y="134"/>
                      </a:lnTo>
                      <a:lnTo>
                        <a:pt x="267" y="192"/>
                      </a:lnTo>
                      <a:lnTo>
                        <a:pt x="35" y="2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4" name="Freeform 145"/>
                <p:cNvSpPr>
                  <a:spLocks/>
                </p:cNvSpPr>
                <p:nvPr/>
              </p:nvSpPr>
              <p:spPr bwMode="auto">
                <a:xfrm>
                  <a:off x="1512" y="1133"/>
                  <a:ext cx="117" cy="123"/>
                </a:xfrm>
                <a:custGeom>
                  <a:avLst/>
                  <a:gdLst>
                    <a:gd name="T0" fmla="*/ 280 w 942"/>
                    <a:gd name="T1" fmla="*/ 0 h 988"/>
                    <a:gd name="T2" fmla="*/ 361 w 942"/>
                    <a:gd name="T3" fmla="*/ 186 h 988"/>
                    <a:gd name="T4" fmla="*/ 581 w 942"/>
                    <a:gd name="T5" fmla="*/ 343 h 988"/>
                    <a:gd name="T6" fmla="*/ 518 w 942"/>
                    <a:gd name="T7" fmla="*/ 407 h 988"/>
                    <a:gd name="T8" fmla="*/ 506 w 942"/>
                    <a:gd name="T9" fmla="*/ 477 h 988"/>
                    <a:gd name="T10" fmla="*/ 634 w 942"/>
                    <a:gd name="T11" fmla="*/ 453 h 988"/>
                    <a:gd name="T12" fmla="*/ 593 w 942"/>
                    <a:gd name="T13" fmla="*/ 500 h 988"/>
                    <a:gd name="T14" fmla="*/ 658 w 942"/>
                    <a:gd name="T15" fmla="*/ 593 h 988"/>
                    <a:gd name="T16" fmla="*/ 756 w 942"/>
                    <a:gd name="T17" fmla="*/ 640 h 988"/>
                    <a:gd name="T18" fmla="*/ 942 w 942"/>
                    <a:gd name="T19" fmla="*/ 640 h 988"/>
                    <a:gd name="T20" fmla="*/ 797 w 942"/>
                    <a:gd name="T21" fmla="*/ 831 h 988"/>
                    <a:gd name="T22" fmla="*/ 529 w 942"/>
                    <a:gd name="T23" fmla="*/ 953 h 988"/>
                    <a:gd name="T24" fmla="*/ 454 w 942"/>
                    <a:gd name="T25" fmla="*/ 924 h 988"/>
                    <a:gd name="T26" fmla="*/ 402 w 942"/>
                    <a:gd name="T27" fmla="*/ 988 h 988"/>
                    <a:gd name="T28" fmla="*/ 332 w 942"/>
                    <a:gd name="T29" fmla="*/ 982 h 988"/>
                    <a:gd name="T30" fmla="*/ 239 w 942"/>
                    <a:gd name="T31" fmla="*/ 894 h 988"/>
                    <a:gd name="T32" fmla="*/ 187 w 942"/>
                    <a:gd name="T33" fmla="*/ 894 h 988"/>
                    <a:gd name="T34" fmla="*/ 169 w 942"/>
                    <a:gd name="T35" fmla="*/ 831 h 988"/>
                    <a:gd name="T36" fmla="*/ 82 w 942"/>
                    <a:gd name="T37" fmla="*/ 796 h 988"/>
                    <a:gd name="T38" fmla="*/ 76 w 942"/>
                    <a:gd name="T39" fmla="*/ 686 h 988"/>
                    <a:gd name="T40" fmla="*/ 0 w 942"/>
                    <a:gd name="T41" fmla="*/ 692 h 988"/>
                    <a:gd name="T42" fmla="*/ 0 w 942"/>
                    <a:gd name="T43" fmla="*/ 652 h 988"/>
                    <a:gd name="T44" fmla="*/ 82 w 942"/>
                    <a:gd name="T45" fmla="*/ 587 h 988"/>
                    <a:gd name="T46" fmla="*/ 88 w 942"/>
                    <a:gd name="T47" fmla="*/ 477 h 988"/>
                    <a:gd name="T48" fmla="*/ 198 w 942"/>
                    <a:gd name="T49" fmla="*/ 314 h 988"/>
                    <a:gd name="T50" fmla="*/ 180 w 942"/>
                    <a:gd name="T51" fmla="*/ 186 h 988"/>
                    <a:gd name="T52" fmla="*/ 198 w 942"/>
                    <a:gd name="T53" fmla="*/ 94 h 988"/>
                    <a:gd name="T54" fmla="*/ 280 w 942"/>
                    <a:gd name="T55" fmla="*/ 0 h 98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942"/>
                    <a:gd name="T85" fmla="*/ 0 h 988"/>
                    <a:gd name="T86" fmla="*/ 942 w 942"/>
                    <a:gd name="T87" fmla="*/ 988 h 98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942" h="988">
                      <a:moveTo>
                        <a:pt x="280" y="0"/>
                      </a:moveTo>
                      <a:lnTo>
                        <a:pt x="361" y="186"/>
                      </a:lnTo>
                      <a:lnTo>
                        <a:pt x="581" y="343"/>
                      </a:lnTo>
                      <a:lnTo>
                        <a:pt x="518" y="407"/>
                      </a:lnTo>
                      <a:lnTo>
                        <a:pt x="506" y="477"/>
                      </a:lnTo>
                      <a:lnTo>
                        <a:pt x="634" y="453"/>
                      </a:lnTo>
                      <a:lnTo>
                        <a:pt x="593" y="500"/>
                      </a:lnTo>
                      <a:lnTo>
                        <a:pt x="658" y="593"/>
                      </a:lnTo>
                      <a:lnTo>
                        <a:pt x="756" y="640"/>
                      </a:lnTo>
                      <a:lnTo>
                        <a:pt x="942" y="640"/>
                      </a:lnTo>
                      <a:lnTo>
                        <a:pt x="797" y="831"/>
                      </a:lnTo>
                      <a:lnTo>
                        <a:pt x="529" y="953"/>
                      </a:lnTo>
                      <a:lnTo>
                        <a:pt x="454" y="924"/>
                      </a:lnTo>
                      <a:lnTo>
                        <a:pt x="402" y="988"/>
                      </a:lnTo>
                      <a:lnTo>
                        <a:pt x="332" y="982"/>
                      </a:lnTo>
                      <a:lnTo>
                        <a:pt x="239" y="894"/>
                      </a:lnTo>
                      <a:lnTo>
                        <a:pt x="187" y="894"/>
                      </a:lnTo>
                      <a:lnTo>
                        <a:pt x="169" y="831"/>
                      </a:lnTo>
                      <a:lnTo>
                        <a:pt x="82" y="796"/>
                      </a:lnTo>
                      <a:lnTo>
                        <a:pt x="76" y="686"/>
                      </a:lnTo>
                      <a:lnTo>
                        <a:pt x="0" y="692"/>
                      </a:lnTo>
                      <a:lnTo>
                        <a:pt x="0" y="652"/>
                      </a:lnTo>
                      <a:lnTo>
                        <a:pt x="82" y="587"/>
                      </a:lnTo>
                      <a:lnTo>
                        <a:pt x="88" y="477"/>
                      </a:lnTo>
                      <a:lnTo>
                        <a:pt x="198" y="314"/>
                      </a:lnTo>
                      <a:lnTo>
                        <a:pt x="180" y="186"/>
                      </a:lnTo>
                      <a:lnTo>
                        <a:pt x="198" y="94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5" name="Freeform 146"/>
                <p:cNvSpPr>
                  <a:spLocks/>
                </p:cNvSpPr>
                <p:nvPr/>
              </p:nvSpPr>
              <p:spPr bwMode="auto">
                <a:xfrm>
                  <a:off x="1576" y="1176"/>
                  <a:ext cx="15" cy="17"/>
                </a:xfrm>
                <a:custGeom>
                  <a:avLst/>
                  <a:gdLst>
                    <a:gd name="T0" fmla="*/ 64 w 122"/>
                    <a:gd name="T1" fmla="*/ 0 h 134"/>
                    <a:gd name="T2" fmla="*/ 6 w 122"/>
                    <a:gd name="T3" fmla="*/ 64 h 134"/>
                    <a:gd name="T4" fmla="*/ 0 w 122"/>
                    <a:gd name="T5" fmla="*/ 134 h 134"/>
                    <a:gd name="T6" fmla="*/ 122 w 122"/>
                    <a:gd name="T7" fmla="*/ 110 h 134"/>
                    <a:gd name="T8" fmla="*/ 64 w 122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134"/>
                    <a:gd name="T17" fmla="*/ 122 w 122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134">
                      <a:moveTo>
                        <a:pt x="64" y="0"/>
                      </a:moveTo>
                      <a:lnTo>
                        <a:pt x="6" y="64"/>
                      </a:lnTo>
                      <a:lnTo>
                        <a:pt x="0" y="134"/>
                      </a:lnTo>
                      <a:lnTo>
                        <a:pt x="122" y="11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6" name="Freeform 147"/>
                <p:cNvSpPr>
                  <a:spLocks/>
                </p:cNvSpPr>
                <p:nvPr/>
              </p:nvSpPr>
              <p:spPr bwMode="auto">
                <a:xfrm>
                  <a:off x="1573" y="1180"/>
                  <a:ext cx="82" cy="116"/>
                </a:xfrm>
                <a:custGeom>
                  <a:avLst/>
                  <a:gdLst>
                    <a:gd name="T0" fmla="*/ 140 w 651"/>
                    <a:gd name="T1" fmla="*/ 75 h 929"/>
                    <a:gd name="T2" fmla="*/ 157 w 651"/>
                    <a:gd name="T3" fmla="*/ 117 h 929"/>
                    <a:gd name="T4" fmla="*/ 297 w 651"/>
                    <a:gd name="T5" fmla="*/ 105 h 929"/>
                    <a:gd name="T6" fmla="*/ 436 w 651"/>
                    <a:gd name="T7" fmla="*/ 87 h 929"/>
                    <a:gd name="T8" fmla="*/ 535 w 651"/>
                    <a:gd name="T9" fmla="*/ 58 h 929"/>
                    <a:gd name="T10" fmla="*/ 611 w 651"/>
                    <a:gd name="T11" fmla="*/ 0 h 929"/>
                    <a:gd name="T12" fmla="*/ 651 w 651"/>
                    <a:gd name="T13" fmla="*/ 82 h 929"/>
                    <a:gd name="T14" fmla="*/ 448 w 651"/>
                    <a:gd name="T15" fmla="*/ 540 h 929"/>
                    <a:gd name="T16" fmla="*/ 35 w 651"/>
                    <a:gd name="T17" fmla="*/ 929 h 929"/>
                    <a:gd name="T18" fmla="*/ 0 w 651"/>
                    <a:gd name="T19" fmla="*/ 848 h 929"/>
                    <a:gd name="T20" fmla="*/ 30 w 651"/>
                    <a:gd name="T21" fmla="*/ 575 h 929"/>
                    <a:gd name="T22" fmla="*/ 303 w 651"/>
                    <a:gd name="T23" fmla="*/ 453 h 929"/>
                    <a:gd name="T24" fmla="*/ 448 w 651"/>
                    <a:gd name="T25" fmla="*/ 262 h 929"/>
                    <a:gd name="T26" fmla="*/ 262 w 651"/>
                    <a:gd name="T27" fmla="*/ 262 h 929"/>
                    <a:gd name="T28" fmla="*/ 164 w 651"/>
                    <a:gd name="T29" fmla="*/ 215 h 929"/>
                    <a:gd name="T30" fmla="*/ 99 w 651"/>
                    <a:gd name="T31" fmla="*/ 122 h 929"/>
                    <a:gd name="T32" fmla="*/ 140 w 651"/>
                    <a:gd name="T33" fmla="*/ 75 h 9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51"/>
                    <a:gd name="T52" fmla="*/ 0 h 929"/>
                    <a:gd name="T53" fmla="*/ 651 w 651"/>
                    <a:gd name="T54" fmla="*/ 929 h 9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51" h="929">
                      <a:moveTo>
                        <a:pt x="140" y="75"/>
                      </a:moveTo>
                      <a:lnTo>
                        <a:pt x="157" y="117"/>
                      </a:lnTo>
                      <a:lnTo>
                        <a:pt x="297" y="105"/>
                      </a:lnTo>
                      <a:lnTo>
                        <a:pt x="436" y="87"/>
                      </a:lnTo>
                      <a:lnTo>
                        <a:pt x="535" y="58"/>
                      </a:lnTo>
                      <a:lnTo>
                        <a:pt x="611" y="0"/>
                      </a:lnTo>
                      <a:lnTo>
                        <a:pt x="651" y="82"/>
                      </a:lnTo>
                      <a:lnTo>
                        <a:pt x="448" y="540"/>
                      </a:lnTo>
                      <a:lnTo>
                        <a:pt x="35" y="929"/>
                      </a:lnTo>
                      <a:lnTo>
                        <a:pt x="0" y="848"/>
                      </a:lnTo>
                      <a:lnTo>
                        <a:pt x="30" y="575"/>
                      </a:lnTo>
                      <a:lnTo>
                        <a:pt x="303" y="453"/>
                      </a:lnTo>
                      <a:lnTo>
                        <a:pt x="448" y="262"/>
                      </a:lnTo>
                      <a:lnTo>
                        <a:pt x="262" y="262"/>
                      </a:lnTo>
                      <a:lnTo>
                        <a:pt x="164" y="215"/>
                      </a:lnTo>
                      <a:lnTo>
                        <a:pt x="99" y="122"/>
                      </a:lnTo>
                      <a:lnTo>
                        <a:pt x="14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7" name="Freeform 148"/>
                <p:cNvSpPr>
                  <a:spLocks/>
                </p:cNvSpPr>
                <p:nvPr/>
              </p:nvSpPr>
              <p:spPr bwMode="auto">
                <a:xfrm>
                  <a:off x="1315" y="1271"/>
                  <a:ext cx="15" cy="10"/>
                </a:xfrm>
                <a:custGeom>
                  <a:avLst/>
                  <a:gdLst>
                    <a:gd name="T0" fmla="*/ 18 w 122"/>
                    <a:gd name="T1" fmla="*/ 0 h 81"/>
                    <a:gd name="T2" fmla="*/ 122 w 122"/>
                    <a:gd name="T3" fmla="*/ 6 h 81"/>
                    <a:gd name="T4" fmla="*/ 111 w 122"/>
                    <a:gd name="T5" fmla="*/ 81 h 81"/>
                    <a:gd name="T6" fmla="*/ 0 w 122"/>
                    <a:gd name="T7" fmla="*/ 76 h 81"/>
                    <a:gd name="T8" fmla="*/ 18 w 122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81"/>
                    <a:gd name="T17" fmla="*/ 122 w 122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81">
                      <a:moveTo>
                        <a:pt x="18" y="0"/>
                      </a:moveTo>
                      <a:lnTo>
                        <a:pt x="122" y="6"/>
                      </a:lnTo>
                      <a:lnTo>
                        <a:pt x="111" y="81"/>
                      </a:lnTo>
                      <a:lnTo>
                        <a:pt x="0" y="76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8" name="Freeform 149"/>
                <p:cNvSpPr>
                  <a:spLocks/>
                </p:cNvSpPr>
                <p:nvPr/>
              </p:nvSpPr>
              <p:spPr bwMode="auto">
                <a:xfrm>
                  <a:off x="1310" y="1272"/>
                  <a:ext cx="47" cy="59"/>
                </a:xfrm>
                <a:custGeom>
                  <a:avLst/>
                  <a:gdLst>
                    <a:gd name="T0" fmla="*/ 156 w 371"/>
                    <a:gd name="T1" fmla="*/ 0 h 476"/>
                    <a:gd name="T2" fmla="*/ 308 w 371"/>
                    <a:gd name="T3" fmla="*/ 0 h 476"/>
                    <a:gd name="T4" fmla="*/ 313 w 371"/>
                    <a:gd name="T5" fmla="*/ 52 h 476"/>
                    <a:gd name="T6" fmla="*/ 354 w 371"/>
                    <a:gd name="T7" fmla="*/ 46 h 476"/>
                    <a:gd name="T8" fmla="*/ 371 w 371"/>
                    <a:gd name="T9" fmla="*/ 307 h 476"/>
                    <a:gd name="T10" fmla="*/ 191 w 371"/>
                    <a:gd name="T11" fmla="*/ 319 h 476"/>
                    <a:gd name="T12" fmla="*/ 203 w 371"/>
                    <a:gd name="T13" fmla="*/ 476 h 476"/>
                    <a:gd name="T14" fmla="*/ 151 w 371"/>
                    <a:gd name="T15" fmla="*/ 389 h 476"/>
                    <a:gd name="T16" fmla="*/ 46 w 371"/>
                    <a:gd name="T17" fmla="*/ 290 h 476"/>
                    <a:gd name="T18" fmla="*/ 0 w 371"/>
                    <a:gd name="T19" fmla="*/ 203 h 476"/>
                    <a:gd name="T20" fmla="*/ 34 w 371"/>
                    <a:gd name="T21" fmla="*/ 70 h 476"/>
                    <a:gd name="T22" fmla="*/ 145 w 371"/>
                    <a:gd name="T23" fmla="*/ 75 h 476"/>
                    <a:gd name="T24" fmla="*/ 156 w 371"/>
                    <a:gd name="T25" fmla="*/ 0 h 4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71"/>
                    <a:gd name="T40" fmla="*/ 0 h 476"/>
                    <a:gd name="T41" fmla="*/ 371 w 371"/>
                    <a:gd name="T42" fmla="*/ 476 h 4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71" h="476">
                      <a:moveTo>
                        <a:pt x="156" y="0"/>
                      </a:moveTo>
                      <a:lnTo>
                        <a:pt x="308" y="0"/>
                      </a:lnTo>
                      <a:lnTo>
                        <a:pt x="313" y="52"/>
                      </a:lnTo>
                      <a:lnTo>
                        <a:pt x="354" y="46"/>
                      </a:lnTo>
                      <a:lnTo>
                        <a:pt x="371" y="307"/>
                      </a:lnTo>
                      <a:lnTo>
                        <a:pt x="191" y="319"/>
                      </a:lnTo>
                      <a:lnTo>
                        <a:pt x="203" y="476"/>
                      </a:lnTo>
                      <a:lnTo>
                        <a:pt x="151" y="389"/>
                      </a:lnTo>
                      <a:lnTo>
                        <a:pt x="46" y="290"/>
                      </a:lnTo>
                      <a:lnTo>
                        <a:pt x="0" y="203"/>
                      </a:lnTo>
                      <a:lnTo>
                        <a:pt x="34" y="70"/>
                      </a:lnTo>
                      <a:lnTo>
                        <a:pt x="145" y="75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99" name="Freeform 150"/>
                <p:cNvSpPr>
                  <a:spLocks/>
                </p:cNvSpPr>
                <p:nvPr/>
              </p:nvSpPr>
              <p:spPr bwMode="auto">
                <a:xfrm>
                  <a:off x="1334" y="1256"/>
                  <a:ext cx="57" cy="74"/>
                </a:xfrm>
                <a:custGeom>
                  <a:avLst/>
                  <a:gdLst>
                    <a:gd name="T0" fmla="*/ 0 w 454"/>
                    <a:gd name="T1" fmla="*/ 447 h 599"/>
                    <a:gd name="T2" fmla="*/ 12 w 454"/>
                    <a:gd name="T3" fmla="*/ 599 h 599"/>
                    <a:gd name="T4" fmla="*/ 82 w 454"/>
                    <a:gd name="T5" fmla="*/ 592 h 599"/>
                    <a:gd name="T6" fmla="*/ 122 w 454"/>
                    <a:gd name="T7" fmla="*/ 552 h 599"/>
                    <a:gd name="T8" fmla="*/ 204 w 454"/>
                    <a:gd name="T9" fmla="*/ 557 h 599"/>
                    <a:gd name="T10" fmla="*/ 285 w 454"/>
                    <a:gd name="T11" fmla="*/ 512 h 599"/>
                    <a:gd name="T12" fmla="*/ 291 w 454"/>
                    <a:gd name="T13" fmla="*/ 395 h 599"/>
                    <a:gd name="T14" fmla="*/ 413 w 454"/>
                    <a:gd name="T15" fmla="*/ 279 h 599"/>
                    <a:gd name="T16" fmla="*/ 454 w 454"/>
                    <a:gd name="T17" fmla="*/ 58 h 599"/>
                    <a:gd name="T18" fmla="*/ 332 w 454"/>
                    <a:gd name="T19" fmla="*/ 0 h 599"/>
                    <a:gd name="T20" fmla="*/ 267 w 454"/>
                    <a:gd name="T21" fmla="*/ 41 h 599"/>
                    <a:gd name="T22" fmla="*/ 274 w 454"/>
                    <a:gd name="T23" fmla="*/ 128 h 599"/>
                    <a:gd name="T24" fmla="*/ 117 w 454"/>
                    <a:gd name="T25" fmla="*/ 128 h 599"/>
                    <a:gd name="T26" fmla="*/ 122 w 454"/>
                    <a:gd name="T27" fmla="*/ 180 h 599"/>
                    <a:gd name="T28" fmla="*/ 169 w 454"/>
                    <a:gd name="T29" fmla="*/ 186 h 599"/>
                    <a:gd name="T30" fmla="*/ 180 w 454"/>
                    <a:gd name="T31" fmla="*/ 435 h 599"/>
                    <a:gd name="T32" fmla="*/ 0 w 454"/>
                    <a:gd name="T33" fmla="*/ 447 h 5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4"/>
                    <a:gd name="T52" fmla="*/ 0 h 599"/>
                    <a:gd name="T53" fmla="*/ 454 w 454"/>
                    <a:gd name="T54" fmla="*/ 599 h 59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4" h="599">
                      <a:moveTo>
                        <a:pt x="0" y="447"/>
                      </a:moveTo>
                      <a:lnTo>
                        <a:pt x="12" y="599"/>
                      </a:lnTo>
                      <a:lnTo>
                        <a:pt x="82" y="592"/>
                      </a:lnTo>
                      <a:lnTo>
                        <a:pt x="122" y="552"/>
                      </a:lnTo>
                      <a:lnTo>
                        <a:pt x="204" y="557"/>
                      </a:lnTo>
                      <a:lnTo>
                        <a:pt x="285" y="512"/>
                      </a:lnTo>
                      <a:lnTo>
                        <a:pt x="291" y="395"/>
                      </a:lnTo>
                      <a:lnTo>
                        <a:pt x="413" y="279"/>
                      </a:lnTo>
                      <a:lnTo>
                        <a:pt x="454" y="58"/>
                      </a:lnTo>
                      <a:lnTo>
                        <a:pt x="332" y="0"/>
                      </a:lnTo>
                      <a:lnTo>
                        <a:pt x="267" y="41"/>
                      </a:lnTo>
                      <a:lnTo>
                        <a:pt x="274" y="128"/>
                      </a:lnTo>
                      <a:lnTo>
                        <a:pt x="117" y="128"/>
                      </a:lnTo>
                      <a:lnTo>
                        <a:pt x="122" y="180"/>
                      </a:lnTo>
                      <a:lnTo>
                        <a:pt x="169" y="186"/>
                      </a:lnTo>
                      <a:lnTo>
                        <a:pt x="180" y="435"/>
                      </a:lnTo>
                      <a:lnTo>
                        <a:pt x="0" y="4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0" name="Freeform 151"/>
                <p:cNvSpPr>
                  <a:spLocks/>
                </p:cNvSpPr>
                <p:nvPr/>
              </p:nvSpPr>
              <p:spPr bwMode="auto">
                <a:xfrm>
                  <a:off x="1335" y="1329"/>
                  <a:ext cx="10" cy="10"/>
                </a:xfrm>
                <a:custGeom>
                  <a:avLst/>
                  <a:gdLst>
                    <a:gd name="T0" fmla="*/ 76 w 76"/>
                    <a:gd name="T1" fmla="*/ 0 h 82"/>
                    <a:gd name="T2" fmla="*/ 0 w 76"/>
                    <a:gd name="T3" fmla="*/ 5 h 82"/>
                    <a:gd name="T4" fmla="*/ 41 w 76"/>
                    <a:gd name="T5" fmla="*/ 82 h 82"/>
                    <a:gd name="T6" fmla="*/ 76 w 76"/>
                    <a:gd name="T7" fmla="*/ 0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6"/>
                    <a:gd name="T13" fmla="*/ 0 h 82"/>
                    <a:gd name="T14" fmla="*/ 76 w 7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6" h="82">
                      <a:moveTo>
                        <a:pt x="76" y="0"/>
                      </a:moveTo>
                      <a:lnTo>
                        <a:pt x="0" y="5"/>
                      </a:lnTo>
                      <a:lnTo>
                        <a:pt x="41" y="8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1" name="Freeform 152"/>
                <p:cNvSpPr>
                  <a:spLocks/>
                </p:cNvSpPr>
                <p:nvPr/>
              </p:nvSpPr>
              <p:spPr bwMode="auto">
                <a:xfrm>
                  <a:off x="1340" y="1241"/>
                  <a:ext cx="156" cy="158"/>
                </a:xfrm>
                <a:custGeom>
                  <a:avLst/>
                  <a:gdLst>
                    <a:gd name="T0" fmla="*/ 0 w 1244"/>
                    <a:gd name="T1" fmla="*/ 785 h 1266"/>
                    <a:gd name="T2" fmla="*/ 35 w 1244"/>
                    <a:gd name="T3" fmla="*/ 703 h 1266"/>
                    <a:gd name="T4" fmla="*/ 75 w 1244"/>
                    <a:gd name="T5" fmla="*/ 668 h 1266"/>
                    <a:gd name="T6" fmla="*/ 116 w 1244"/>
                    <a:gd name="T7" fmla="*/ 663 h 1266"/>
                    <a:gd name="T8" fmla="*/ 168 w 1244"/>
                    <a:gd name="T9" fmla="*/ 673 h 1266"/>
                    <a:gd name="T10" fmla="*/ 238 w 1244"/>
                    <a:gd name="T11" fmla="*/ 628 h 1266"/>
                    <a:gd name="T12" fmla="*/ 244 w 1244"/>
                    <a:gd name="T13" fmla="*/ 511 h 1266"/>
                    <a:gd name="T14" fmla="*/ 366 w 1244"/>
                    <a:gd name="T15" fmla="*/ 395 h 1266"/>
                    <a:gd name="T16" fmla="*/ 430 w 1244"/>
                    <a:gd name="T17" fmla="*/ 75 h 1266"/>
                    <a:gd name="T18" fmla="*/ 499 w 1244"/>
                    <a:gd name="T19" fmla="*/ 40 h 1266"/>
                    <a:gd name="T20" fmla="*/ 656 w 1244"/>
                    <a:gd name="T21" fmla="*/ 87 h 1266"/>
                    <a:gd name="T22" fmla="*/ 773 w 1244"/>
                    <a:gd name="T23" fmla="*/ 18 h 1266"/>
                    <a:gd name="T24" fmla="*/ 831 w 1244"/>
                    <a:gd name="T25" fmla="*/ 28 h 1266"/>
                    <a:gd name="T26" fmla="*/ 889 w 1244"/>
                    <a:gd name="T27" fmla="*/ 0 h 1266"/>
                    <a:gd name="T28" fmla="*/ 976 w 1244"/>
                    <a:gd name="T29" fmla="*/ 23 h 1266"/>
                    <a:gd name="T30" fmla="*/ 1040 w 1244"/>
                    <a:gd name="T31" fmla="*/ 58 h 1266"/>
                    <a:gd name="T32" fmla="*/ 1098 w 1244"/>
                    <a:gd name="T33" fmla="*/ 58 h 1266"/>
                    <a:gd name="T34" fmla="*/ 1127 w 1244"/>
                    <a:gd name="T35" fmla="*/ 81 h 1266"/>
                    <a:gd name="T36" fmla="*/ 1150 w 1244"/>
                    <a:gd name="T37" fmla="*/ 52 h 1266"/>
                    <a:gd name="T38" fmla="*/ 1215 w 1244"/>
                    <a:gd name="T39" fmla="*/ 128 h 1266"/>
                    <a:gd name="T40" fmla="*/ 1220 w 1244"/>
                    <a:gd name="T41" fmla="*/ 185 h 1266"/>
                    <a:gd name="T42" fmla="*/ 1244 w 1244"/>
                    <a:gd name="T43" fmla="*/ 227 h 1266"/>
                    <a:gd name="T44" fmla="*/ 1168 w 1244"/>
                    <a:gd name="T45" fmla="*/ 296 h 1266"/>
                    <a:gd name="T46" fmla="*/ 1139 w 1244"/>
                    <a:gd name="T47" fmla="*/ 453 h 1266"/>
                    <a:gd name="T48" fmla="*/ 1115 w 1244"/>
                    <a:gd name="T49" fmla="*/ 511 h 1266"/>
                    <a:gd name="T50" fmla="*/ 1115 w 1244"/>
                    <a:gd name="T51" fmla="*/ 761 h 1266"/>
                    <a:gd name="T52" fmla="*/ 1197 w 1244"/>
                    <a:gd name="T53" fmla="*/ 842 h 1266"/>
                    <a:gd name="T54" fmla="*/ 1197 w 1244"/>
                    <a:gd name="T55" fmla="*/ 883 h 1266"/>
                    <a:gd name="T56" fmla="*/ 1070 w 1244"/>
                    <a:gd name="T57" fmla="*/ 900 h 1266"/>
                    <a:gd name="T58" fmla="*/ 1035 w 1244"/>
                    <a:gd name="T59" fmla="*/ 1022 h 1266"/>
                    <a:gd name="T60" fmla="*/ 1092 w 1244"/>
                    <a:gd name="T61" fmla="*/ 1029 h 1266"/>
                    <a:gd name="T62" fmla="*/ 1058 w 1244"/>
                    <a:gd name="T63" fmla="*/ 1144 h 1266"/>
                    <a:gd name="T64" fmla="*/ 1133 w 1244"/>
                    <a:gd name="T65" fmla="*/ 1179 h 1266"/>
                    <a:gd name="T66" fmla="*/ 1162 w 1244"/>
                    <a:gd name="T67" fmla="*/ 1156 h 1266"/>
                    <a:gd name="T68" fmla="*/ 1168 w 1244"/>
                    <a:gd name="T69" fmla="*/ 1266 h 1266"/>
                    <a:gd name="T70" fmla="*/ 1110 w 1244"/>
                    <a:gd name="T71" fmla="*/ 1266 h 1266"/>
                    <a:gd name="T72" fmla="*/ 965 w 1244"/>
                    <a:gd name="T73" fmla="*/ 1156 h 1266"/>
                    <a:gd name="T74" fmla="*/ 965 w 1244"/>
                    <a:gd name="T75" fmla="*/ 1179 h 1266"/>
                    <a:gd name="T76" fmla="*/ 923 w 1244"/>
                    <a:gd name="T77" fmla="*/ 1179 h 1266"/>
                    <a:gd name="T78" fmla="*/ 837 w 1244"/>
                    <a:gd name="T79" fmla="*/ 1116 h 1266"/>
                    <a:gd name="T80" fmla="*/ 785 w 1244"/>
                    <a:gd name="T81" fmla="*/ 1121 h 1266"/>
                    <a:gd name="T82" fmla="*/ 779 w 1244"/>
                    <a:gd name="T83" fmla="*/ 1092 h 1266"/>
                    <a:gd name="T84" fmla="*/ 651 w 1244"/>
                    <a:gd name="T85" fmla="*/ 1104 h 1266"/>
                    <a:gd name="T86" fmla="*/ 599 w 1244"/>
                    <a:gd name="T87" fmla="*/ 854 h 1266"/>
                    <a:gd name="T88" fmla="*/ 564 w 1244"/>
                    <a:gd name="T89" fmla="*/ 854 h 1266"/>
                    <a:gd name="T90" fmla="*/ 552 w 1244"/>
                    <a:gd name="T91" fmla="*/ 813 h 1266"/>
                    <a:gd name="T92" fmla="*/ 494 w 1244"/>
                    <a:gd name="T93" fmla="*/ 819 h 1266"/>
                    <a:gd name="T94" fmla="*/ 489 w 1244"/>
                    <a:gd name="T95" fmla="*/ 889 h 1266"/>
                    <a:gd name="T96" fmla="*/ 343 w 1244"/>
                    <a:gd name="T97" fmla="*/ 900 h 1266"/>
                    <a:gd name="T98" fmla="*/ 337 w 1244"/>
                    <a:gd name="T99" fmla="*/ 872 h 1266"/>
                    <a:gd name="T100" fmla="*/ 314 w 1244"/>
                    <a:gd name="T101" fmla="*/ 872 h 1266"/>
                    <a:gd name="T102" fmla="*/ 273 w 1244"/>
                    <a:gd name="T103" fmla="*/ 750 h 1266"/>
                    <a:gd name="T104" fmla="*/ 0 w 1244"/>
                    <a:gd name="T105" fmla="*/ 785 h 126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44"/>
                    <a:gd name="T160" fmla="*/ 0 h 1266"/>
                    <a:gd name="T161" fmla="*/ 1244 w 1244"/>
                    <a:gd name="T162" fmla="*/ 1266 h 126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44" h="1266">
                      <a:moveTo>
                        <a:pt x="0" y="785"/>
                      </a:moveTo>
                      <a:lnTo>
                        <a:pt x="35" y="703"/>
                      </a:lnTo>
                      <a:lnTo>
                        <a:pt x="75" y="668"/>
                      </a:lnTo>
                      <a:lnTo>
                        <a:pt x="116" y="663"/>
                      </a:lnTo>
                      <a:lnTo>
                        <a:pt x="168" y="673"/>
                      </a:lnTo>
                      <a:lnTo>
                        <a:pt x="238" y="628"/>
                      </a:lnTo>
                      <a:lnTo>
                        <a:pt x="244" y="511"/>
                      </a:lnTo>
                      <a:lnTo>
                        <a:pt x="366" y="395"/>
                      </a:lnTo>
                      <a:lnTo>
                        <a:pt x="430" y="75"/>
                      </a:lnTo>
                      <a:lnTo>
                        <a:pt x="499" y="40"/>
                      </a:lnTo>
                      <a:lnTo>
                        <a:pt x="656" y="87"/>
                      </a:lnTo>
                      <a:lnTo>
                        <a:pt x="773" y="18"/>
                      </a:lnTo>
                      <a:lnTo>
                        <a:pt x="831" y="28"/>
                      </a:lnTo>
                      <a:lnTo>
                        <a:pt x="889" y="0"/>
                      </a:lnTo>
                      <a:lnTo>
                        <a:pt x="976" y="23"/>
                      </a:lnTo>
                      <a:lnTo>
                        <a:pt x="1040" y="58"/>
                      </a:lnTo>
                      <a:lnTo>
                        <a:pt x="1098" y="58"/>
                      </a:lnTo>
                      <a:lnTo>
                        <a:pt x="1127" y="81"/>
                      </a:lnTo>
                      <a:lnTo>
                        <a:pt x="1150" y="52"/>
                      </a:lnTo>
                      <a:lnTo>
                        <a:pt x="1215" y="128"/>
                      </a:lnTo>
                      <a:lnTo>
                        <a:pt x="1220" y="185"/>
                      </a:lnTo>
                      <a:lnTo>
                        <a:pt x="1244" y="227"/>
                      </a:lnTo>
                      <a:lnTo>
                        <a:pt x="1168" y="296"/>
                      </a:lnTo>
                      <a:lnTo>
                        <a:pt x="1139" y="453"/>
                      </a:lnTo>
                      <a:lnTo>
                        <a:pt x="1115" y="511"/>
                      </a:lnTo>
                      <a:lnTo>
                        <a:pt x="1115" y="761"/>
                      </a:lnTo>
                      <a:lnTo>
                        <a:pt x="1197" y="842"/>
                      </a:lnTo>
                      <a:lnTo>
                        <a:pt x="1197" y="883"/>
                      </a:lnTo>
                      <a:lnTo>
                        <a:pt x="1070" y="900"/>
                      </a:lnTo>
                      <a:lnTo>
                        <a:pt x="1035" y="1022"/>
                      </a:lnTo>
                      <a:lnTo>
                        <a:pt x="1092" y="1029"/>
                      </a:lnTo>
                      <a:lnTo>
                        <a:pt x="1058" y="1144"/>
                      </a:lnTo>
                      <a:lnTo>
                        <a:pt x="1133" y="1179"/>
                      </a:lnTo>
                      <a:lnTo>
                        <a:pt x="1162" y="1156"/>
                      </a:lnTo>
                      <a:lnTo>
                        <a:pt x="1168" y="1266"/>
                      </a:lnTo>
                      <a:lnTo>
                        <a:pt x="1110" y="1266"/>
                      </a:lnTo>
                      <a:lnTo>
                        <a:pt x="965" y="1156"/>
                      </a:lnTo>
                      <a:lnTo>
                        <a:pt x="965" y="1179"/>
                      </a:lnTo>
                      <a:lnTo>
                        <a:pt x="923" y="1179"/>
                      </a:lnTo>
                      <a:lnTo>
                        <a:pt x="837" y="1116"/>
                      </a:lnTo>
                      <a:lnTo>
                        <a:pt x="785" y="1121"/>
                      </a:lnTo>
                      <a:lnTo>
                        <a:pt x="779" y="1092"/>
                      </a:lnTo>
                      <a:lnTo>
                        <a:pt x="651" y="1104"/>
                      </a:lnTo>
                      <a:lnTo>
                        <a:pt x="599" y="854"/>
                      </a:lnTo>
                      <a:lnTo>
                        <a:pt x="564" y="854"/>
                      </a:lnTo>
                      <a:lnTo>
                        <a:pt x="552" y="813"/>
                      </a:lnTo>
                      <a:lnTo>
                        <a:pt x="494" y="819"/>
                      </a:lnTo>
                      <a:lnTo>
                        <a:pt x="489" y="889"/>
                      </a:lnTo>
                      <a:lnTo>
                        <a:pt x="343" y="900"/>
                      </a:lnTo>
                      <a:lnTo>
                        <a:pt x="337" y="872"/>
                      </a:lnTo>
                      <a:lnTo>
                        <a:pt x="314" y="872"/>
                      </a:lnTo>
                      <a:lnTo>
                        <a:pt x="273" y="750"/>
                      </a:lnTo>
                      <a:lnTo>
                        <a:pt x="0" y="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2" name="Freeform 153"/>
                <p:cNvSpPr>
                  <a:spLocks/>
                </p:cNvSpPr>
                <p:nvPr/>
              </p:nvSpPr>
              <p:spPr bwMode="auto">
                <a:xfrm>
                  <a:off x="1483" y="1248"/>
                  <a:ext cx="43" cy="48"/>
                </a:xfrm>
                <a:custGeom>
                  <a:avLst/>
                  <a:gdLst>
                    <a:gd name="T0" fmla="*/ 291 w 343"/>
                    <a:gd name="T1" fmla="*/ 0 h 383"/>
                    <a:gd name="T2" fmla="*/ 343 w 343"/>
                    <a:gd name="T3" fmla="*/ 169 h 383"/>
                    <a:gd name="T4" fmla="*/ 291 w 343"/>
                    <a:gd name="T5" fmla="*/ 244 h 383"/>
                    <a:gd name="T6" fmla="*/ 267 w 343"/>
                    <a:gd name="T7" fmla="*/ 261 h 383"/>
                    <a:gd name="T8" fmla="*/ 256 w 343"/>
                    <a:gd name="T9" fmla="*/ 343 h 383"/>
                    <a:gd name="T10" fmla="*/ 0 w 343"/>
                    <a:gd name="T11" fmla="*/ 383 h 383"/>
                    <a:gd name="T12" fmla="*/ 23 w 343"/>
                    <a:gd name="T13" fmla="*/ 238 h 383"/>
                    <a:gd name="T14" fmla="*/ 99 w 343"/>
                    <a:gd name="T15" fmla="*/ 169 h 383"/>
                    <a:gd name="T16" fmla="*/ 75 w 343"/>
                    <a:gd name="T17" fmla="*/ 127 h 383"/>
                    <a:gd name="T18" fmla="*/ 70 w 343"/>
                    <a:gd name="T19" fmla="*/ 64 h 383"/>
                    <a:gd name="T20" fmla="*/ 214 w 343"/>
                    <a:gd name="T21" fmla="*/ 52 h 383"/>
                    <a:gd name="T22" fmla="*/ 291 w 343"/>
                    <a:gd name="T23" fmla="*/ 0 h 3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3"/>
                    <a:gd name="T37" fmla="*/ 0 h 383"/>
                    <a:gd name="T38" fmla="*/ 343 w 343"/>
                    <a:gd name="T39" fmla="*/ 383 h 38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3" h="383">
                      <a:moveTo>
                        <a:pt x="291" y="0"/>
                      </a:moveTo>
                      <a:lnTo>
                        <a:pt x="343" y="169"/>
                      </a:lnTo>
                      <a:lnTo>
                        <a:pt x="291" y="244"/>
                      </a:lnTo>
                      <a:lnTo>
                        <a:pt x="267" y="261"/>
                      </a:lnTo>
                      <a:lnTo>
                        <a:pt x="256" y="343"/>
                      </a:lnTo>
                      <a:lnTo>
                        <a:pt x="0" y="383"/>
                      </a:lnTo>
                      <a:lnTo>
                        <a:pt x="23" y="238"/>
                      </a:lnTo>
                      <a:lnTo>
                        <a:pt x="99" y="169"/>
                      </a:lnTo>
                      <a:lnTo>
                        <a:pt x="75" y="127"/>
                      </a:lnTo>
                      <a:lnTo>
                        <a:pt x="70" y="64"/>
                      </a:lnTo>
                      <a:lnTo>
                        <a:pt x="214" y="52"/>
                      </a:lnTo>
                      <a:lnTo>
                        <a:pt x="2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3" name="Freeform 154"/>
                <p:cNvSpPr>
                  <a:spLocks/>
                </p:cNvSpPr>
                <p:nvPr/>
              </p:nvSpPr>
              <p:spPr bwMode="auto">
                <a:xfrm>
                  <a:off x="1515" y="1245"/>
                  <a:ext cx="64" cy="79"/>
                </a:xfrm>
                <a:custGeom>
                  <a:avLst/>
                  <a:gdLst>
                    <a:gd name="T0" fmla="*/ 0 w 506"/>
                    <a:gd name="T1" fmla="*/ 373 h 635"/>
                    <a:gd name="T2" fmla="*/ 145 w 506"/>
                    <a:gd name="T3" fmla="*/ 436 h 635"/>
                    <a:gd name="T4" fmla="*/ 232 w 506"/>
                    <a:gd name="T5" fmla="*/ 530 h 635"/>
                    <a:gd name="T6" fmla="*/ 296 w 506"/>
                    <a:gd name="T7" fmla="*/ 553 h 635"/>
                    <a:gd name="T8" fmla="*/ 337 w 506"/>
                    <a:gd name="T9" fmla="*/ 623 h 635"/>
                    <a:gd name="T10" fmla="*/ 384 w 506"/>
                    <a:gd name="T11" fmla="*/ 635 h 635"/>
                    <a:gd name="T12" fmla="*/ 506 w 506"/>
                    <a:gd name="T13" fmla="*/ 413 h 635"/>
                    <a:gd name="T14" fmla="*/ 459 w 506"/>
                    <a:gd name="T15" fmla="*/ 314 h 635"/>
                    <a:gd name="T16" fmla="*/ 499 w 506"/>
                    <a:gd name="T17" fmla="*/ 59 h 635"/>
                    <a:gd name="T18" fmla="*/ 424 w 506"/>
                    <a:gd name="T19" fmla="*/ 30 h 635"/>
                    <a:gd name="T20" fmla="*/ 372 w 506"/>
                    <a:gd name="T21" fmla="*/ 94 h 635"/>
                    <a:gd name="T22" fmla="*/ 302 w 506"/>
                    <a:gd name="T23" fmla="*/ 88 h 635"/>
                    <a:gd name="T24" fmla="*/ 215 w 506"/>
                    <a:gd name="T25" fmla="*/ 0 h 635"/>
                    <a:gd name="T26" fmla="*/ 70 w 506"/>
                    <a:gd name="T27" fmla="*/ 12 h 635"/>
                    <a:gd name="T28" fmla="*/ 40 w 506"/>
                    <a:gd name="T29" fmla="*/ 30 h 635"/>
                    <a:gd name="T30" fmla="*/ 87 w 506"/>
                    <a:gd name="T31" fmla="*/ 199 h 635"/>
                    <a:gd name="T32" fmla="*/ 35 w 506"/>
                    <a:gd name="T33" fmla="*/ 268 h 635"/>
                    <a:gd name="T34" fmla="*/ 11 w 506"/>
                    <a:gd name="T35" fmla="*/ 286 h 635"/>
                    <a:gd name="T36" fmla="*/ 0 w 506"/>
                    <a:gd name="T37" fmla="*/ 373 h 6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06"/>
                    <a:gd name="T58" fmla="*/ 0 h 635"/>
                    <a:gd name="T59" fmla="*/ 506 w 506"/>
                    <a:gd name="T60" fmla="*/ 635 h 6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06" h="635">
                      <a:moveTo>
                        <a:pt x="0" y="373"/>
                      </a:moveTo>
                      <a:lnTo>
                        <a:pt x="145" y="436"/>
                      </a:lnTo>
                      <a:lnTo>
                        <a:pt x="232" y="530"/>
                      </a:lnTo>
                      <a:lnTo>
                        <a:pt x="296" y="553"/>
                      </a:lnTo>
                      <a:lnTo>
                        <a:pt x="337" y="623"/>
                      </a:lnTo>
                      <a:lnTo>
                        <a:pt x="384" y="635"/>
                      </a:lnTo>
                      <a:lnTo>
                        <a:pt x="506" y="413"/>
                      </a:lnTo>
                      <a:lnTo>
                        <a:pt x="459" y="314"/>
                      </a:lnTo>
                      <a:lnTo>
                        <a:pt x="499" y="59"/>
                      </a:lnTo>
                      <a:lnTo>
                        <a:pt x="424" y="30"/>
                      </a:lnTo>
                      <a:lnTo>
                        <a:pt x="372" y="94"/>
                      </a:lnTo>
                      <a:lnTo>
                        <a:pt x="302" y="88"/>
                      </a:lnTo>
                      <a:lnTo>
                        <a:pt x="215" y="0"/>
                      </a:lnTo>
                      <a:lnTo>
                        <a:pt x="70" y="12"/>
                      </a:lnTo>
                      <a:lnTo>
                        <a:pt x="40" y="30"/>
                      </a:lnTo>
                      <a:lnTo>
                        <a:pt x="87" y="199"/>
                      </a:lnTo>
                      <a:lnTo>
                        <a:pt x="35" y="268"/>
                      </a:lnTo>
                      <a:lnTo>
                        <a:pt x="11" y="286"/>
                      </a:lnTo>
                      <a:lnTo>
                        <a:pt x="0" y="3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4" name="Freeform 155"/>
                <p:cNvSpPr>
                  <a:spLocks/>
                </p:cNvSpPr>
                <p:nvPr/>
              </p:nvSpPr>
              <p:spPr bwMode="auto">
                <a:xfrm>
                  <a:off x="1480" y="1291"/>
                  <a:ext cx="91" cy="93"/>
                </a:xfrm>
                <a:custGeom>
                  <a:avLst/>
                  <a:gdLst>
                    <a:gd name="T0" fmla="*/ 122 w 727"/>
                    <a:gd name="T1" fmla="*/ 23 h 743"/>
                    <a:gd name="T2" fmla="*/ 94 w 727"/>
                    <a:gd name="T3" fmla="*/ 116 h 743"/>
                    <a:gd name="T4" fmla="*/ 129 w 727"/>
                    <a:gd name="T5" fmla="*/ 168 h 743"/>
                    <a:gd name="T6" fmla="*/ 0 w 727"/>
                    <a:gd name="T7" fmla="*/ 319 h 743"/>
                    <a:gd name="T8" fmla="*/ 0 w 727"/>
                    <a:gd name="T9" fmla="*/ 360 h 743"/>
                    <a:gd name="T10" fmla="*/ 82 w 727"/>
                    <a:gd name="T11" fmla="*/ 441 h 743"/>
                    <a:gd name="T12" fmla="*/ 82 w 727"/>
                    <a:gd name="T13" fmla="*/ 482 h 743"/>
                    <a:gd name="T14" fmla="*/ 256 w 727"/>
                    <a:gd name="T15" fmla="*/ 569 h 743"/>
                    <a:gd name="T16" fmla="*/ 321 w 727"/>
                    <a:gd name="T17" fmla="*/ 743 h 743"/>
                    <a:gd name="T18" fmla="*/ 367 w 727"/>
                    <a:gd name="T19" fmla="*/ 715 h 743"/>
                    <a:gd name="T20" fmla="*/ 518 w 727"/>
                    <a:gd name="T21" fmla="*/ 732 h 743"/>
                    <a:gd name="T22" fmla="*/ 547 w 727"/>
                    <a:gd name="T23" fmla="*/ 685 h 743"/>
                    <a:gd name="T24" fmla="*/ 727 w 727"/>
                    <a:gd name="T25" fmla="*/ 673 h 743"/>
                    <a:gd name="T26" fmla="*/ 692 w 727"/>
                    <a:gd name="T27" fmla="*/ 593 h 743"/>
                    <a:gd name="T28" fmla="*/ 692 w 727"/>
                    <a:gd name="T29" fmla="*/ 394 h 743"/>
                    <a:gd name="T30" fmla="*/ 663 w 727"/>
                    <a:gd name="T31" fmla="*/ 366 h 743"/>
                    <a:gd name="T32" fmla="*/ 670 w 727"/>
                    <a:gd name="T33" fmla="*/ 255 h 743"/>
                    <a:gd name="T34" fmla="*/ 623 w 727"/>
                    <a:gd name="T35" fmla="*/ 250 h 743"/>
                    <a:gd name="T36" fmla="*/ 582 w 727"/>
                    <a:gd name="T37" fmla="*/ 180 h 743"/>
                    <a:gd name="T38" fmla="*/ 518 w 727"/>
                    <a:gd name="T39" fmla="*/ 157 h 743"/>
                    <a:gd name="T40" fmla="*/ 431 w 727"/>
                    <a:gd name="T41" fmla="*/ 63 h 743"/>
                    <a:gd name="T42" fmla="*/ 286 w 727"/>
                    <a:gd name="T43" fmla="*/ 0 h 743"/>
                    <a:gd name="T44" fmla="*/ 122 w 727"/>
                    <a:gd name="T45" fmla="*/ 23 h 7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7"/>
                    <a:gd name="T70" fmla="*/ 0 h 743"/>
                    <a:gd name="T71" fmla="*/ 727 w 727"/>
                    <a:gd name="T72" fmla="*/ 743 h 74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7" h="743">
                      <a:moveTo>
                        <a:pt x="122" y="23"/>
                      </a:moveTo>
                      <a:lnTo>
                        <a:pt x="94" y="116"/>
                      </a:lnTo>
                      <a:lnTo>
                        <a:pt x="129" y="168"/>
                      </a:lnTo>
                      <a:lnTo>
                        <a:pt x="0" y="319"/>
                      </a:lnTo>
                      <a:lnTo>
                        <a:pt x="0" y="360"/>
                      </a:lnTo>
                      <a:lnTo>
                        <a:pt x="82" y="441"/>
                      </a:lnTo>
                      <a:lnTo>
                        <a:pt x="82" y="482"/>
                      </a:lnTo>
                      <a:lnTo>
                        <a:pt x="256" y="569"/>
                      </a:lnTo>
                      <a:lnTo>
                        <a:pt x="321" y="743"/>
                      </a:lnTo>
                      <a:lnTo>
                        <a:pt x="367" y="715"/>
                      </a:lnTo>
                      <a:lnTo>
                        <a:pt x="518" y="732"/>
                      </a:lnTo>
                      <a:lnTo>
                        <a:pt x="547" y="685"/>
                      </a:lnTo>
                      <a:lnTo>
                        <a:pt x="727" y="673"/>
                      </a:lnTo>
                      <a:lnTo>
                        <a:pt x="692" y="593"/>
                      </a:lnTo>
                      <a:lnTo>
                        <a:pt x="692" y="394"/>
                      </a:lnTo>
                      <a:lnTo>
                        <a:pt x="663" y="366"/>
                      </a:lnTo>
                      <a:lnTo>
                        <a:pt x="670" y="255"/>
                      </a:lnTo>
                      <a:lnTo>
                        <a:pt x="623" y="250"/>
                      </a:lnTo>
                      <a:lnTo>
                        <a:pt x="582" y="180"/>
                      </a:lnTo>
                      <a:lnTo>
                        <a:pt x="518" y="157"/>
                      </a:lnTo>
                      <a:lnTo>
                        <a:pt x="431" y="63"/>
                      </a:lnTo>
                      <a:lnTo>
                        <a:pt x="286" y="0"/>
                      </a:lnTo>
                      <a:lnTo>
                        <a:pt x="122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5" name="Freeform 156"/>
                <p:cNvSpPr>
                  <a:spLocks/>
                </p:cNvSpPr>
                <p:nvPr/>
              </p:nvSpPr>
              <p:spPr bwMode="auto">
                <a:xfrm>
                  <a:off x="1480" y="1308"/>
                  <a:ext cx="16" cy="23"/>
                </a:xfrm>
                <a:custGeom>
                  <a:avLst/>
                  <a:gdLst>
                    <a:gd name="T0" fmla="*/ 0 w 129"/>
                    <a:gd name="T1" fmla="*/ 186 h 186"/>
                    <a:gd name="T2" fmla="*/ 129 w 129"/>
                    <a:gd name="T3" fmla="*/ 35 h 186"/>
                    <a:gd name="T4" fmla="*/ 117 w 129"/>
                    <a:gd name="T5" fmla="*/ 17 h 186"/>
                    <a:gd name="T6" fmla="*/ 65 w 129"/>
                    <a:gd name="T7" fmla="*/ 0 h 186"/>
                    <a:gd name="T8" fmla="*/ 0 w 129"/>
                    <a:gd name="T9" fmla="*/ 35 h 186"/>
                    <a:gd name="T10" fmla="*/ 0 w 129"/>
                    <a:gd name="T11" fmla="*/ 186 h 1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186"/>
                    <a:gd name="T20" fmla="*/ 129 w 129"/>
                    <a:gd name="T21" fmla="*/ 186 h 1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186">
                      <a:moveTo>
                        <a:pt x="0" y="186"/>
                      </a:moveTo>
                      <a:lnTo>
                        <a:pt x="129" y="35"/>
                      </a:lnTo>
                      <a:lnTo>
                        <a:pt x="117" y="17"/>
                      </a:lnTo>
                      <a:lnTo>
                        <a:pt x="65" y="0"/>
                      </a:lnTo>
                      <a:lnTo>
                        <a:pt x="0" y="35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6" name="Freeform 157"/>
                <p:cNvSpPr>
                  <a:spLocks/>
                </p:cNvSpPr>
                <p:nvPr/>
              </p:nvSpPr>
              <p:spPr bwMode="auto">
                <a:xfrm>
                  <a:off x="1480" y="1294"/>
                  <a:ext cx="15" cy="18"/>
                </a:xfrm>
                <a:custGeom>
                  <a:avLst/>
                  <a:gdLst>
                    <a:gd name="T0" fmla="*/ 0 w 122"/>
                    <a:gd name="T1" fmla="*/ 87 h 145"/>
                    <a:gd name="T2" fmla="*/ 0 w 122"/>
                    <a:gd name="T3" fmla="*/ 145 h 145"/>
                    <a:gd name="T4" fmla="*/ 65 w 122"/>
                    <a:gd name="T5" fmla="*/ 110 h 145"/>
                    <a:gd name="T6" fmla="*/ 117 w 122"/>
                    <a:gd name="T7" fmla="*/ 127 h 145"/>
                    <a:gd name="T8" fmla="*/ 94 w 122"/>
                    <a:gd name="T9" fmla="*/ 87 h 145"/>
                    <a:gd name="T10" fmla="*/ 122 w 122"/>
                    <a:gd name="T11" fmla="*/ 0 h 145"/>
                    <a:gd name="T12" fmla="*/ 24 w 122"/>
                    <a:gd name="T13" fmla="*/ 17 h 145"/>
                    <a:gd name="T14" fmla="*/ 0 w 122"/>
                    <a:gd name="T15" fmla="*/ 87 h 1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2"/>
                    <a:gd name="T25" fmla="*/ 0 h 145"/>
                    <a:gd name="T26" fmla="*/ 122 w 122"/>
                    <a:gd name="T27" fmla="*/ 145 h 1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2" h="145">
                      <a:moveTo>
                        <a:pt x="0" y="87"/>
                      </a:moveTo>
                      <a:lnTo>
                        <a:pt x="0" y="145"/>
                      </a:lnTo>
                      <a:lnTo>
                        <a:pt x="65" y="110"/>
                      </a:lnTo>
                      <a:lnTo>
                        <a:pt x="117" y="127"/>
                      </a:lnTo>
                      <a:lnTo>
                        <a:pt x="94" y="87"/>
                      </a:lnTo>
                      <a:lnTo>
                        <a:pt x="122" y="0"/>
                      </a:lnTo>
                      <a:lnTo>
                        <a:pt x="24" y="1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7" name="Freeform 158"/>
                <p:cNvSpPr>
                  <a:spLocks/>
                </p:cNvSpPr>
                <p:nvPr/>
              </p:nvSpPr>
              <p:spPr bwMode="auto">
                <a:xfrm>
                  <a:off x="1338" y="1335"/>
                  <a:ext cx="100" cy="107"/>
                </a:xfrm>
                <a:custGeom>
                  <a:avLst/>
                  <a:gdLst>
                    <a:gd name="T0" fmla="*/ 17 w 802"/>
                    <a:gd name="T1" fmla="*/ 35 h 859"/>
                    <a:gd name="T2" fmla="*/ 92 w 802"/>
                    <a:gd name="T3" fmla="*/ 157 h 859"/>
                    <a:gd name="T4" fmla="*/ 52 w 802"/>
                    <a:gd name="T5" fmla="*/ 244 h 859"/>
                    <a:gd name="T6" fmla="*/ 75 w 802"/>
                    <a:gd name="T7" fmla="*/ 331 h 859"/>
                    <a:gd name="T8" fmla="*/ 122 w 802"/>
                    <a:gd name="T9" fmla="*/ 354 h 859"/>
                    <a:gd name="T10" fmla="*/ 110 w 802"/>
                    <a:gd name="T11" fmla="*/ 453 h 859"/>
                    <a:gd name="T12" fmla="*/ 17 w 802"/>
                    <a:gd name="T13" fmla="*/ 568 h 859"/>
                    <a:gd name="T14" fmla="*/ 0 w 802"/>
                    <a:gd name="T15" fmla="*/ 696 h 859"/>
                    <a:gd name="T16" fmla="*/ 0 w 802"/>
                    <a:gd name="T17" fmla="*/ 835 h 859"/>
                    <a:gd name="T18" fmla="*/ 92 w 802"/>
                    <a:gd name="T19" fmla="*/ 772 h 859"/>
                    <a:gd name="T20" fmla="*/ 157 w 802"/>
                    <a:gd name="T21" fmla="*/ 824 h 859"/>
                    <a:gd name="T22" fmla="*/ 429 w 802"/>
                    <a:gd name="T23" fmla="*/ 778 h 859"/>
                    <a:gd name="T24" fmla="*/ 598 w 802"/>
                    <a:gd name="T25" fmla="*/ 859 h 859"/>
                    <a:gd name="T26" fmla="*/ 732 w 802"/>
                    <a:gd name="T27" fmla="*/ 824 h 859"/>
                    <a:gd name="T28" fmla="*/ 656 w 802"/>
                    <a:gd name="T29" fmla="*/ 760 h 859"/>
                    <a:gd name="T30" fmla="*/ 656 w 802"/>
                    <a:gd name="T31" fmla="*/ 505 h 859"/>
                    <a:gd name="T32" fmla="*/ 767 w 802"/>
                    <a:gd name="T33" fmla="*/ 493 h 859"/>
                    <a:gd name="T34" fmla="*/ 755 w 802"/>
                    <a:gd name="T35" fmla="*/ 418 h 859"/>
                    <a:gd name="T36" fmla="*/ 802 w 802"/>
                    <a:gd name="T37" fmla="*/ 418 h 859"/>
                    <a:gd name="T38" fmla="*/ 796 w 802"/>
                    <a:gd name="T39" fmla="*/ 342 h 859"/>
                    <a:gd name="T40" fmla="*/ 668 w 802"/>
                    <a:gd name="T41" fmla="*/ 354 h 859"/>
                    <a:gd name="T42" fmla="*/ 616 w 802"/>
                    <a:gd name="T43" fmla="*/ 104 h 859"/>
                    <a:gd name="T44" fmla="*/ 581 w 802"/>
                    <a:gd name="T45" fmla="*/ 104 h 859"/>
                    <a:gd name="T46" fmla="*/ 569 w 802"/>
                    <a:gd name="T47" fmla="*/ 63 h 859"/>
                    <a:gd name="T48" fmla="*/ 511 w 802"/>
                    <a:gd name="T49" fmla="*/ 69 h 859"/>
                    <a:gd name="T50" fmla="*/ 506 w 802"/>
                    <a:gd name="T51" fmla="*/ 139 h 859"/>
                    <a:gd name="T52" fmla="*/ 360 w 802"/>
                    <a:gd name="T53" fmla="*/ 150 h 859"/>
                    <a:gd name="T54" fmla="*/ 354 w 802"/>
                    <a:gd name="T55" fmla="*/ 122 h 859"/>
                    <a:gd name="T56" fmla="*/ 331 w 802"/>
                    <a:gd name="T57" fmla="*/ 122 h 859"/>
                    <a:gd name="T58" fmla="*/ 290 w 802"/>
                    <a:gd name="T59" fmla="*/ 0 h 859"/>
                    <a:gd name="T60" fmla="*/ 17 w 802"/>
                    <a:gd name="T61" fmla="*/ 35 h 85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02"/>
                    <a:gd name="T94" fmla="*/ 0 h 859"/>
                    <a:gd name="T95" fmla="*/ 802 w 802"/>
                    <a:gd name="T96" fmla="*/ 859 h 85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02" h="859">
                      <a:moveTo>
                        <a:pt x="17" y="35"/>
                      </a:moveTo>
                      <a:lnTo>
                        <a:pt x="92" y="157"/>
                      </a:lnTo>
                      <a:lnTo>
                        <a:pt x="52" y="244"/>
                      </a:lnTo>
                      <a:lnTo>
                        <a:pt x="75" y="331"/>
                      </a:lnTo>
                      <a:lnTo>
                        <a:pt x="122" y="354"/>
                      </a:lnTo>
                      <a:lnTo>
                        <a:pt x="110" y="453"/>
                      </a:lnTo>
                      <a:lnTo>
                        <a:pt x="17" y="568"/>
                      </a:lnTo>
                      <a:lnTo>
                        <a:pt x="0" y="696"/>
                      </a:lnTo>
                      <a:lnTo>
                        <a:pt x="0" y="835"/>
                      </a:lnTo>
                      <a:lnTo>
                        <a:pt x="92" y="772"/>
                      </a:lnTo>
                      <a:lnTo>
                        <a:pt x="157" y="824"/>
                      </a:lnTo>
                      <a:lnTo>
                        <a:pt x="429" y="778"/>
                      </a:lnTo>
                      <a:lnTo>
                        <a:pt x="598" y="859"/>
                      </a:lnTo>
                      <a:lnTo>
                        <a:pt x="732" y="824"/>
                      </a:lnTo>
                      <a:lnTo>
                        <a:pt x="656" y="760"/>
                      </a:lnTo>
                      <a:lnTo>
                        <a:pt x="656" y="505"/>
                      </a:lnTo>
                      <a:lnTo>
                        <a:pt x="767" y="493"/>
                      </a:lnTo>
                      <a:lnTo>
                        <a:pt x="755" y="418"/>
                      </a:lnTo>
                      <a:lnTo>
                        <a:pt x="802" y="418"/>
                      </a:lnTo>
                      <a:lnTo>
                        <a:pt x="796" y="342"/>
                      </a:lnTo>
                      <a:lnTo>
                        <a:pt x="668" y="354"/>
                      </a:lnTo>
                      <a:lnTo>
                        <a:pt x="616" y="104"/>
                      </a:lnTo>
                      <a:lnTo>
                        <a:pt x="581" y="104"/>
                      </a:lnTo>
                      <a:lnTo>
                        <a:pt x="569" y="63"/>
                      </a:lnTo>
                      <a:lnTo>
                        <a:pt x="511" y="69"/>
                      </a:lnTo>
                      <a:lnTo>
                        <a:pt x="506" y="139"/>
                      </a:lnTo>
                      <a:lnTo>
                        <a:pt x="360" y="150"/>
                      </a:lnTo>
                      <a:lnTo>
                        <a:pt x="354" y="122"/>
                      </a:lnTo>
                      <a:lnTo>
                        <a:pt x="331" y="122"/>
                      </a:lnTo>
                      <a:lnTo>
                        <a:pt x="290" y="0"/>
                      </a:lnTo>
                      <a:lnTo>
                        <a:pt x="17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8" name="Freeform 159"/>
                <p:cNvSpPr>
                  <a:spLocks/>
                </p:cNvSpPr>
                <p:nvPr/>
              </p:nvSpPr>
              <p:spPr bwMode="auto">
                <a:xfrm>
                  <a:off x="1420" y="1351"/>
                  <a:ext cx="98" cy="88"/>
                </a:xfrm>
                <a:custGeom>
                  <a:avLst/>
                  <a:gdLst>
                    <a:gd name="T0" fmla="*/ 779 w 779"/>
                    <a:gd name="T1" fmla="*/ 203 h 702"/>
                    <a:gd name="T2" fmla="*/ 720 w 779"/>
                    <a:gd name="T3" fmla="*/ 296 h 702"/>
                    <a:gd name="T4" fmla="*/ 680 w 779"/>
                    <a:gd name="T5" fmla="*/ 325 h 702"/>
                    <a:gd name="T6" fmla="*/ 686 w 779"/>
                    <a:gd name="T7" fmla="*/ 413 h 702"/>
                    <a:gd name="T8" fmla="*/ 523 w 779"/>
                    <a:gd name="T9" fmla="*/ 482 h 702"/>
                    <a:gd name="T10" fmla="*/ 553 w 779"/>
                    <a:gd name="T11" fmla="*/ 535 h 702"/>
                    <a:gd name="T12" fmla="*/ 483 w 779"/>
                    <a:gd name="T13" fmla="*/ 540 h 702"/>
                    <a:gd name="T14" fmla="*/ 337 w 779"/>
                    <a:gd name="T15" fmla="*/ 702 h 702"/>
                    <a:gd name="T16" fmla="*/ 221 w 779"/>
                    <a:gd name="T17" fmla="*/ 697 h 702"/>
                    <a:gd name="T18" fmla="*/ 157 w 779"/>
                    <a:gd name="T19" fmla="*/ 662 h 702"/>
                    <a:gd name="T20" fmla="*/ 76 w 779"/>
                    <a:gd name="T21" fmla="*/ 691 h 702"/>
                    <a:gd name="T22" fmla="*/ 0 w 779"/>
                    <a:gd name="T23" fmla="*/ 627 h 702"/>
                    <a:gd name="T24" fmla="*/ 0 w 779"/>
                    <a:gd name="T25" fmla="*/ 372 h 702"/>
                    <a:gd name="T26" fmla="*/ 105 w 779"/>
                    <a:gd name="T27" fmla="*/ 355 h 702"/>
                    <a:gd name="T28" fmla="*/ 99 w 779"/>
                    <a:gd name="T29" fmla="*/ 285 h 702"/>
                    <a:gd name="T30" fmla="*/ 146 w 779"/>
                    <a:gd name="T31" fmla="*/ 285 h 702"/>
                    <a:gd name="T32" fmla="*/ 146 w 779"/>
                    <a:gd name="T33" fmla="*/ 238 h 702"/>
                    <a:gd name="T34" fmla="*/ 204 w 779"/>
                    <a:gd name="T35" fmla="*/ 233 h 702"/>
                    <a:gd name="T36" fmla="*/ 284 w 779"/>
                    <a:gd name="T37" fmla="*/ 303 h 702"/>
                    <a:gd name="T38" fmla="*/ 326 w 779"/>
                    <a:gd name="T39" fmla="*/ 296 h 702"/>
                    <a:gd name="T40" fmla="*/ 326 w 779"/>
                    <a:gd name="T41" fmla="*/ 273 h 702"/>
                    <a:gd name="T42" fmla="*/ 476 w 779"/>
                    <a:gd name="T43" fmla="*/ 383 h 702"/>
                    <a:gd name="T44" fmla="*/ 529 w 779"/>
                    <a:gd name="T45" fmla="*/ 383 h 702"/>
                    <a:gd name="T46" fmla="*/ 523 w 779"/>
                    <a:gd name="T47" fmla="*/ 273 h 702"/>
                    <a:gd name="T48" fmla="*/ 494 w 779"/>
                    <a:gd name="T49" fmla="*/ 296 h 702"/>
                    <a:gd name="T50" fmla="*/ 419 w 779"/>
                    <a:gd name="T51" fmla="*/ 261 h 702"/>
                    <a:gd name="T52" fmla="*/ 453 w 779"/>
                    <a:gd name="T53" fmla="*/ 146 h 702"/>
                    <a:gd name="T54" fmla="*/ 396 w 779"/>
                    <a:gd name="T55" fmla="*/ 139 h 702"/>
                    <a:gd name="T56" fmla="*/ 431 w 779"/>
                    <a:gd name="T57" fmla="*/ 17 h 702"/>
                    <a:gd name="T58" fmla="*/ 558 w 779"/>
                    <a:gd name="T59" fmla="*/ 0 h 702"/>
                    <a:gd name="T60" fmla="*/ 732 w 779"/>
                    <a:gd name="T61" fmla="*/ 87 h 702"/>
                    <a:gd name="T62" fmla="*/ 779 w 779"/>
                    <a:gd name="T63" fmla="*/ 203 h 70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79"/>
                    <a:gd name="T97" fmla="*/ 0 h 702"/>
                    <a:gd name="T98" fmla="*/ 779 w 779"/>
                    <a:gd name="T99" fmla="*/ 702 h 70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79" h="702">
                      <a:moveTo>
                        <a:pt x="779" y="203"/>
                      </a:moveTo>
                      <a:lnTo>
                        <a:pt x="720" y="296"/>
                      </a:lnTo>
                      <a:lnTo>
                        <a:pt x="680" y="325"/>
                      </a:lnTo>
                      <a:lnTo>
                        <a:pt x="686" y="413"/>
                      </a:lnTo>
                      <a:lnTo>
                        <a:pt x="523" y="482"/>
                      </a:lnTo>
                      <a:lnTo>
                        <a:pt x="553" y="535"/>
                      </a:lnTo>
                      <a:lnTo>
                        <a:pt x="483" y="540"/>
                      </a:lnTo>
                      <a:lnTo>
                        <a:pt x="337" y="702"/>
                      </a:lnTo>
                      <a:lnTo>
                        <a:pt x="221" y="697"/>
                      </a:lnTo>
                      <a:lnTo>
                        <a:pt x="157" y="662"/>
                      </a:lnTo>
                      <a:lnTo>
                        <a:pt x="76" y="691"/>
                      </a:lnTo>
                      <a:lnTo>
                        <a:pt x="0" y="627"/>
                      </a:lnTo>
                      <a:lnTo>
                        <a:pt x="0" y="372"/>
                      </a:lnTo>
                      <a:lnTo>
                        <a:pt x="105" y="355"/>
                      </a:lnTo>
                      <a:lnTo>
                        <a:pt x="99" y="285"/>
                      </a:lnTo>
                      <a:lnTo>
                        <a:pt x="146" y="285"/>
                      </a:lnTo>
                      <a:lnTo>
                        <a:pt x="146" y="238"/>
                      </a:lnTo>
                      <a:lnTo>
                        <a:pt x="204" y="233"/>
                      </a:lnTo>
                      <a:lnTo>
                        <a:pt x="284" y="303"/>
                      </a:lnTo>
                      <a:lnTo>
                        <a:pt x="326" y="296"/>
                      </a:lnTo>
                      <a:lnTo>
                        <a:pt x="326" y="273"/>
                      </a:lnTo>
                      <a:lnTo>
                        <a:pt x="476" y="383"/>
                      </a:lnTo>
                      <a:lnTo>
                        <a:pt x="529" y="383"/>
                      </a:lnTo>
                      <a:lnTo>
                        <a:pt x="523" y="273"/>
                      </a:lnTo>
                      <a:lnTo>
                        <a:pt x="494" y="296"/>
                      </a:lnTo>
                      <a:lnTo>
                        <a:pt x="419" y="261"/>
                      </a:lnTo>
                      <a:lnTo>
                        <a:pt x="453" y="146"/>
                      </a:lnTo>
                      <a:lnTo>
                        <a:pt x="396" y="139"/>
                      </a:lnTo>
                      <a:lnTo>
                        <a:pt x="431" y="17"/>
                      </a:lnTo>
                      <a:lnTo>
                        <a:pt x="558" y="0"/>
                      </a:lnTo>
                      <a:lnTo>
                        <a:pt x="732" y="87"/>
                      </a:lnTo>
                      <a:lnTo>
                        <a:pt x="779" y="2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09" name="Freeform 160"/>
                <p:cNvSpPr>
                  <a:spLocks/>
                </p:cNvSpPr>
                <p:nvPr/>
              </p:nvSpPr>
              <p:spPr bwMode="auto">
                <a:xfrm>
                  <a:off x="1505" y="1376"/>
                  <a:ext cx="24" cy="58"/>
                </a:xfrm>
                <a:custGeom>
                  <a:avLst/>
                  <a:gdLst>
                    <a:gd name="T0" fmla="*/ 6 w 192"/>
                    <a:gd name="T1" fmla="*/ 215 h 459"/>
                    <a:gd name="T2" fmla="*/ 105 w 192"/>
                    <a:gd name="T3" fmla="*/ 249 h 459"/>
                    <a:gd name="T4" fmla="*/ 145 w 192"/>
                    <a:gd name="T5" fmla="*/ 459 h 459"/>
                    <a:gd name="T6" fmla="*/ 187 w 192"/>
                    <a:gd name="T7" fmla="*/ 371 h 459"/>
                    <a:gd name="T8" fmla="*/ 192 w 192"/>
                    <a:gd name="T9" fmla="*/ 225 h 459"/>
                    <a:gd name="T10" fmla="*/ 99 w 192"/>
                    <a:gd name="T11" fmla="*/ 0 h 459"/>
                    <a:gd name="T12" fmla="*/ 40 w 192"/>
                    <a:gd name="T13" fmla="*/ 93 h 459"/>
                    <a:gd name="T14" fmla="*/ 0 w 192"/>
                    <a:gd name="T15" fmla="*/ 127 h 459"/>
                    <a:gd name="T16" fmla="*/ 6 w 192"/>
                    <a:gd name="T17" fmla="*/ 215 h 4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2"/>
                    <a:gd name="T28" fmla="*/ 0 h 459"/>
                    <a:gd name="T29" fmla="*/ 192 w 192"/>
                    <a:gd name="T30" fmla="*/ 459 h 4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2" h="459">
                      <a:moveTo>
                        <a:pt x="6" y="215"/>
                      </a:moveTo>
                      <a:lnTo>
                        <a:pt x="105" y="249"/>
                      </a:lnTo>
                      <a:lnTo>
                        <a:pt x="145" y="459"/>
                      </a:lnTo>
                      <a:lnTo>
                        <a:pt x="187" y="371"/>
                      </a:lnTo>
                      <a:lnTo>
                        <a:pt x="192" y="225"/>
                      </a:lnTo>
                      <a:lnTo>
                        <a:pt x="99" y="0"/>
                      </a:lnTo>
                      <a:lnTo>
                        <a:pt x="40" y="93"/>
                      </a:lnTo>
                      <a:lnTo>
                        <a:pt x="0" y="127"/>
                      </a:lnTo>
                      <a:lnTo>
                        <a:pt x="6" y="2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0" name="Freeform 161"/>
                <p:cNvSpPr>
                  <a:spLocks/>
                </p:cNvSpPr>
                <p:nvPr/>
              </p:nvSpPr>
              <p:spPr bwMode="auto">
                <a:xfrm>
                  <a:off x="1338" y="1431"/>
                  <a:ext cx="76" cy="108"/>
                </a:xfrm>
                <a:custGeom>
                  <a:avLst/>
                  <a:gdLst>
                    <a:gd name="T0" fmla="*/ 610 w 610"/>
                    <a:gd name="T1" fmla="*/ 87 h 860"/>
                    <a:gd name="T2" fmla="*/ 598 w 610"/>
                    <a:gd name="T3" fmla="*/ 314 h 860"/>
                    <a:gd name="T4" fmla="*/ 516 w 610"/>
                    <a:gd name="T5" fmla="*/ 366 h 860"/>
                    <a:gd name="T6" fmla="*/ 516 w 610"/>
                    <a:gd name="T7" fmla="*/ 796 h 860"/>
                    <a:gd name="T8" fmla="*/ 464 w 610"/>
                    <a:gd name="T9" fmla="*/ 860 h 860"/>
                    <a:gd name="T10" fmla="*/ 389 w 610"/>
                    <a:gd name="T11" fmla="*/ 837 h 860"/>
                    <a:gd name="T12" fmla="*/ 383 w 610"/>
                    <a:gd name="T13" fmla="*/ 755 h 860"/>
                    <a:gd name="T14" fmla="*/ 337 w 610"/>
                    <a:gd name="T15" fmla="*/ 825 h 860"/>
                    <a:gd name="T16" fmla="*/ 237 w 610"/>
                    <a:gd name="T17" fmla="*/ 703 h 860"/>
                    <a:gd name="T18" fmla="*/ 174 w 610"/>
                    <a:gd name="T19" fmla="*/ 349 h 860"/>
                    <a:gd name="T20" fmla="*/ 110 w 610"/>
                    <a:gd name="T21" fmla="*/ 290 h 860"/>
                    <a:gd name="T22" fmla="*/ 0 w 610"/>
                    <a:gd name="T23" fmla="*/ 63 h 860"/>
                    <a:gd name="T24" fmla="*/ 92 w 610"/>
                    <a:gd name="T25" fmla="*/ 0 h 860"/>
                    <a:gd name="T26" fmla="*/ 157 w 610"/>
                    <a:gd name="T27" fmla="*/ 52 h 860"/>
                    <a:gd name="T28" fmla="*/ 429 w 610"/>
                    <a:gd name="T29" fmla="*/ 6 h 860"/>
                    <a:gd name="T30" fmla="*/ 610 w 610"/>
                    <a:gd name="T31" fmla="*/ 87 h 8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0"/>
                    <a:gd name="T49" fmla="*/ 0 h 860"/>
                    <a:gd name="T50" fmla="*/ 610 w 610"/>
                    <a:gd name="T51" fmla="*/ 860 h 8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0" h="860">
                      <a:moveTo>
                        <a:pt x="610" y="87"/>
                      </a:moveTo>
                      <a:lnTo>
                        <a:pt x="598" y="314"/>
                      </a:lnTo>
                      <a:lnTo>
                        <a:pt x="516" y="366"/>
                      </a:lnTo>
                      <a:lnTo>
                        <a:pt x="516" y="796"/>
                      </a:lnTo>
                      <a:lnTo>
                        <a:pt x="464" y="860"/>
                      </a:lnTo>
                      <a:lnTo>
                        <a:pt x="389" y="837"/>
                      </a:lnTo>
                      <a:lnTo>
                        <a:pt x="383" y="755"/>
                      </a:lnTo>
                      <a:lnTo>
                        <a:pt x="337" y="825"/>
                      </a:lnTo>
                      <a:lnTo>
                        <a:pt x="237" y="703"/>
                      </a:lnTo>
                      <a:lnTo>
                        <a:pt x="174" y="349"/>
                      </a:lnTo>
                      <a:lnTo>
                        <a:pt x="110" y="290"/>
                      </a:lnTo>
                      <a:lnTo>
                        <a:pt x="0" y="63"/>
                      </a:lnTo>
                      <a:lnTo>
                        <a:pt x="92" y="0"/>
                      </a:lnTo>
                      <a:lnTo>
                        <a:pt x="157" y="52"/>
                      </a:lnTo>
                      <a:lnTo>
                        <a:pt x="429" y="6"/>
                      </a:lnTo>
                      <a:lnTo>
                        <a:pt x="610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1" name="Freeform 162"/>
                <p:cNvSpPr>
                  <a:spLocks/>
                </p:cNvSpPr>
                <p:nvPr/>
              </p:nvSpPr>
              <p:spPr bwMode="auto">
                <a:xfrm>
                  <a:off x="1486" y="1374"/>
                  <a:ext cx="85" cy="143"/>
                </a:xfrm>
                <a:custGeom>
                  <a:avLst/>
                  <a:gdLst>
                    <a:gd name="T0" fmla="*/ 30 w 680"/>
                    <a:gd name="T1" fmla="*/ 355 h 1144"/>
                    <a:gd name="T2" fmla="*/ 175 w 680"/>
                    <a:gd name="T3" fmla="*/ 453 h 1144"/>
                    <a:gd name="T4" fmla="*/ 187 w 680"/>
                    <a:gd name="T5" fmla="*/ 564 h 1144"/>
                    <a:gd name="T6" fmla="*/ 128 w 680"/>
                    <a:gd name="T7" fmla="*/ 569 h 1144"/>
                    <a:gd name="T8" fmla="*/ 163 w 680"/>
                    <a:gd name="T9" fmla="*/ 662 h 1144"/>
                    <a:gd name="T10" fmla="*/ 47 w 680"/>
                    <a:gd name="T11" fmla="*/ 831 h 1144"/>
                    <a:gd name="T12" fmla="*/ 82 w 680"/>
                    <a:gd name="T13" fmla="*/ 1132 h 1144"/>
                    <a:gd name="T14" fmla="*/ 145 w 680"/>
                    <a:gd name="T15" fmla="*/ 1144 h 1144"/>
                    <a:gd name="T16" fmla="*/ 175 w 680"/>
                    <a:gd name="T17" fmla="*/ 1028 h 1144"/>
                    <a:gd name="T18" fmla="*/ 320 w 680"/>
                    <a:gd name="T19" fmla="*/ 923 h 1144"/>
                    <a:gd name="T20" fmla="*/ 309 w 680"/>
                    <a:gd name="T21" fmla="*/ 709 h 1144"/>
                    <a:gd name="T22" fmla="*/ 267 w 680"/>
                    <a:gd name="T23" fmla="*/ 686 h 1144"/>
                    <a:gd name="T24" fmla="*/ 291 w 680"/>
                    <a:gd name="T25" fmla="*/ 627 h 1144"/>
                    <a:gd name="T26" fmla="*/ 378 w 680"/>
                    <a:gd name="T27" fmla="*/ 569 h 1144"/>
                    <a:gd name="T28" fmla="*/ 407 w 680"/>
                    <a:gd name="T29" fmla="*/ 517 h 1144"/>
                    <a:gd name="T30" fmla="*/ 640 w 680"/>
                    <a:gd name="T31" fmla="*/ 343 h 1144"/>
                    <a:gd name="T32" fmla="*/ 680 w 680"/>
                    <a:gd name="T33" fmla="*/ 0 h 1144"/>
                    <a:gd name="T34" fmla="*/ 500 w 680"/>
                    <a:gd name="T35" fmla="*/ 23 h 1144"/>
                    <a:gd name="T36" fmla="*/ 471 w 680"/>
                    <a:gd name="T37" fmla="*/ 70 h 1144"/>
                    <a:gd name="T38" fmla="*/ 332 w 680"/>
                    <a:gd name="T39" fmla="*/ 53 h 1144"/>
                    <a:gd name="T40" fmla="*/ 274 w 680"/>
                    <a:gd name="T41" fmla="*/ 81 h 1144"/>
                    <a:gd name="T42" fmla="*/ 344 w 680"/>
                    <a:gd name="T43" fmla="*/ 233 h 1144"/>
                    <a:gd name="T44" fmla="*/ 344 w 680"/>
                    <a:gd name="T45" fmla="*/ 400 h 1144"/>
                    <a:gd name="T46" fmla="*/ 302 w 680"/>
                    <a:gd name="T47" fmla="*/ 477 h 1144"/>
                    <a:gd name="T48" fmla="*/ 262 w 680"/>
                    <a:gd name="T49" fmla="*/ 267 h 1144"/>
                    <a:gd name="T50" fmla="*/ 163 w 680"/>
                    <a:gd name="T51" fmla="*/ 233 h 1144"/>
                    <a:gd name="T52" fmla="*/ 0 w 680"/>
                    <a:gd name="T53" fmla="*/ 302 h 1144"/>
                    <a:gd name="T54" fmla="*/ 30 w 680"/>
                    <a:gd name="T55" fmla="*/ 355 h 114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0"/>
                    <a:gd name="T85" fmla="*/ 0 h 1144"/>
                    <a:gd name="T86" fmla="*/ 680 w 680"/>
                    <a:gd name="T87" fmla="*/ 1144 h 114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0" h="1144">
                      <a:moveTo>
                        <a:pt x="30" y="355"/>
                      </a:moveTo>
                      <a:lnTo>
                        <a:pt x="175" y="453"/>
                      </a:lnTo>
                      <a:lnTo>
                        <a:pt x="187" y="564"/>
                      </a:lnTo>
                      <a:lnTo>
                        <a:pt x="128" y="569"/>
                      </a:lnTo>
                      <a:lnTo>
                        <a:pt x="163" y="662"/>
                      </a:lnTo>
                      <a:lnTo>
                        <a:pt x="47" y="831"/>
                      </a:lnTo>
                      <a:lnTo>
                        <a:pt x="82" y="1132"/>
                      </a:lnTo>
                      <a:lnTo>
                        <a:pt x="145" y="1144"/>
                      </a:lnTo>
                      <a:lnTo>
                        <a:pt x="175" y="1028"/>
                      </a:lnTo>
                      <a:lnTo>
                        <a:pt x="320" y="923"/>
                      </a:lnTo>
                      <a:lnTo>
                        <a:pt x="309" y="709"/>
                      </a:lnTo>
                      <a:lnTo>
                        <a:pt x="267" y="686"/>
                      </a:lnTo>
                      <a:lnTo>
                        <a:pt x="291" y="627"/>
                      </a:lnTo>
                      <a:lnTo>
                        <a:pt x="378" y="569"/>
                      </a:lnTo>
                      <a:lnTo>
                        <a:pt x="407" y="517"/>
                      </a:lnTo>
                      <a:lnTo>
                        <a:pt x="640" y="343"/>
                      </a:lnTo>
                      <a:lnTo>
                        <a:pt x="680" y="0"/>
                      </a:lnTo>
                      <a:lnTo>
                        <a:pt x="500" y="23"/>
                      </a:lnTo>
                      <a:lnTo>
                        <a:pt x="471" y="70"/>
                      </a:lnTo>
                      <a:lnTo>
                        <a:pt x="332" y="53"/>
                      </a:lnTo>
                      <a:lnTo>
                        <a:pt x="274" y="81"/>
                      </a:lnTo>
                      <a:lnTo>
                        <a:pt x="344" y="233"/>
                      </a:lnTo>
                      <a:lnTo>
                        <a:pt x="344" y="400"/>
                      </a:lnTo>
                      <a:lnTo>
                        <a:pt x="302" y="477"/>
                      </a:lnTo>
                      <a:lnTo>
                        <a:pt x="262" y="267"/>
                      </a:lnTo>
                      <a:lnTo>
                        <a:pt x="163" y="233"/>
                      </a:lnTo>
                      <a:lnTo>
                        <a:pt x="0" y="302"/>
                      </a:lnTo>
                      <a:lnTo>
                        <a:pt x="30" y="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2" name="Freeform 163"/>
                <p:cNvSpPr>
                  <a:spLocks/>
                </p:cNvSpPr>
                <p:nvPr/>
              </p:nvSpPr>
              <p:spPr bwMode="auto">
                <a:xfrm>
                  <a:off x="1448" y="1418"/>
                  <a:ext cx="61" cy="60"/>
                </a:xfrm>
                <a:custGeom>
                  <a:avLst/>
                  <a:gdLst>
                    <a:gd name="T0" fmla="*/ 0 w 489"/>
                    <a:gd name="T1" fmla="*/ 162 h 476"/>
                    <a:gd name="T2" fmla="*/ 63 w 489"/>
                    <a:gd name="T3" fmla="*/ 336 h 476"/>
                    <a:gd name="T4" fmla="*/ 116 w 489"/>
                    <a:gd name="T5" fmla="*/ 336 h 476"/>
                    <a:gd name="T6" fmla="*/ 133 w 489"/>
                    <a:gd name="T7" fmla="*/ 389 h 476"/>
                    <a:gd name="T8" fmla="*/ 349 w 489"/>
                    <a:gd name="T9" fmla="*/ 476 h 476"/>
                    <a:gd name="T10" fmla="*/ 465 w 489"/>
                    <a:gd name="T11" fmla="*/ 307 h 476"/>
                    <a:gd name="T12" fmla="*/ 430 w 489"/>
                    <a:gd name="T13" fmla="*/ 214 h 476"/>
                    <a:gd name="T14" fmla="*/ 489 w 489"/>
                    <a:gd name="T15" fmla="*/ 209 h 476"/>
                    <a:gd name="T16" fmla="*/ 477 w 489"/>
                    <a:gd name="T17" fmla="*/ 98 h 476"/>
                    <a:gd name="T18" fmla="*/ 332 w 489"/>
                    <a:gd name="T19" fmla="*/ 0 h 476"/>
                    <a:gd name="T20" fmla="*/ 262 w 489"/>
                    <a:gd name="T21" fmla="*/ 5 h 476"/>
                    <a:gd name="T22" fmla="*/ 116 w 489"/>
                    <a:gd name="T23" fmla="*/ 167 h 476"/>
                    <a:gd name="T24" fmla="*/ 0 w 489"/>
                    <a:gd name="T25" fmla="*/ 162 h 4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89"/>
                    <a:gd name="T40" fmla="*/ 0 h 476"/>
                    <a:gd name="T41" fmla="*/ 489 w 489"/>
                    <a:gd name="T42" fmla="*/ 476 h 4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89" h="476">
                      <a:moveTo>
                        <a:pt x="0" y="162"/>
                      </a:moveTo>
                      <a:lnTo>
                        <a:pt x="63" y="336"/>
                      </a:lnTo>
                      <a:lnTo>
                        <a:pt x="116" y="336"/>
                      </a:lnTo>
                      <a:lnTo>
                        <a:pt x="133" y="389"/>
                      </a:lnTo>
                      <a:lnTo>
                        <a:pt x="349" y="476"/>
                      </a:lnTo>
                      <a:lnTo>
                        <a:pt x="465" y="307"/>
                      </a:lnTo>
                      <a:lnTo>
                        <a:pt x="430" y="214"/>
                      </a:lnTo>
                      <a:lnTo>
                        <a:pt x="489" y="209"/>
                      </a:lnTo>
                      <a:lnTo>
                        <a:pt x="477" y="98"/>
                      </a:lnTo>
                      <a:lnTo>
                        <a:pt x="332" y="0"/>
                      </a:lnTo>
                      <a:lnTo>
                        <a:pt x="262" y="5"/>
                      </a:lnTo>
                      <a:lnTo>
                        <a:pt x="116" y="167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3" name="Freeform 164"/>
                <p:cNvSpPr>
                  <a:spLocks/>
                </p:cNvSpPr>
                <p:nvPr/>
              </p:nvSpPr>
              <p:spPr bwMode="auto">
                <a:xfrm>
                  <a:off x="1403" y="1434"/>
                  <a:ext cx="74" cy="85"/>
                </a:xfrm>
                <a:custGeom>
                  <a:avLst/>
                  <a:gdLst>
                    <a:gd name="T0" fmla="*/ 0 w 593"/>
                    <a:gd name="T1" fmla="*/ 622 h 674"/>
                    <a:gd name="T2" fmla="*/ 53 w 593"/>
                    <a:gd name="T3" fmla="*/ 674 h 674"/>
                    <a:gd name="T4" fmla="*/ 135 w 593"/>
                    <a:gd name="T5" fmla="*/ 640 h 674"/>
                    <a:gd name="T6" fmla="*/ 216 w 593"/>
                    <a:gd name="T7" fmla="*/ 552 h 674"/>
                    <a:gd name="T8" fmla="*/ 338 w 593"/>
                    <a:gd name="T9" fmla="*/ 581 h 674"/>
                    <a:gd name="T10" fmla="*/ 379 w 593"/>
                    <a:gd name="T11" fmla="*/ 552 h 674"/>
                    <a:gd name="T12" fmla="*/ 361 w 593"/>
                    <a:gd name="T13" fmla="*/ 488 h 674"/>
                    <a:gd name="T14" fmla="*/ 593 w 593"/>
                    <a:gd name="T15" fmla="*/ 296 h 674"/>
                    <a:gd name="T16" fmla="*/ 501 w 593"/>
                    <a:gd name="T17" fmla="*/ 262 h 674"/>
                    <a:gd name="T18" fmla="*/ 477 w 593"/>
                    <a:gd name="T19" fmla="*/ 209 h 674"/>
                    <a:gd name="T20" fmla="*/ 424 w 593"/>
                    <a:gd name="T21" fmla="*/ 209 h 674"/>
                    <a:gd name="T22" fmla="*/ 361 w 593"/>
                    <a:gd name="T23" fmla="*/ 35 h 674"/>
                    <a:gd name="T24" fmla="*/ 297 w 593"/>
                    <a:gd name="T25" fmla="*/ 0 h 674"/>
                    <a:gd name="T26" fmla="*/ 94 w 593"/>
                    <a:gd name="T27" fmla="*/ 64 h 674"/>
                    <a:gd name="T28" fmla="*/ 82 w 593"/>
                    <a:gd name="T29" fmla="*/ 291 h 674"/>
                    <a:gd name="T30" fmla="*/ 0 w 593"/>
                    <a:gd name="T31" fmla="*/ 337 h 674"/>
                    <a:gd name="T32" fmla="*/ 0 w 593"/>
                    <a:gd name="T33" fmla="*/ 622 h 6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3"/>
                    <a:gd name="T52" fmla="*/ 0 h 674"/>
                    <a:gd name="T53" fmla="*/ 593 w 593"/>
                    <a:gd name="T54" fmla="*/ 674 h 6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3" h="674">
                      <a:moveTo>
                        <a:pt x="0" y="622"/>
                      </a:moveTo>
                      <a:lnTo>
                        <a:pt x="53" y="674"/>
                      </a:lnTo>
                      <a:lnTo>
                        <a:pt x="135" y="640"/>
                      </a:lnTo>
                      <a:lnTo>
                        <a:pt x="216" y="552"/>
                      </a:lnTo>
                      <a:lnTo>
                        <a:pt x="338" y="581"/>
                      </a:lnTo>
                      <a:lnTo>
                        <a:pt x="379" y="552"/>
                      </a:lnTo>
                      <a:lnTo>
                        <a:pt x="361" y="488"/>
                      </a:lnTo>
                      <a:lnTo>
                        <a:pt x="593" y="296"/>
                      </a:lnTo>
                      <a:lnTo>
                        <a:pt x="501" y="262"/>
                      </a:lnTo>
                      <a:lnTo>
                        <a:pt x="477" y="209"/>
                      </a:lnTo>
                      <a:lnTo>
                        <a:pt x="424" y="209"/>
                      </a:lnTo>
                      <a:lnTo>
                        <a:pt x="361" y="35"/>
                      </a:lnTo>
                      <a:lnTo>
                        <a:pt x="297" y="0"/>
                      </a:lnTo>
                      <a:lnTo>
                        <a:pt x="94" y="64"/>
                      </a:lnTo>
                      <a:lnTo>
                        <a:pt x="82" y="291"/>
                      </a:lnTo>
                      <a:lnTo>
                        <a:pt x="0" y="337"/>
                      </a:lnTo>
                      <a:lnTo>
                        <a:pt x="0" y="6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4" name="Freeform 165"/>
                <p:cNvSpPr>
                  <a:spLocks/>
                </p:cNvSpPr>
                <p:nvPr/>
              </p:nvSpPr>
              <p:spPr bwMode="auto">
                <a:xfrm>
                  <a:off x="1380" y="1471"/>
                  <a:ext cx="123" cy="122"/>
                </a:xfrm>
                <a:custGeom>
                  <a:avLst/>
                  <a:gdLst>
                    <a:gd name="T0" fmla="*/ 0 w 982"/>
                    <a:gd name="T1" fmla="*/ 500 h 970"/>
                    <a:gd name="T2" fmla="*/ 110 w 982"/>
                    <a:gd name="T3" fmla="*/ 710 h 970"/>
                    <a:gd name="T4" fmla="*/ 87 w 982"/>
                    <a:gd name="T5" fmla="*/ 831 h 970"/>
                    <a:gd name="T6" fmla="*/ 127 w 982"/>
                    <a:gd name="T7" fmla="*/ 942 h 970"/>
                    <a:gd name="T8" fmla="*/ 203 w 982"/>
                    <a:gd name="T9" fmla="*/ 970 h 970"/>
                    <a:gd name="T10" fmla="*/ 296 w 982"/>
                    <a:gd name="T11" fmla="*/ 907 h 970"/>
                    <a:gd name="T12" fmla="*/ 418 w 982"/>
                    <a:gd name="T13" fmla="*/ 895 h 970"/>
                    <a:gd name="T14" fmla="*/ 593 w 982"/>
                    <a:gd name="T15" fmla="*/ 814 h 970"/>
                    <a:gd name="T16" fmla="*/ 755 w 982"/>
                    <a:gd name="T17" fmla="*/ 721 h 970"/>
                    <a:gd name="T18" fmla="*/ 964 w 982"/>
                    <a:gd name="T19" fmla="*/ 431 h 970"/>
                    <a:gd name="T20" fmla="*/ 982 w 982"/>
                    <a:gd name="T21" fmla="*/ 366 h 970"/>
                    <a:gd name="T22" fmla="*/ 924 w 982"/>
                    <a:gd name="T23" fmla="*/ 354 h 970"/>
                    <a:gd name="T24" fmla="*/ 860 w 982"/>
                    <a:gd name="T25" fmla="*/ 413 h 970"/>
                    <a:gd name="T26" fmla="*/ 819 w 982"/>
                    <a:gd name="T27" fmla="*/ 407 h 970"/>
                    <a:gd name="T28" fmla="*/ 842 w 982"/>
                    <a:gd name="T29" fmla="*/ 332 h 970"/>
                    <a:gd name="T30" fmla="*/ 848 w 982"/>
                    <a:gd name="T31" fmla="*/ 302 h 970"/>
                    <a:gd name="T32" fmla="*/ 924 w 982"/>
                    <a:gd name="T33" fmla="*/ 302 h 970"/>
                    <a:gd name="T34" fmla="*/ 889 w 982"/>
                    <a:gd name="T35" fmla="*/ 53 h 970"/>
                    <a:gd name="T36" fmla="*/ 760 w 982"/>
                    <a:gd name="T37" fmla="*/ 0 h 970"/>
                    <a:gd name="T38" fmla="*/ 540 w 982"/>
                    <a:gd name="T39" fmla="*/ 175 h 970"/>
                    <a:gd name="T40" fmla="*/ 558 w 982"/>
                    <a:gd name="T41" fmla="*/ 256 h 970"/>
                    <a:gd name="T42" fmla="*/ 517 w 982"/>
                    <a:gd name="T43" fmla="*/ 285 h 970"/>
                    <a:gd name="T44" fmla="*/ 395 w 982"/>
                    <a:gd name="T45" fmla="*/ 256 h 970"/>
                    <a:gd name="T46" fmla="*/ 326 w 982"/>
                    <a:gd name="T47" fmla="*/ 332 h 970"/>
                    <a:gd name="T48" fmla="*/ 232 w 982"/>
                    <a:gd name="T49" fmla="*/ 378 h 970"/>
                    <a:gd name="T50" fmla="*/ 179 w 982"/>
                    <a:gd name="T51" fmla="*/ 326 h 970"/>
                    <a:gd name="T52" fmla="*/ 179 w 982"/>
                    <a:gd name="T53" fmla="*/ 477 h 970"/>
                    <a:gd name="T54" fmla="*/ 127 w 982"/>
                    <a:gd name="T55" fmla="*/ 541 h 970"/>
                    <a:gd name="T56" fmla="*/ 64 w 982"/>
                    <a:gd name="T57" fmla="*/ 518 h 970"/>
                    <a:gd name="T58" fmla="*/ 46 w 982"/>
                    <a:gd name="T59" fmla="*/ 436 h 970"/>
                    <a:gd name="T60" fmla="*/ 0 w 982"/>
                    <a:gd name="T61" fmla="*/ 500 h 97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982"/>
                    <a:gd name="T94" fmla="*/ 0 h 970"/>
                    <a:gd name="T95" fmla="*/ 982 w 982"/>
                    <a:gd name="T96" fmla="*/ 970 h 97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982" h="970">
                      <a:moveTo>
                        <a:pt x="0" y="500"/>
                      </a:moveTo>
                      <a:lnTo>
                        <a:pt x="110" y="710"/>
                      </a:lnTo>
                      <a:lnTo>
                        <a:pt x="87" y="831"/>
                      </a:lnTo>
                      <a:lnTo>
                        <a:pt x="127" y="942"/>
                      </a:lnTo>
                      <a:lnTo>
                        <a:pt x="203" y="970"/>
                      </a:lnTo>
                      <a:lnTo>
                        <a:pt x="296" y="907"/>
                      </a:lnTo>
                      <a:lnTo>
                        <a:pt x="418" y="895"/>
                      </a:lnTo>
                      <a:lnTo>
                        <a:pt x="593" y="814"/>
                      </a:lnTo>
                      <a:lnTo>
                        <a:pt x="755" y="721"/>
                      </a:lnTo>
                      <a:lnTo>
                        <a:pt x="964" y="431"/>
                      </a:lnTo>
                      <a:lnTo>
                        <a:pt x="982" y="366"/>
                      </a:lnTo>
                      <a:lnTo>
                        <a:pt x="924" y="354"/>
                      </a:lnTo>
                      <a:lnTo>
                        <a:pt x="860" y="413"/>
                      </a:lnTo>
                      <a:lnTo>
                        <a:pt x="819" y="407"/>
                      </a:lnTo>
                      <a:lnTo>
                        <a:pt x="842" y="332"/>
                      </a:lnTo>
                      <a:lnTo>
                        <a:pt x="848" y="302"/>
                      </a:lnTo>
                      <a:lnTo>
                        <a:pt x="924" y="302"/>
                      </a:lnTo>
                      <a:lnTo>
                        <a:pt x="889" y="53"/>
                      </a:lnTo>
                      <a:lnTo>
                        <a:pt x="760" y="0"/>
                      </a:lnTo>
                      <a:lnTo>
                        <a:pt x="540" y="175"/>
                      </a:lnTo>
                      <a:lnTo>
                        <a:pt x="558" y="256"/>
                      </a:lnTo>
                      <a:lnTo>
                        <a:pt x="517" y="285"/>
                      </a:lnTo>
                      <a:lnTo>
                        <a:pt x="395" y="256"/>
                      </a:lnTo>
                      <a:lnTo>
                        <a:pt x="326" y="332"/>
                      </a:lnTo>
                      <a:lnTo>
                        <a:pt x="232" y="378"/>
                      </a:lnTo>
                      <a:lnTo>
                        <a:pt x="179" y="326"/>
                      </a:lnTo>
                      <a:lnTo>
                        <a:pt x="179" y="477"/>
                      </a:lnTo>
                      <a:lnTo>
                        <a:pt x="127" y="541"/>
                      </a:lnTo>
                      <a:lnTo>
                        <a:pt x="64" y="518"/>
                      </a:lnTo>
                      <a:lnTo>
                        <a:pt x="46" y="436"/>
                      </a:lnTo>
                      <a:lnTo>
                        <a:pt x="0" y="5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5" name="Freeform 166"/>
                <p:cNvSpPr>
                  <a:spLocks/>
                </p:cNvSpPr>
                <p:nvPr/>
              </p:nvSpPr>
              <p:spPr bwMode="auto">
                <a:xfrm>
                  <a:off x="1482" y="1509"/>
                  <a:ext cx="14" cy="14"/>
                </a:xfrm>
                <a:custGeom>
                  <a:avLst/>
                  <a:gdLst>
                    <a:gd name="T0" fmla="*/ 104 w 116"/>
                    <a:gd name="T1" fmla="*/ 0 h 111"/>
                    <a:gd name="T2" fmla="*/ 41 w 116"/>
                    <a:gd name="T3" fmla="*/ 0 h 111"/>
                    <a:gd name="T4" fmla="*/ 0 w 116"/>
                    <a:gd name="T5" fmla="*/ 99 h 111"/>
                    <a:gd name="T6" fmla="*/ 47 w 116"/>
                    <a:gd name="T7" fmla="*/ 111 h 111"/>
                    <a:gd name="T8" fmla="*/ 116 w 116"/>
                    <a:gd name="T9" fmla="*/ 52 h 111"/>
                    <a:gd name="T10" fmla="*/ 104 w 116"/>
                    <a:gd name="T11" fmla="*/ 0 h 1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6"/>
                    <a:gd name="T19" fmla="*/ 0 h 111"/>
                    <a:gd name="T20" fmla="*/ 116 w 116"/>
                    <a:gd name="T21" fmla="*/ 111 h 1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6" h="111">
                      <a:moveTo>
                        <a:pt x="104" y="0"/>
                      </a:moveTo>
                      <a:lnTo>
                        <a:pt x="41" y="0"/>
                      </a:lnTo>
                      <a:lnTo>
                        <a:pt x="0" y="99"/>
                      </a:lnTo>
                      <a:lnTo>
                        <a:pt x="47" y="111"/>
                      </a:lnTo>
                      <a:lnTo>
                        <a:pt x="116" y="52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6" name="Freeform 167"/>
                <p:cNvSpPr>
                  <a:spLocks/>
                </p:cNvSpPr>
                <p:nvPr/>
              </p:nvSpPr>
              <p:spPr bwMode="auto">
                <a:xfrm>
                  <a:off x="1457" y="1532"/>
                  <a:ext cx="16" cy="18"/>
                </a:xfrm>
                <a:custGeom>
                  <a:avLst/>
                  <a:gdLst>
                    <a:gd name="T0" fmla="*/ 98 w 133"/>
                    <a:gd name="T1" fmla="*/ 0 h 145"/>
                    <a:gd name="T2" fmla="*/ 17 w 133"/>
                    <a:gd name="T3" fmla="*/ 23 h 145"/>
                    <a:gd name="T4" fmla="*/ 0 w 133"/>
                    <a:gd name="T5" fmla="*/ 81 h 145"/>
                    <a:gd name="T6" fmla="*/ 28 w 133"/>
                    <a:gd name="T7" fmla="*/ 145 h 145"/>
                    <a:gd name="T8" fmla="*/ 81 w 133"/>
                    <a:gd name="T9" fmla="*/ 145 h 145"/>
                    <a:gd name="T10" fmla="*/ 133 w 133"/>
                    <a:gd name="T11" fmla="*/ 70 h 145"/>
                    <a:gd name="T12" fmla="*/ 133 w 133"/>
                    <a:gd name="T13" fmla="*/ 40 h 145"/>
                    <a:gd name="T14" fmla="*/ 128 w 133"/>
                    <a:gd name="T15" fmla="*/ 17 h 145"/>
                    <a:gd name="T16" fmla="*/ 98 w 133"/>
                    <a:gd name="T17" fmla="*/ 0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3"/>
                    <a:gd name="T28" fmla="*/ 0 h 145"/>
                    <a:gd name="T29" fmla="*/ 133 w 133"/>
                    <a:gd name="T30" fmla="*/ 145 h 1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3" h="145">
                      <a:moveTo>
                        <a:pt x="98" y="0"/>
                      </a:moveTo>
                      <a:lnTo>
                        <a:pt x="17" y="23"/>
                      </a:lnTo>
                      <a:lnTo>
                        <a:pt x="0" y="81"/>
                      </a:lnTo>
                      <a:lnTo>
                        <a:pt x="28" y="145"/>
                      </a:lnTo>
                      <a:lnTo>
                        <a:pt x="81" y="145"/>
                      </a:lnTo>
                      <a:lnTo>
                        <a:pt x="133" y="70"/>
                      </a:lnTo>
                      <a:lnTo>
                        <a:pt x="133" y="40"/>
                      </a:lnTo>
                      <a:lnTo>
                        <a:pt x="128" y="17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7" name="Freeform 168"/>
                <p:cNvSpPr>
                  <a:spLocks/>
                </p:cNvSpPr>
                <p:nvPr/>
              </p:nvSpPr>
              <p:spPr bwMode="auto">
                <a:xfrm>
                  <a:off x="1585" y="1382"/>
                  <a:ext cx="65" cy="118"/>
                </a:xfrm>
                <a:custGeom>
                  <a:avLst/>
                  <a:gdLst>
                    <a:gd name="T0" fmla="*/ 93 w 517"/>
                    <a:gd name="T1" fmla="*/ 378 h 941"/>
                    <a:gd name="T2" fmla="*/ 98 w 517"/>
                    <a:gd name="T3" fmla="*/ 528 h 941"/>
                    <a:gd name="T4" fmla="*/ 0 w 517"/>
                    <a:gd name="T5" fmla="*/ 692 h 941"/>
                    <a:gd name="T6" fmla="*/ 17 w 517"/>
                    <a:gd name="T7" fmla="*/ 720 h 941"/>
                    <a:gd name="T8" fmla="*/ 23 w 517"/>
                    <a:gd name="T9" fmla="*/ 901 h 941"/>
                    <a:gd name="T10" fmla="*/ 105 w 517"/>
                    <a:gd name="T11" fmla="*/ 941 h 941"/>
                    <a:gd name="T12" fmla="*/ 157 w 517"/>
                    <a:gd name="T13" fmla="*/ 906 h 941"/>
                    <a:gd name="T14" fmla="*/ 227 w 517"/>
                    <a:gd name="T15" fmla="*/ 918 h 941"/>
                    <a:gd name="T16" fmla="*/ 290 w 517"/>
                    <a:gd name="T17" fmla="*/ 814 h 941"/>
                    <a:gd name="T18" fmla="*/ 296 w 517"/>
                    <a:gd name="T19" fmla="*/ 744 h 941"/>
                    <a:gd name="T20" fmla="*/ 429 w 517"/>
                    <a:gd name="T21" fmla="*/ 435 h 941"/>
                    <a:gd name="T22" fmla="*/ 429 w 517"/>
                    <a:gd name="T23" fmla="*/ 371 h 941"/>
                    <a:gd name="T24" fmla="*/ 452 w 517"/>
                    <a:gd name="T25" fmla="*/ 354 h 941"/>
                    <a:gd name="T26" fmla="*/ 441 w 517"/>
                    <a:gd name="T27" fmla="*/ 214 h 941"/>
                    <a:gd name="T28" fmla="*/ 476 w 517"/>
                    <a:gd name="T29" fmla="*/ 249 h 941"/>
                    <a:gd name="T30" fmla="*/ 494 w 517"/>
                    <a:gd name="T31" fmla="*/ 325 h 941"/>
                    <a:gd name="T32" fmla="*/ 505 w 517"/>
                    <a:gd name="T33" fmla="*/ 308 h 941"/>
                    <a:gd name="T34" fmla="*/ 517 w 517"/>
                    <a:gd name="T35" fmla="*/ 197 h 941"/>
                    <a:gd name="T36" fmla="*/ 494 w 517"/>
                    <a:gd name="T37" fmla="*/ 116 h 941"/>
                    <a:gd name="T38" fmla="*/ 459 w 517"/>
                    <a:gd name="T39" fmla="*/ 47 h 941"/>
                    <a:gd name="T40" fmla="*/ 429 w 517"/>
                    <a:gd name="T41" fmla="*/ 0 h 941"/>
                    <a:gd name="T42" fmla="*/ 302 w 517"/>
                    <a:gd name="T43" fmla="*/ 249 h 941"/>
                    <a:gd name="T44" fmla="*/ 250 w 517"/>
                    <a:gd name="T45" fmla="*/ 244 h 941"/>
                    <a:gd name="T46" fmla="*/ 238 w 517"/>
                    <a:gd name="T47" fmla="*/ 296 h 941"/>
                    <a:gd name="T48" fmla="*/ 197 w 517"/>
                    <a:gd name="T49" fmla="*/ 291 h 941"/>
                    <a:gd name="T50" fmla="*/ 116 w 517"/>
                    <a:gd name="T51" fmla="*/ 348 h 941"/>
                    <a:gd name="T52" fmla="*/ 93 w 517"/>
                    <a:gd name="T53" fmla="*/ 378 h 9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17"/>
                    <a:gd name="T82" fmla="*/ 0 h 941"/>
                    <a:gd name="T83" fmla="*/ 517 w 517"/>
                    <a:gd name="T84" fmla="*/ 941 h 94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17" h="941">
                      <a:moveTo>
                        <a:pt x="93" y="378"/>
                      </a:moveTo>
                      <a:lnTo>
                        <a:pt x="98" y="528"/>
                      </a:lnTo>
                      <a:lnTo>
                        <a:pt x="0" y="692"/>
                      </a:lnTo>
                      <a:lnTo>
                        <a:pt x="17" y="720"/>
                      </a:lnTo>
                      <a:lnTo>
                        <a:pt x="23" y="901"/>
                      </a:lnTo>
                      <a:lnTo>
                        <a:pt x="105" y="941"/>
                      </a:lnTo>
                      <a:lnTo>
                        <a:pt x="157" y="906"/>
                      </a:lnTo>
                      <a:lnTo>
                        <a:pt x="227" y="918"/>
                      </a:lnTo>
                      <a:lnTo>
                        <a:pt x="290" y="814"/>
                      </a:lnTo>
                      <a:lnTo>
                        <a:pt x="296" y="744"/>
                      </a:lnTo>
                      <a:lnTo>
                        <a:pt x="429" y="435"/>
                      </a:lnTo>
                      <a:lnTo>
                        <a:pt x="429" y="371"/>
                      </a:lnTo>
                      <a:lnTo>
                        <a:pt x="452" y="354"/>
                      </a:lnTo>
                      <a:lnTo>
                        <a:pt x="441" y="214"/>
                      </a:lnTo>
                      <a:lnTo>
                        <a:pt x="476" y="249"/>
                      </a:lnTo>
                      <a:lnTo>
                        <a:pt x="494" y="325"/>
                      </a:lnTo>
                      <a:lnTo>
                        <a:pt x="505" y="308"/>
                      </a:lnTo>
                      <a:lnTo>
                        <a:pt x="517" y="197"/>
                      </a:lnTo>
                      <a:lnTo>
                        <a:pt x="494" y="116"/>
                      </a:lnTo>
                      <a:lnTo>
                        <a:pt x="459" y="47"/>
                      </a:lnTo>
                      <a:lnTo>
                        <a:pt x="429" y="0"/>
                      </a:lnTo>
                      <a:lnTo>
                        <a:pt x="302" y="249"/>
                      </a:lnTo>
                      <a:lnTo>
                        <a:pt x="250" y="244"/>
                      </a:lnTo>
                      <a:lnTo>
                        <a:pt x="238" y="296"/>
                      </a:lnTo>
                      <a:lnTo>
                        <a:pt x="197" y="291"/>
                      </a:lnTo>
                      <a:lnTo>
                        <a:pt x="116" y="348"/>
                      </a:lnTo>
                      <a:lnTo>
                        <a:pt x="93" y="3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8" name="Freeform 169"/>
                <p:cNvSpPr>
                  <a:spLocks/>
                </p:cNvSpPr>
                <p:nvPr/>
              </p:nvSpPr>
              <p:spPr bwMode="auto">
                <a:xfrm>
                  <a:off x="1252" y="734"/>
                  <a:ext cx="3" cy="7"/>
                </a:xfrm>
                <a:custGeom>
                  <a:avLst/>
                  <a:gdLst>
                    <a:gd name="T0" fmla="*/ 12 w 24"/>
                    <a:gd name="T1" fmla="*/ 0 h 58"/>
                    <a:gd name="T2" fmla="*/ 24 w 24"/>
                    <a:gd name="T3" fmla="*/ 35 h 58"/>
                    <a:gd name="T4" fmla="*/ 6 w 24"/>
                    <a:gd name="T5" fmla="*/ 58 h 58"/>
                    <a:gd name="T6" fmla="*/ 6 w 24"/>
                    <a:gd name="T7" fmla="*/ 52 h 58"/>
                    <a:gd name="T8" fmla="*/ 6 w 24"/>
                    <a:gd name="T9" fmla="*/ 40 h 58"/>
                    <a:gd name="T10" fmla="*/ 0 w 24"/>
                    <a:gd name="T11" fmla="*/ 12 h 58"/>
                    <a:gd name="T12" fmla="*/ 12 w 2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58"/>
                    <a:gd name="T23" fmla="*/ 24 w 24"/>
                    <a:gd name="T24" fmla="*/ 58 h 5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58">
                      <a:moveTo>
                        <a:pt x="12" y="0"/>
                      </a:moveTo>
                      <a:lnTo>
                        <a:pt x="24" y="35"/>
                      </a:lnTo>
                      <a:lnTo>
                        <a:pt x="6" y="58"/>
                      </a:lnTo>
                      <a:lnTo>
                        <a:pt x="6" y="52"/>
                      </a:lnTo>
                      <a:lnTo>
                        <a:pt x="6" y="40"/>
                      </a:lnTo>
                      <a:lnTo>
                        <a:pt x="0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19" name="Freeform 170"/>
                <p:cNvSpPr>
                  <a:spLocks/>
                </p:cNvSpPr>
                <p:nvPr/>
              </p:nvSpPr>
              <p:spPr bwMode="auto">
                <a:xfrm>
                  <a:off x="1248" y="735"/>
                  <a:ext cx="2" cy="4"/>
                </a:xfrm>
                <a:custGeom>
                  <a:avLst/>
                  <a:gdLst>
                    <a:gd name="T0" fmla="*/ 6 w 18"/>
                    <a:gd name="T1" fmla="*/ 0 h 35"/>
                    <a:gd name="T2" fmla="*/ 0 w 18"/>
                    <a:gd name="T3" fmla="*/ 24 h 35"/>
                    <a:gd name="T4" fmla="*/ 11 w 18"/>
                    <a:gd name="T5" fmla="*/ 35 h 35"/>
                    <a:gd name="T6" fmla="*/ 18 w 18"/>
                    <a:gd name="T7" fmla="*/ 18 h 35"/>
                    <a:gd name="T8" fmla="*/ 18 w 18"/>
                    <a:gd name="T9" fmla="*/ 7 h 35"/>
                    <a:gd name="T10" fmla="*/ 6 w 18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"/>
                    <a:gd name="T19" fmla="*/ 0 h 35"/>
                    <a:gd name="T20" fmla="*/ 18 w 18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" h="35">
                      <a:moveTo>
                        <a:pt x="6" y="0"/>
                      </a:moveTo>
                      <a:lnTo>
                        <a:pt x="0" y="24"/>
                      </a:lnTo>
                      <a:lnTo>
                        <a:pt x="11" y="35"/>
                      </a:lnTo>
                      <a:lnTo>
                        <a:pt x="18" y="18"/>
                      </a:lnTo>
                      <a:lnTo>
                        <a:pt x="18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0" name="Freeform 171"/>
                <p:cNvSpPr>
                  <a:spLocks/>
                </p:cNvSpPr>
                <p:nvPr/>
              </p:nvSpPr>
              <p:spPr bwMode="auto">
                <a:xfrm>
                  <a:off x="1249" y="726"/>
                  <a:ext cx="7" cy="5"/>
                </a:xfrm>
                <a:custGeom>
                  <a:avLst/>
                  <a:gdLst>
                    <a:gd name="T0" fmla="*/ 7 w 53"/>
                    <a:gd name="T1" fmla="*/ 18 h 47"/>
                    <a:gd name="T2" fmla="*/ 0 w 53"/>
                    <a:gd name="T3" fmla="*/ 30 h 47"/>
                    <a:gd name="T4" fmla="*/ 18 w 53"/>
                    <a:gd name="T5" fmla="*/ 47 h 47"/>
                    <a:gd name="T6" fmla="*/ 42 w 53"/>
                    <a:gd name="T7" fmla="*/ 41 h 47"/>
                    <a:gd name="T8" fmla="*/ 53 w 53"/>
                    <a:gd name="T9" fmla="*/ 18 h 47"/>
                    <a:gd name="T10" fmla="*/ 30 w 53"/>
                    <a:gd name="T11" fmla="*/ 0 h 47"/>
                    <a:gd name="T12" fmla="*/ 7 w 53"/>
                    <a:gd name="T13" fmla="*/ 0 h 47"/>
                    <a:gd name="T14" fmla="*/ 7 w 53"/>
                    <a:gd name="T15" fmla="*/ 18 h 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3"/>
                    <a:gd name="T25" fmla="*/ 0 h 47"/>
                    <a:gd name="T26" fmla="*/ 53 w 53"/>
                    <a:gd name="T27" fmla="*/ 47 h 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3" h="47">
                      <a:moveTo>
                        <a:pt x="7" y="18"/>
                      </a:moveTo>
                      <a:lnTo>
                        <a:pt x="0" y="30"/>
                      </a:lnTo>
                      <a:lnTo>
                        <a:pt x="18" y="47"/>
                      </a:lnTo>
                      <a:lnTo>
                        <a:pt x="42" y="41"/>
                      </a:lnTo>
                      <a:lnTo>
                        <a:pt x="53" y="18"/>
                      </a:lnTo>
                      <a:lnTo>
                        <a:pt x="30" y="0"/>
                      </a:lnTo>
                      <a:lnTo>
                        <a:pt x="7" y="0"/>
                      </a:ln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1" name="Freeform 172"/>
                <p:cNvSpPr>
                  <a:spLocks/>
                </p:cNvSpPr>
                <p:nvPr/>
              </p:nvSpPr>
              <p:spPr bwMode="auto">
                <a:xfrm>
                  <a:off x="1272" y="723"/>
                  <a:ext cx="4" cy="3"/>
                </a:xfrm>
                <a:custGeom>
                  <a:avLst/>
                  <a:gdLst>
                    <a:gd name="T0" fmla="*/ 11 w 28"/>
                    <a:gd name="T1" fmla="*/ 6 h 23"/>
                    <a:gd name="T2" fmla="*/ 0 w 28"/>
                    <a:gd name="T3" fmla="*/ 18 h 23"/>
                    <a:gd name="T4" fmla="*/ 11 w 28"/>
                    <a:gd name="T5" fmla="*/ 23 h 23"/>
                    <a:gd name="T6" fmla="*/ 28 w 28"/>
                    <a:gd name="T7" fmla="*/ 23 h 23"/>
                    <a:gd name="T8" fmla="*/ 23 w 28"/>
                    <a:gd name="T9" fmla="*/ 6 h 23"/>
                    <a:gd name="T10" fmla="*/ 17 w 28"/>
                    <a:gd name="T11" fmla="*/ 0 h 23"/>
                    <a:gd name="T12" fmla="*/ 11 w 28"/>
                    <a:gd name="T13" fmla="*/ 6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23"/>
                    <a:gd name="T23" fmla="*/ 28 w 2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23">
                      <a:moveTo>
                        <a:pt x="11" y="6"/>
                      </a:moveTo>
                      <a:lnTo>
                        <a:pt x="0" y="18"/>
                      </a:lnTo>
                      <a:lnTo>
                        <a:pt x="11" y="23"/>
                      </a:lnTo>
                      <a:lnTo>
                        <a:pt x="28" y="23"/>
                      </a:lnTo>
                      <a:lnTo>
                        <a:pt x="23" y="6"/>
                      </a:lnTo>
                      <a:lnTo>
                        <a:pt x="17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2" name="Freeform 173"/>
                <p:cNvSpPr>
                  <a:spLocks/>
                </p:cNvSpPr>
                <p:nvPr/>
              </p:nvSpPr>
              <p:spPr bwMode="auto">
                <a:xfrm>
                  <a:off x="1242" y="760"/>
                  <a:ext cx="15" cy="16"/>
                </a:xfrm>
                <a:custGeom>
                  <a:avLst/>
                  <a:gdLst>
                    <a:gd name="T0" fmla="*/ 53 w 123"/>
                    <a:gd name="T1" fmla="*/ 0 h 127"/>
                    <a:gd name="T2" fmla="*/ 12 w 123"/>
                    <a:gd name="T3" fmla="*/ 35 h 127"/>
                    <a:gd name="T4" fmla="*/ 0 w 123"/>
                    <a:gd name="T5" fmla="*/ 80 h 127"/>
                    <a:gd name="T6" fmla="*/ 12 w 123"/>
                    <a:gd name="T7" fmla="*/ 104 h 127"/>
                    <a:gd name="T8" fmla="*/ 30 w 123"/>
                    <a:gd name="T9" fmla="*/ 98 h 127"/>
                    <a:gd name="T10" fmla="*/ 82 w 123"/>
                    <a:gd name="T11" fmla="*/ 127 h 127"/>
                    <a:gd name="T12" fmla="*/ 88 w 123"/>
                    <a:gd name="T13" fmla="*/ 122 h 127"/>
                    <a:gd name="T14" fmla="*/ 123 w 123"/>
                    <a:gd name="T15" fmla="*/ 80 h 127"/>
                    <a:gd name="T16" fmla="*/ 111 w 123"/>
                    <a:gd name="T17" fmla="*/ 23 h 127"/>
                    <a:gd name="T18" fmla="*/ 70 w 123"/>
                    <a:gd name="T19" fmla="*/ 11 h 127"/>
                    <a:gd name="T20" fmla="*/ 53 w 123"/>
                    <a:gd name="T21" fmla="*/ 0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3"/>
                    <a:gd name="T34" fmla="*/ 0 h 127"/>
                    <a:gd name="T35" fmla="*/ 123 w 123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3" h="127">
                      <a:moveTo>
                        <a:pt x="53" y="0"/>
                      </a:moveTo>
                      <a:lnTo>
                        <a:pt x="12" y="35"/>
                      </a:lnTo>
                      <a:lnTo>
                        <a:pt x="0" y="80"/>
                      </a:lnTo>
                      <a:lnTo>
                        <a:pt x="12" y="104"/>
                      </a:lnTo>
                      <a:lnTo>
                        <a:pt x="30" y="98"/>
                      </a:lnTo>
                      <a:lnTo>
                        <a:pt x="82" y="127"/>
                      </a:lnTo>
                      <a:lnTo>
                        <a:pt x="88" y="122"/>
                      </a:lnTo>
                      <a:lnTo>
                        <a:pt x="123" y="80"/>
                      </a:lnTo>
                      <a:lnTo>
                        <a:pt x="111" y="23"/>
                      </a:lnTo>
                      <a:lnTo>
                        <a:pt x="70" y="1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3" name="Freeform 174"/>
                <p:cNvSpPr>
                  <a:spLocks/>
                </p:cNvSpPr>
                <p:nvPr/>
              </p:nvSpPr>
              <p:spPr bwMode="auto">
                <a:xfrm>
                  <a:off x="1224" y="758"/>
                  <a:ext cx="29" cy="38"/>
                </a:xfrm>
                <a:custGeom>
                  <a:avLst/>
                  <a:gdLst>
                    <a:gd name="T0" fmla="*/ 198 w 233"/>
                    <a:gd name="T1" fmla="*/ 18 h 308"/>
                    <a:gd name="T2" fmla="*/ 192 w 233"/>
                    <a:gd name="T3" fmla="*/ 0 h 308"/>
                    <a:gd name="T4" fmla="*/ 157 w 233"/>
                    <a:gd name="T5" fmla="*/ 29 h 308"/>
                    <a:gd name="T6" fmla="*/ 123 w 233"/>
                    <a:gd name="T7" fmla="*/ 35 h 308"/>
                    <a:gd name="T8" fmla="*/ 88 w 233"/>
                    <a:gd name="T9" fmla="*/ 46 h 308"/>
                    <a:gd name="T10" fmla="*/ 116 w 233"/>
                    <a:gd name="T11" fmla="*/ 81 h 308"/>
                    <a:gd name="T12" fmla="*/ 70 w 233"/>
                    <a:gd name="T13" fmla="*/ 70 h 308"/>
                    <a:gd name="T14" fmla="*/ 53 w 233"/>
                    <a:gd name="T15" fmla="*/ 87 h 308"/>
                    <a:gd name="T16" fmla="*/ 64 w 233"/>
                    <a:gd name="T17" fmla="*/ 133 h 308"/>
                    <a:gd name="T18" fmla="*/ 41 w 233"/>
                    <a:gd name="T19" fmla="*/ 140 h 308"/>
                    <a:gd name="T20" fmla="*/ 41 w 233"/>
                    <a:gd name="T21" fmla="*/ 151 h 308"/>
                    <a:gd name="T22" fmla="*/ 64 w 233"/>
                    <a:gd name="T23" fmla="*/ 180 h 308"/>
                    <a:gd name="T24" fmla="*/ 0 w 233"/>
                    <a:gd name="T25" fmla="*/ 244 h 308"/>
                    <a:gd name="T26" fmla="*/ 46 w 233"/>
                    <a:gd name="T27" fmla="*/ 290 h 308"/>
                    <a:gd name="T28" fmla="*/ 116 w 233"/>
                    <a:gd name="T29" fmla="*/ 308 h 308"/>
                    <a:gd name="T30" fmla="*/ 163 w 233"/>
                    <a:gd name="T31" fmla="*/ 255 h 308"/>
                    <a:gd name="T32" fmla="*/ 198 w 233"/>
                    <a:gd name="T33" fmla="*/ 297 h 308"/>
                    <a:gd name="T34" fmla="*/ 221 w 233"/>
                    <a:gd name="T35" fmla="*/ 273 h 308"/>
                    <a:gd name="T36" fmla="*/ 210 w 233"/>
                    <a:gd name="T37" fmla="*/ 209 h 308"/>
                    <a:gd name="T38" fmla="*/ 227 w 233"/>
                    <a:gd name="T39" fmla="*/ 186 h 308"/>
                    <a:gd name="T40" fmla="*/ 233 w 233"/>
                    <a:gd name="T41" fmla="*/ 140 h 308"/>
                    <a:gd name="T42" fmla="*/ 227 w 233"/>
                    <a:gd name="T43" fmla="*/ 145 h 308"/>
                    <a:gd name="T44" fmla="*/ 175 w 233"/>
                    <a:gd name="T45" fmla="*/ 116 h 308"/>
                    <a:gd name="T46" fmla="*/ 157 w 233"/>
                    <a:gd name="T47" fmla="*/ 122 h 308"/>
                    <a:gd name="T48" fmla="*/ 145 w 233"/>
                    <a:gd name="T49" fmla="*/ 98 h 308"/>
                    <a:gd name="T50" fmla="*/ 157 w 233"/>
                    <a:gd name="T51" fmla="*/ 53 h 308"/>
                    <a:gd name="T52" fmla="*/ 198 w 233"/>
                    <a:gd name="T53" fmla="*/ 18 h 30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33"/>
                    <a:gd name="T82" fmla="*/ 0 h 308"/>
                    <a:gd name="T83" fmla="*/ 233 w 233"/>
                    <a:gd name="T84" fmla="*/ 308 h 30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33" h="308">
                      <a:moveTo>
                        <a:pt x="198" y="18"/>
                      </a:moveTo>
                      <a:lnTo>
                        <a:pt x="192" y="0"/>
                      </a:lnTo>
                      <a:lnTo>
                        <a:pt x="157" y="29"/>
                      </a:lnTo>
                      <a:lnTo>
                        <a:pt x="123" y="35"/>
                      </a:lnTo>
                      <a:lnTo>
                        <a:pt x="88" y="46"/>
                      </a:lnTo>
                      <a:lnTo>
                        <a:pt x="116" y="81"/>
                      </a:lnTo>
                      <a:lnTo>
                        <a:pt x="70" y="70"/>
                      </a:lnTo>
                      <a:lnTo>
                        <a:pt x="53" y="87"/>
                      </a:lnTo>
                      <a:lnTo>
                        <a:pt x="64" y="133"/>
                      </a:lnTo>
                      <a:lnTo>
                        <a:pt x="41" y="140"/>
                      </a:lnTo>
                      <a:lnTo>
                        <a:pt x="41" y="151"/>
                      </a:lnTo>
                      <a:lnTo>
                        <a:pt x="64" y="180"/>
                      </a:lnTo>
                      <a:lnTo>
                        <a:pt x="0" y="244"/>
                      </a:lnTo>
                      <a:lnTo>
                        <a:pt x="46" y="290"/>
                      </a:lnTo>
                      <a:lnTo>
                        <a:pt x="116" y="308"/>
                      </a:lnTo>
                      <a:lnTo>
                        <a:pt x="163" y="255"/>
                      </a:lnTo>
                      <a:lnTo>
                        <a:pt x="198" y="297"/>
                      </a:lnTo>
                      <a:lnTo>
                        <a:pt x="221" y="273"/>
                      </a:lnTo>
                      <a:lnTo>
                        <a:pt x="210" y="209"/>
                      </a:lnTo>
                      <a:lnTo>
                        <a:pt x="227" y="186"/>
                      </a:lnTo>
                      <a:lnTo>
                        <a:pt x="233" y="140"/>
                      </a:lnTo>
                      <a:lnTo>
                        <a:pt x="227" y="145"/>
                      </a:lnTo>
                      <a:lnTo>
                        <a:pt x="175" y="116"/>
                      </a:lnTo>
                      <a:lnTo>
                        <a:pt x="157" y="122"/>
                      </a:lnTo>
                      <a:lnTo>
                        <a:pt x="145" y="98"/>
                      </a:lnTo>
                      <a:lnTo>
                        <a:pt x="157" y="53"/>
                      </a:lnTo>
                      <a:lnTo>
                        <a:pt x="198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4" name="Freeform 175"/>
                <p:cNvSpPr>
                  <a:spLocks/>
                </p:cNvSpPr>
                <p:nvPr/>
              </p:nvSpPr>
              <p:spPr bwMode="auto">
                <a:xfrm>
                  <a:off x="1257" y="781"/>
                  <a:ext cx="15" cy="20"/>
                </a:xfrm>
                <a:custGeom>
                  <a:avLst/>
                  <a:gdLst>
                    <a:gd name="T0" fmla="*/ 98 w 122"/>
                    <a:gd name="T1" fmla="*/ 6 h 163"/>
                    <a:gd name="T2" fmla="*/ 122 w 122"/>
                    <a:gd name="T3" fmla="*/ 46 h 163"/>
                    <a:gd name="T4" fmla="*/ 98 w 122"/>
                    <a:gd name="T5" fmla="*/ 52 h 163"/>
                    <a:gd name="T6" fmla="*/ 110 w 122"/>
                    <a:gd name="T7" fmla="*/ 76 h 163"/>
                    <a:gd name="T8" fmla="*/ 93 w 122"/>
                    <a:gd name="T9" fmla="*/ 111 h 163"/>
                    <a:gd name="T10" fmla="*/ 98 w 122"/>
                    <a:gd name="T11" fmla="*/ 122 h 163"/>
                    <a:gd name="T12" fmla="*/ 63 w 122"/>
                    <a:gd name="T13" fmla="*/ 163 h 163"/>
                    <a:gd name="T14" fmla="*/ 0 w 122"/>
                    <a:gd name="T15" fmla="*/ 146 h 163"/>
                    <a:gd name="T16" fmla="*/ 6 w 122"/>
                    <a:gd name="T17" fmla="*/ 104 h 163"/>
                    <a:gd name="T18" fmla="*/ 35 w 122"/>
                    <a:gd name="T19" fmla="*/ 99 h 163"/>
                    <a:gd name="T20" fmla="*/ 40 w 122"/>
                    <a:gd name="T21" fmla="*/ 34 h 163"/>
                    <a:gd name="T22" fmla="*/ 35 w 122"/>
                    <a:gd name="T23" fmla="*/ 6 h 163"/>
                    <a:gd name="T24" fmla="*/ 46 w 122"/>
                    <a:gd name="T25" fmla="*/ 0 h 163"/>
                    <a:gd name="T26" fmla="*/ 70 w 122"/>
                    <a:gd name="T27" fmla="*/ 12 h 163"/>
                    <a:gd name="T28" fmla="*/ 98 w 122"/>
                    <a:gd name="T29" fmla="*/ 6 h 1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2"/>
                    <a:gd name="T46" fmla="*/ 0 h 163"/>
                    <a:gd name="T47" fmla="*/ 122 w 122"/>
                    <a:gd name="T48" fmla="*/ 163 h 16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2" h="163">
                      <a:moveTo>
                        <a:pt x="98" y="6"/>
                      </a:moveTo>
                      <a:lnTo>
                        <a:pt x="122" y="46"/>
                      </a:lnTo>
                      <a:lnTo>
                        <a:pt x="98" y="52"/>
                      </a:lnTo>
                      <a:lnTo>
                        <a:pt x="110" y="76"/>
                      </a:lnTo>
                      <a:lnTo>
                        <a:pt x="93" y="111"/>
                      </a:lnTo>
                      <a:lnTo>
                        <a:pt x="98" y="122"/>
                      </a:lnTo>
                      <a:lnTo>
                        <a:pt x="63" y="163"/>
                      </a:lnTo>
                      <a:lnTo>
                        <a:pt x="0" y="146"/>
                      </a:lnTo>
                      <a:lnTo>
                        <a:pt x="6" y="104"/>
                      </a:lnTo>
                      <a:lnTo>
                        <a:pt x="35" y="99"/>
                      </a:lnTo>
                      <a:lnTo>
                        <a:pt x="40" y="34"/>
                      </a:lnTo>
                      <a:lnTo>
                        <a:pt x="35" y="6"/>
                      </a:lnTo>
                      <a:lnTo>
                        <a:pt x="46" y="0"/>
                      </a:lnTo>
                      <a:lnTo>
                        <a:pt x="70" y="12"/>
                      </a:lnTo>
                      <a:lnTo>
                        <a:pt x="9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5" name="Freeform 176"/>
                <p:cNvSpPr>
                  <a:spLocks/>
                </p:cNvSpPr>
                <p:nvPr/>
              </p:nvSpPr>
              <p:spPr bwMode="auto">
                <a:xfrm>
                  <a:off x="1252" y="761"/>
                  <a:ext cx="45" cy="52"/>
                </a:xfrm>
                <a:custGeom>
                  <a:avLst/>
                  <a:gdLst>
                    <a:gd name="T0" fmla="*/ 128 w 360"/>
                    <a:gd name="T1" fmla="*/ 116 h 413"/>
                    <a:gd name="T2" fmla="*/ 157 w 360"/>
                    <a:gd name="T3" fmla="*/ 104 h 413"/>
                    <a:gd name="T4" fmla="*/ 163 w 360"/>
                    <a:gd name="T5" fmla="*/ 69 h 413"/>
                    <a:gd name="T6" fmla="*/ 203 w 360"/>
                    <a:gd name="T7" fmla="*/ 29 h 413"/>
                    <a:gd name="T8" fmla="*/ 208 w 360"/>
                    <a:gd name="T9" fmla="*/ 6 h 413"/>
                    <a:gd name="T10" fmla="*/ 215 w 360"/>
                    <a:gd name="T11" fmla="*/ 0 h 413"/>
                    <a:gd name="T12" fmla="*/ 226 w 360"/>
                    <a:gd name="T13" fmla="*/ 24 h 413"/>
                    <a:gd name="T14" fmla="*/ 215 w 360"/>
                    <a:gd name="T15" fmla="*/ 69 h 413"/>
                    <a:gd name="T16" fmla="*/ 243 w 360"/>
                    <a:gd name="T17" fmla="*/ 69 h 413"/>
                    <a:gd name="T18" fmla="*/ 267 w 360"/>
                    <a:gd name="T19" fmla="*/ 93 h 413"/>
                    <a:gd name="T20" fmla="*/ 261 w 360"/>
                    <a:gd name="T21" fmla="*/ 139 h 413"/>
                    <a:gd name="T22" fmla="*/ 278 w 360"/>
                    <a:gd name="T23" fmla="*/ 191 h 413"/>
                    <a:gd name="T24" fmla="*/ 313 w 360"/>
                    <a:gd name="T25" fmla="*/ 198 h 413"/>
                    <a:gd name="T26" fmla="*/ 360 w 360"/>
                    <a:gd name="T27" fmla="*/ 256 h 413"/>
                    <a:gd name="T28" fmla="*/ 348 w 360"/>
                    <a:gd name="T29" fmla="*/ 296 h 413"/>
                    <a:gd name="T30" fmla="*/ 296 w 360"/>
                    <a:gd name="T31" fmla="*/ 325 h 413"/>
                    <a:gd name="T32" fmla="*/ 337 w 360"/>
                    <a:gd name="T33" fmla="*/ 366 h 413"/>
                    <a:gd name="T34" fmla="*/ 313 w 360"/>
                    <a:gd name="T35" fmla="*/ 383 h 413"/>
                    <a:gd name="T36" fmla="*/ 267 w 360"/>
                    <a:gd name="T37" fmla="*/ 390 h 413"/>
                    <a:gd name="T38" fmla="*/ 250 w 360"/>
                    <a:gd name="T39" fmla="*/ 383 h 413"/>
                    <a:gd name="T40" fmla="*/ 232 w 360"/>
                    <a:gd name="T41" fmla="*/ 395 h 413"/>
                    <a:gd name="T42" fmla="*/ 163 w 360"/>
                    <a:gd name="T43" fmla="*/ 401 h 413"/>
                    <a:gd name="T44" fmla="*/ 133 w 360"/>
                    <a:gd name="T45" fmla="*/ 383 h 413"/>
                    <a:gd name="T46" fmla="*/ 58 w 360"/>
                    <a:gd name="T47" fmla="*/ 413 h 413"/>
                    <a:gd name="T48" fmla="*/ 6 w 360"/>
                    <a:gd name="T49" fmla="*/ 395 h 413"/>
                    <a:gd name="T50" fmla="*/ 0 w 360"/>
                    <a:gd name="T51" fmla="*/ 383 h 413"/>
                    <a:gd name="T52" fmla="*/ 29 w 360"/>
                    <a:gd name="T53" fmla="*/ 378 h 413"/>
                    <a:gd name="T54" fmla="*/ 53 w 360"/>
                    <a:gd name="T55" fmla="*/ 337 h 413"/>
                    <a:gd name="T56" fmla="*/ 98 w 360"/>
                    <a:gd name="T57" fmla="*/ 320 h 413"/>
                    <a:gd name="T58" fmla="*/ 128 w 360"/>
                    <a:gd name="T59" fmla="*/ 279 h 413"/>
                    <a:gd name="T60" fmla="*/ 128 w 360"/>
                    <a:gd name="T61" fmla="*/ 268 h 413"/>
                    <a:gd name="T62" fmla="*/ 145 w 360"/>
                    <a:gd name="T63" fmla="*/ 233 h 413"/>
                    <a:gd name="T64" fmla="*/ 140 w 360"/>
                    <a:gd name="T65" fmla="*/ 203 h 413"/>
                    <a:gd name="T66" fmla="*/ 157 w 360"/>
                    <a:gd name="T67" fmla="*/ 198 h 413"/>
                    <a:gd name="T68" fmla="*/ 133 w 360"/>
                    <a:gd name="T69" fmla="*/ 163 h 413"/>
                    <a:gd name="T70" fmla="*/ 128 w 360"/>
                    <a:gd name="T71" fmla="*/ 116 h 4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60"/>
                    <a:gd name="T109" fmla="*/ 0 h 413"/>
                    <a:gd name="T110" fmla="*/ 360 w 360"/>
                    <a:gd name="T111" fmla="*/ 413 h 4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60" h="413">
                      <a:moveTo>
                        <a:pt x="128" y="116"/>
                      </a:moveTo>
                      <a:lnTo>
                        <a:pt x="157" y="104"/>
                      </a:lnTo>
                      <a:lnTo>
                        <a:pt x="163" y="69"/>
                      </a:lnTo>
                      <a:lnTo>
                        <a:pt x="203" y="29"/>
                      </a:lnTo>
                      <a:lnTo>
                        <a:pt x="208" y="6"/>
                      </a:lnTo>
                      <a:lnTo>
                        <a:pt x="215" y="0"/>
                      </a:lnTo>
                      <a:lnTo>
                        <a:pt x="226" y="24"/>
                      </a:lnTo>
                      <a:lnTo>
                        <a:pt x="215" y="69"/>
                      </a:lnTo>
                      <a:lnTo>
                        <a:pt x="243" y="69"/>
                      </a:lnTo>
                      <a:lnTo>
                        <a:pt x="267" y="93"/>
                      </a:lnTo>
                      <a:lnTo>
                        <a:pt x="261" y="139"/>
                      </a:lnTo>
                      <a:lnTo>
                        <a:pt x="278" y="191"/>
                      </a:lnTo>
                      <a:lnTo>
                        <a:pt x="313" y="198"/>
                      </a:lnTo>
                      <a:lnTo>
                        <a:pt x="360" y="256"/>
                      </a:lnTo>
                      <a:lnTo>
                        <a:pt x="348" y="296"/>
                      </a:lnTo>
                      <a:lnTo>
                        <a:pt x="296" y="325"/>
                      </a:lnTo>
                      <a:lnTo>
                        <a:pt x="337" y="366"/>
                      </a:lnTo>
                      <a:lnTo>
                        <a:pt x="313" y="383"/>
                      </a:lnTo>
                      <a:lnTo>
                        <a:pt x="267" y="390"/>
                      </a:lnTo>
                      <a:lnTo>
                        <a:pt x="250" y="383"/>
                      </a:lnTo>
                      <a:lnTo>
                        <a:pt x="232" y="395"/>
                      </a:lnTo>
                      <a:lnTo>
                        <a:pt x="163" y="401"/>
                      </a:lnTo>
                      <a:lnTo>
                        <a:pt x="133" y="383"/>
                      </a:lnTo>
                      <a:lnTo>
                        <a:pt x="58" y="413"/>
                      </a:lnTo>
                      <a:lnTo>
                        <a:pt x="6" y="395"/>
                      </a:lnTo>
                      <a:lnTo>
                        <a:pt x="0" y="383"/>
                      </a:lnTo>
                      <a:lnTo>
                        <a:pt x="29" y="378"/>
                      </a:lnTo>
                      <a:lnTo>
                        <a:pt x="53" y="337"/>
                      </a:lnTo>
                      <a:lnTo>
                        <a:pt x="98" y="320"/>
                      </a:lnTo>
                      <a:lnTo>
                        <a:pt x="128" y="279"/>
                      </a:lnTo>
                      <a:lnTo>
                        <a:pt x="128" y="268"/>
                      </a:lnTo>
                      <a:lnTo>
                        <a:pt x="145" y="233"/>
                      </a:lnTo>
                      <a:lnTo>
                        <a:pt x="140" y="203"/>
                      </a:lnTo>
                      <a:lnTo>
                        <a:pt x="157" y="198"/>
                      </a:lnTo>
                      <a:lnTo>
                        <a:pt x="133" y="163"/>
                      </a:lnTo>
                      <a:lnTo>
                        <a:pt x="128" y="11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6" name="Freeform 177"/>
                <p:cNvSpPr>
                  <a:spLocks/>
                </p:cNvSpPr>
                <p:nvPr/>
              </p:nvSpPr>
              <p:spPr bwMode="auto">
                <a:xfrm>
                  <a:off x="1255" y="726"/>
                  <a:ext cx="24" cy="50"/>
                </a:xfrm>
                <a:custGeom>
                  <a:avLst/>
                  <a:gdLst>
                    <a:gd name="T0" fmla="*/ 115 w 197"/>
                    <a:gd name="T1" fmla="*/ 401 h 401"/>
                    <a:gd name="T2" fmla="*/ 98 w 197"/>
                    <a:gd name="T3" fmla="*/ 354 h 401"/>
                    <a:gd name="T4" fmla="*/ 104 w 197"/>
                    <a:gd name="T5" fmla="*/ 314 h 401"/>
                    <a:gd name="T6" fmla="*/ 69 w 197"/>
                    <a:gd name="T7" fmla="*/ 337 h 401"/>
                    <a:gd name="T8" fmla="*/ 40 w 197"/>
                    <a:gd name="T9" fmla="*/ 309 h 401"/>
                    <a:gd name="T10" fmla="*/ 35 w 197"/>
                    <a:gd name="T11" fmla="*/ 250 h 401"/>
                    <a:gd name="T12" fmla="*/ 17 w 197"/>
                    <a:gd name="T13" fmla="*/ 204 h 401"/>
                    <a:gd name="T14" fmla="*/ 0 w 197"/>
                    <a:gd name="T15" fmla="*/ 209 h 401"/>
                    <a:gd name="T16" fmla="*/ 0 w 197"/>
                    <a:gd name="T17" fmla="*/ 175 h 401"/>
                    <a:gd name="T18" fmla="*/ 23 w 197"/>
                    <a:gd name="T19" fmla="*/ 140 h 401"/>
                    <a:gd name="T20" fmla="*/ 17 w 197"/>
                    <a:gd name="T21" fmla="*/ 122 h 401"/>
                    <a:gd name="T22" fmla="*/ 23 w 197"/>
                    <a:gd name="T23" fmla="*/ 75 h 401"/>
                    <a:gd name="T24" fmla="*/ 40 w 197"/>
                    <a:gd name="T25" fmla="*/ 65 h 401"/>
                    <a:gd name="T26" fmla="*/ 28 w 197"/>
                    <a:gd name="T27" fmla="*/ 47 h 401"/>
                    <a:gd name="T28" fmla="*/ 40 w 197"/>
                    <a:gd name="T29" fmla="*/ 6 h 401"/>
                    <a:gd name="T30" fmla="*/ 45 w 197"/>
                    <a:gd name="T31" fmla="*/ 0 h 401"/>
                    <a:gd name="T32" fmla="*/ 127 w 197"/>
                    <a:gd name="T33" fmla="*/ 18 h 401"/>
                    <a:gd name="T34" fmla="*/ 127 w 197"/>
                    <a:gd name="T35" fmla="*/ 41 h 401"/>
                    <a:gd name="T36" fmla="*/ 98 w 197"/>
                    <a:gd name="T37" fmla="*/ 47 h 401"/>
                    <a:gd name="T38" fmla="*/ 87 w 197"/>
                    <a:gd name="T39" fmla="*/ 87 h 401"/>
                    <a:gd name="T40" fmla="*/ 110 w 197"/>
                    <a:gd name="T41" fmla="*/ 82 h 401"/>
                    <a:gd name="T42" fmla="*/ 115 w 197"/>
                    <a:gd name="T43" fmla="*/ 99 h 401"/>
                    <a:gd name="T44" fmla="*/ 145 w 197"/>
                    <a:gd name="T45" fmla="*/ 99 h 401"/>
                    <a:gd name="T46" fmla="*/ 173 w 197"/>
                    <a:gd name="T47" fmla="*/ 128 h 401"/>
                    <a:gd name="T48" fmla="*/ 127 w 197"/>
                    <a:gd name="T49" fmla="*/ 232 h 401"/>
                    <a:gd name="T50" fmla="*/ 179 w 197"/>
                    <a:gd name="T51" fmla="*/ 244 h 401"/>
                    <a:gd name="T52" fmla="*/ 197 w 197"/>
                    <a:gd name="T53" fmla="*/ 285 h 401"/>
                    <a:gd name="T54" fmla="*/ 190 w 197"/>
                    <a:gd name="T55" fmla="*/ 291 h 401"/>
                    <a:gd name="T56" fmla="*/ 185 w 197"/>
                    <a:gd name="T57" fmla="*/ 314 h 401"/>
                    <a:gd name="T58" fmla="*/ 145 w 197"/>
                    <a:gd name="T59" fmla="*/ 354 h 401"/>
                    <a:gd name="T60" fmla="*/ 139 w 197"/>
                    <a:gd name="T61" fmla="*/ 389 h 401"/>
                    <a:gd name="T62" fmla="*/ 115 w 197"/>
                    <a:gd name="T63" fmla="*/ 401 h 4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7"/>
                    <a:gd name="T97" fmla="*/ 0 h 401"/>
                    <a:gd name="T98" fmla="*/ 197 w 197"/>
                    <a:gd name="T99" fmla="*/ 401 h 40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7" h="401">
                      <a:moveTo>
                        <a:pt x="115" y="401"/>
                      </a:moveTo>
                      <a:lnTo>
                        <a:pt x="98" y="354"/>
                      </a:lnTo>
                      <a:lnTo>
                        <a:pt x="104" y="314"/>
                      </a:lnTo>
                      <a:lnTo>
                        <a:pt x="69" y="337"/>
                      </a:lnTo>
                      <a:lnTo>
                        <a:pt x="40" y="309"/>
                      </a:lnTo>
                      <a:lnTo>
                        <a:pt x="35" y="250"/>
                      </a:lnTo>
                      <a:lnTo>
                        <a:pt x="17" y="204"/>
                      </a:lnTo>
                      <a:lnTo>
                        <a:pt x="0" y="209"/>
                      </a:lnTo>
                      <a:lnTo>
                        <a:pt x="0" y="175"/>
                      </a:lnTo>
                      <a:lnTo>
                        <a:pt x="23" y="140"/>
                      </a:lnTo>
                      <a:lnTo>
                        <a:pt x="17" y="122"/>
                      </a:lnTo>
                      <a:lnTo>
                        <a:pt x="23" y="75"/>
                      </a:lnTo>
                      <a:lnTo>
                        <a:pt x="40" y="65"/>
                      </a:lnTo>
                      <a:lnTo>
                        <a:pt x="28" y="47"/>
                      </a:lnTo>
                      <a:lnTo>
                        <a:pt x="40" y="6"/>
                      </a:lnTo>
                      <a:lnTo>
                        <a:pt x="45" y="0"/>
                      </a:lnTo>
                      <a:lnTo>
                        <a:pt x="127" y="18"/>
                      </a:lnTo>
                      <a:lnTo>
                        <a:pt x="127" y="41"/>
                      </a:lnTo>
                      <a:lnTo>
                        <a:pt x="98" y="47"/>
                      </a:lnTo>
                      <a:lnTo>
                        <a:pt x="87" y="87"/>
                      </a:lnTo>
                      <a:lnTo>
                        <a:pt x="110" y="82"/>
                      </a:lnTo>
                      <a:lnTo>
                        <a:pt x="115" y="99"/>
                      </a:lnTo>
                      <a:lnTo>
                        <a:pt x="145" y="99"/>
                      </a:lnTo>
                      <a:lnTo>
                        <a:pt x="173" y="128"/>
                      </a:lnTo>
                      <a:lnTo>
                        <a:pt x="127" y="232"/>
                      </a:lnTo>
                      <a:lnTo>
                        <a:pt x="179" y="244"/>
                      </a:lnTo>
                      <a:lnTo>
                        <a:pt x="197" y="285"/>
                      </a:lnTo>
                      <a:lnTo>
                        <a:pt x="190" y="291"/>
                      </a:lnTo>
                      <a:lnTo>
                        <a:pt x="185" y="314"/>
                      </a:lnTo>
                      <a:lnTo>
                        <a:pt x="145" y="354"/>
                      </a:lnTo>
                      <a:lnTo>
                        <a:pt x="139" y="389"/>
                      </a:lnTo>
                      <a:lnTo>
                        <a:pt x="115" y="4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7" name="Freeform 178"/>
                <p:cNvSpPr>
                  <a:spLocks/>
                </p:cNvSpPr>
                <p:nvPr/>
              </p:nvSpPr>
              <p:spPr bwMode="auto">
                <a:xfrm>
                  <a:off x="1784" y="784"/>
                  <a:ext cx="404" cy="329"/>
                </a:xfrm>
                <a:custGeom>
                  <a:avLst/>
                  <a:gdLst>
                    <a:gd name="T0" fmla="*/ 256 w 3231"/>
                    <a:gd name="T1" fmla="*/ 1598 h 2637"/>
                    <a:gd name="T2" fmla="*/ 273 w 3231"/>
                    <a:gd name="T3" fmla="*/ 1767 h 2637"/>
                    <a:gd name="T4" fmla="*/ 343 w 3231"/>
                    <a:gd name="T5" fmla="*/ 1946 h 2637"/>
                    <a:gd name="T6" fmla="*/ 651 w 3231"/>
                    <a:gd name="T7" fmla="*/ 2103 h 2637"/>
                    <a:gd name="T8" fmla="*/ 901 w 3231"/>
                    <a:gd name="T9" fmla="*/ 2150 h 2637"/>
                    <a:gd name="T10" fmla="*/ 1220 w 3231"/>
                    <a:gd name="T11" fmla="*/ 2056 h 2637"/>
                    <a:gd name="T12" fmla="*/ 1471 w 3231"/>
                    <a:gd name="T13" fmla="*/ 2150 h 2637"/>
                    <a:gd name="T14" fmla="*/ 1581 w 3231"/>
                    <a:gd name="T15" fmla="*/ 2405 h 2637"/>
                    <a:gd name="T16" fmla="*/ 1743 w 3231"/>
                    <a:gd name="T17" fmla="*/ 2544 h 2637"/>
                    <a:gd name="T18" fmla="*/ 1941 w 3231"/>
                    <a:gd name="T19" fmla="*/ 2527 h 2637"/>
                    <a:gd name="T20" fmla="*/ 2104 w 3231"/>
                    <a:gd name="T21" fmla="*/ 2637 h 2637"/>
                    <a:gd name="T22" fmla="*/ 2279 w 3231"/>
                    <a:gd name="T23" fmla="*/ 2550 h 2637"/>
                    <a:gd name="T24" fmla="*/ 2505 w 3231"/>
                    <a:gd name="T25" fmla="*/ 2434 h 2637"/>
                    <a:gd name="T26" fmla="*/ 2685 w 3231"/>
                    <a:gd name="T27" fmla="*/ 2213 h 2637"/>
                    <a:gd name="T28" fmla="*/ 2755 w 3231"/>
                    <a:gd name="T29" fmla="*/ 1987 h 2637"/>
                    <a:gd name="T30" fmla="*/ 2668 w 3231"/>
                    <a:gd name="T31" fmla="*/ 1899 h 2637"/>
                    <a:gd name="T32" fmla="*/ 2685 w 3231"/>
                    <a:gd name="T33" fmla="*/ 1767 h 2637"/>
                    <a:gd name="T34" fmla="*/ 2551 w 3231"/>
                    <a:gd name="T35" fmla="*/ 1563 h 2637"/>
                    <a:gd name="T36" fmla="*/ 2575 w 3231"/>
                    <a:gd name="T37" fmla="*/ 1383 h 2637"/>
                    <a:gd name="T38" fmla="*/ 2418 w 3231"/>
                    <a:gd name="T39" fmla="*/ 1359 h 2637"/>
                    <a:gd name="T40" fmla="*/ 2598 w 3231"/>
                    <a:gd name="T41" fmla="*/ 1132 h 2637"/>
                    <a:gd name="T42" fmla="*/ 2621 w 3231"/>
                    <a:gd name="T43" fmla="*/ 1266 h 2637"/>
                    <a:gd name="T44" fmla="*/ 2848 w 3231"/>
                    <a:gd name="T45" fmla="*/ 1110 h 2637"/>
                    <a:gd name="T46" fmla="*/ 2982 w 3231"/>
                    <a:gd name="T47" fmla="*/ 953 h 2637"/>
                    <a:gd name="T48" fmla="*/ 3069 w 3231"/>
                    <a:gd name="T49" fmla="*/ 796 h 2637"/>
                    <a:gd name="T50" fmla="*/ 3231 w 3231"/>
                    <a:gd name="T51" fmla="*/ 546 h 2637"/>
                    <a:gd name="T52" fmla="*/ 2959 w 3231"/>
                    <a:gd name="T53" fmla="*/ 454 h 2637"/>
                    <a:gd name="T54" fmla="*/ 2778 w 3231"/>
                    <a:gd name="T55" fmla="*/ 360 h 2637"/>
                    <a:gd name="T56" fmla="*/ 2528 w 3231"/>
                    <a:gd name="T57" fmla="*/ 0 h 2637"/>
                    <a:gd name="T58" fmla="*/ 2324 w 3231"/>
                    <a:gd name="T59" fmla="*/ 163 h 2637"/>
                    <a:gd name="T60" fmla="*/ 2167 w 3231"/>
                    <a:gd name="T61" fmla="*/ 436 h 2637"/>
                    <a:gd name="T62" fmla="*/ 2324 w 3231"/>
                    <a:gd name="T63" fmla="*/ 523 h 2637"/>
                    <a:gd name="T64" fmla="*/ 2371 w 3231"/>
                    <a:gd name="T65" fmla="*/ 680 h 2637"/>
                    <a:gd name="T66" fmla="*/ 2010 w 3231"/>
                    <a:gd name="T67" fmla="*/ 860 h 2637"/>
                    <a:gd name="T68" fmla="*/ 1674 w 3231"/>
                    <a:gd name="T69" fmla="*/ 1110 h 2637"/>
                    <a:gd name="T70" fmla="*/ 1377 w 3231"/>
                    <a:gd name="T71" fmla="*/ 1045 h 2637"/>
                    <a:gd name="T72" fmla="*/ 948 w 3231"/>
                    <a:gd name="T73" fmla="*/ 906 h 2637"/>
                    <a:gd name="T74" fmla="*/ 791 w 3231"/>
                    <a:gd name="T75" fmla="*/ 656 h 2637"/>
                    <a:gd name="T76" fmla="*/ 587 w 3231"/>
                    <a:gd name="T77" fmla="*/ 680 h 2637"/>
                    <a:gd name="T78" fmla="*/ 430 w 3231"/>
                    <a:gd name="T79" fmla="*/ 883 h 2637"/>
                    <a:gd name="T80" fmla="*/ 360 w 3231"/>
                    <a:gd name="T81" fmla="*/ 1063 h 2637"/>
                    <a:gd name="T82" fmla="*/ 116 w 3231"/>
                    <a:gd name="T83" fmla="*/ 1226 h 263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231"/>
                    <a:gd name="T127" fmla="*/ 0 h 2637"/>
                    <a:gd name="T128" fmla="*/ 3231 w 3231"/>
                    <a:gd name="T129" fmla="*/ 2637 h 263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231" h="2637">
                      <a:moveTo>
                        <a:pt x="81" y="1458"/>
                      </a:moveTo>
                      <a:lnTo>
                        <a:pt x="133" y="1580"/>
                      </a:lnTo>
                      <a:lnTo>
                        <a:pt x="256" y="1598"/>
                      </a:lnTo>
                      <a:lnTo>
                        <a:pt x="337" y="1545"/>
                      </a:lnTo>
                      <a:lnTo>
                        <a:pt x="337" y="1638"/>
                      </a:lnTo>
                      <a:lnTo>
                        <a:pt x="273" y="1767"/>
                      </a:lnTo>
                      <a:lnTo>
                        <a:pt x="261" y="1807"/>
                      </a:lnTo>
                      <a:lnTo>
                        <a:pt x="302" y="1911"/>
                      </a:lnTo>
                      <a:lnTo>
                        <a:pt x="343" y="1946"/>
                      </a:lnTo>
                      <a:lnTo>
                        <a:pt x="400" y="1958"/>
                      </a:lnTo>
                      <a:lnTo>
                        <a:pt x="540" y="2011"/>
                      </a:lnTo>
                      <a:lnTo>
                        <a:pt x="651" y="2103"/>
                      </a:lnTo>
                      <a:lnTo>
                        <a:pt x="767" y="2080"/>
                      </a:lnTo>
                      <a:lnTo>
                        <a:pt x="791" y="2150"/>
                      </a:lnTo>
                      <a:lnTo>
                        <a:pt x="901" y="2150"/>
                      </a:lnTo>
                      <a:lnTo>
                        <a:pt x="1017" y="2150"/>
                      </a:lnTo>
                      <a:lnTo>
                        <a:pt x="1133" y="2126"/>
                      </a:lnTo>
                      <a:lnTo>
                        <a:pt x="1220" y="2056"/>
                      </a:lnTo>
                      <a:lnTo>
                        <a:pt x="1307" y="2056"/>
                      </a:lnTo>
                      <a:lnTo>
                        <a:pt x="1307" y="2103"/>
                      </a:lnTo>
                      <a:lnTo>
                        <a:pt x="1471" y="2150"/>
                      </a:lnTo>
                      <a:lnTo>
                        <a:pt x="1517" y="2260"/>
                      </a:lnTo>
                      <a:lnTo>
                        <a:pt x="1517" y="2341"/>
                      </a:lnTo>
                      <a:lnTo>
                        <a:pt x="1581" y="2405"/>
                      </a:lnTo>
                      <a:lnTo>
                        <a:pt x="1668" y="2422"/>
                      </a:lnTo>
                      <a:lnTo>
                        <a:pt x="1691" y="2527"/>
                      </a:lnTo>
                      <a:lnTo>
                        <a:pt x="1743" y="2544"/>
                      </a:lnTo>
                      <a:lnTo>
                        <a:pt x="1865" y="2475"/>
                      </a:lnTo>
                      <a:lnTo>
                        <a:pt x="1935" y="2480"/>
                      </a:lnTo>
                      <a:lnTo>
                        <a:pt x="1941" y="2527"/>
                      </a:lnTo>
                      <a:lnTo>
                        <a:pt x="1988" y="2567"/>
                      </a:lnTo>
                      <a:lnTo>
                        <a:pt x="2075" y="2550"/>
                      </a:lnTo>
                      <a:lnTo>
                        <a:pt x="2104" y="2637"/>
                      </a:lnTo>
                      <a:lnTo>
                        <a:pt x="2167" y="2637"/>
                      </a:lnTo>
                      <a:lnTo>
                        <a:pt x="2167" y="2567"/>
                      </a:lnTo>
                      <a:lnTo>
                        <a:pt x="2279" y="2550"/>
                      </a:lnTo>
                      <a:lnTo>
                        <a:pt x="2324" y="2480"/>
                      </a:lnTo>
                      <a:lnTo>
                        <a:pt x="2394" y="2504"/>
                      </a:lnTo>
                      <a:lnTo>
                        <a:pt x="2505" y="2434"/>
                      </a:lnTo>
                      <a:lnTo>
                        <a:pt x="2638" y="2283"/>
                      </a:lnTo>
                      <a:lnTo>
                        <a:pt x="2638" y="2236"/>
                      </a:lnTo>
                      <a:lnTo>
                        <a:pt x="2685" y="2213"/>
                      </a:lnTo>
                      <a:lnTo>
                        <a:pt x="2715" y="2126"/>
                      </a:lnTo>
                      <a:lnTo>
                        <a:pt x="2755" y="2011"/>
                      </a:lnTo>
                      <a:lnTo>
                        <a:pt x="2755" y="1987"/>
                      </a:lnTo>
                      <a:lnTo>
                        <a:pt x="2685" y="2011"/>
                      </a:lnTo>
                      <a:lnTo>
                        <a:pt x="2638" y="1946"/>
                      </a:lnTo>
                      <a:lnTo>
                        <a:pt x="2668" y="1899"/>
                      </a:lnTo>
                      <a:lnTo>
                        <a:pt x="2621" y="1830"/>
                      </a:lnTo>
                      <a:lnTo>
                        <a:pt x="2715" y="1830"/>
                      </a:lnTo>
                      <a:lnTo>
                        <a:pt x="2685" y="1767"/>
                      </a:lnTo>
                      <a:lnTo>
                        <a:pt x="2621" y="1650"/>
                      </a:lnTo>
                      <a:lnTo>
                        <a:pt x="2551" y="1603"/>
                      </a:lnTo>
                      <a:lnTo>
                        <a:pt x="2551" y="1563"/>
                      </a:lnTo>
                      <a:lnTo>
                        <a:pt x="2668" y="1446"/>
                      </a:lnTo>
                      <a:lnTo>
                        <a:pt x="2598" y="1401"/>
                      </a:lnTo>
                      <a:lnTo>
                        <a:pt x="2575" y="1383"/>
                      </a:lnTo>
                      <a:lnTo>
                        <a:pt x="2528" y="1446"/>
                      </a:lnTo>
                      <a:lnTo>
                        <a:pt x="2464" y="1401"/>
                      </a:lnTo>
                      <a:lnTo>
                        <a:pt x="2418" y="1359"/>
                      </a:lnTo>
                      <a:lnTo>
                        <a:pt x="2418" y="1289"/>
                      </a:lnTo>
                      <a:lnTo>
                        <a:pt x="2528" y="1226"/>
                      </a:lnTo>
                      <a:lnTo>
                        <a:pt x="2598" y="1132"/>
                      </a:lnTo>
                      <a:lnTo>
                        <a:pt x="2621" y="1156"/>
                      </a:lnTo>
                      <a:lnTo>
                        <a:pt x="2621" y="1226"/>
                      </a:lnTo>
                      <a:lnTo>
                        <a:pt x="2621" y="1266"/>
                      </a:lnTo>
                      <a:lnTo>
                        <a:pt x="2715" y="1226"/>
                      </a:lnTo>
                      <a:lnTo>
                        <a:pt x="2778" y="1202"/>
                      </a:lnTo>
                      <a:lnTo>
                        <a:pt x="2848" y="1110"/>
                      </a:lnTo>
                      <a:lnTo>
                        <a:pt x="2889" y="1063"/>
                      </a:lnTo>
                      <a:lnTo>
                        <a:pt x="2959" y="1017"/>
                      </a:lnTo>
                      <a:lnTo>
                        <a:pt x="2982" y="953"/>
                      </a:lnTo>
                      <a:lnTo>
                        <a:pt x="3045" y="883"/>
                      </a:lnTo>
                      <a:lnTo>
                        <a:pt x="3045" y="836"/>
                      </a:lnTo>
                      <a:lnTo>
                        <a:pt x="3069" y="796"/>
                      </a:lnTo>
                      <a:lnTo>
                        <a:pt x="3092" y="703"/>
                      </a:lnTo>
                      <a:lnTo>
                        <a:pt x="3161" y="726"/>
                      </a:lnTo>
                      <a:lnTo>
                        <a:pt x="3231" y="546"/>
                      </a:lnTo>
                      <a:lnTo>
                        <a:pt x="3184" y="436"/>
                      </a:lnTo>
                      <a:lnTo>
                        <a:pt x="3080" y="494"/>
                      </a:lnTo>
                      <a:lnTo>
                        <a:pt x="2959" y="454"/>
                      </a:lnTo>
                      <a:lnTo>
                        <a:pt x="2959" y="407"/>
                      </a:lnTo>
                      <a:lnTo>
                        <a:pt x="2889" y="360"/>
                      </a:lnTo>
                      <a:lnTo>
                        <a:pt x="2778" y="360"/>
                      </a:lnTo>
                      <a:lnTo>
                        <a:pt x="2638" y="203"/>
                      </a:lnTo>
                      <a:lnTo>
                        <a:pt x="2621" y="70"/>
                      </a:lnTo>
                      <a:lnTo>
                        <a:pt x="2528" y="0"/>
                      </a:lnTo>
                      <a:lnTo>
                        <a:pt x="2279" y="93"/>
                      </a:lnTo>
                      <a:lnTo>
                        <a:pt x="2348" y="116"/>
                      </a:lnTo>
                      <a:lnTo>
                        <a:pt x="2324" y="163"/>
                      </a:lnTo>
                      <a:lnTo>
                        <a:pt x="2324" y="320"/>
                      </a:lnTo>
                      <a:lnTo>
                        <a:pt x="2214" y="389"/>
                      </a:lnTo>
                      <a:lnTo>
                        <a:pt x="2167" y="436"/>
                      </a:lnTo>
                      <a:lnTo>
                        <a:pt x="2167" y="546"/>
                      </a:lnTo>
                      <a:lnTo>
                        <a:pt x="2279" y="546"/>
                      </a:lnTo>
                      <a:lnTo>
                        <a:pt x="2324" y="523"/>
                      </a:lnTo>
                      <a:lnTo>
                        <a:pt x="2371" y="593"/>
                      </a:lnTo>
                      <a:lnTo>
                        <a:pt x="2371" y="639"/>
                      </a:lnTo>
                      <a:lnTo>
                        <a:pt x="2371" y="680"/>
                      </a:lnTo>
                      <a:lnTo>
                        <a:pt x="2301" y="680"/>
                      </a:lnTo>
                      <a:lnTo>
                        <a:pt x="2167" y="813"/>
                      </a:lnTo>
                      <a:lnTo>
                        <a:pt x="2010" y="860"/>
                      </a:lnTo>
                      <a:lnTo>
                        <a:pt x="2010" y="953"/>
                      </a:lnTo>
                      <a:lnTo>
                        <a:pt x="1900" y="1045"/>
                      </a:lnTo>
                      <a:lnTo>
                        <a:pt x="1674" y="1110"/>
                      </a:lnTo>
                      <a:lnTo>
                        <a:pt x="1627" y="1132"/>
                      </a:lnTo>
                      <a:lnTo>
                        <a:pt x="1424" y="1063"/>
                      </a:lnTo>
                      <a:lnTo>
                        <a:pt x="1377" y="1045"/>
                      </a:lnTo>
                      <a:lnTo>
                        <a:pt x="1220" y="1045"/>
                      </a:lnTo>
                      <a:lnTo>
                        <a:pt x="1063" y="906"/>
                      </a:lnTo>
                      <a:lnTo>
                        <a:pt x="948" y="906"/>
                      </a:lnTo>
                      <a:lnTo>
                        <a:pt x="836" y="860"/>
                      </a:lnTo>
                      <a:lnTo>
                        <a:pt x="836" y="726"/>
                      </a:lnTo>
                      <a:lnTo>
                        <a:pt x="791" y="656"/>
                      </a:lnTo>
                      <a:lnTo>
                        <a:pt x="680" y="639"/>
                      </a:lnTo>
                      <a:lnTo>
                        <a:pt x="634" y="593"/>
                      </a:lnTo>
                      <a:lnTo>
                        <a:pt x="587" y="680"/>
                      </a:lnTo>
                      <a:lnTo>
                        <a:pt x="447" y="726"/>
                      </a:lnTo>
                      <a:lnTo>
                        <a:pt x="383" y="813"/>
                      </a:lnTo>
                      <a:lnTo>
                        <a:pt x="430" y="883"/>
                      </a:lnTo>
                      <a:lnTo>
                        <a:pt x="290" y="906"/>
                      </a:lnTo>
                      <a:lnTo>
                        <a:pt x="360" y="1000"/>
                      </a:lnTo>
                      <a:lnTo>
                        <a:pt x="360" y="1063"/>
                      </a:lnTo>
                      <a:lnTo>
                        <a:pt x="273" y="1156"/>
                      </a:lnTo>
                      <a:lnTo>
                        <a:pt x="203" y="1226"/>
                      </a:lnTo>
                      <a:lnTo>
                        <a:pt x="116" y="1226"/>
                      </a:lnTo>
                      <a:lnTo>
                        <a:pt x="0" y="1313"/>
                      </a:lnTo>
                      <a:lnTo>
                        <a:pt x="81" y="14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8" name="Freeform 179"/>
                <p:cNvSpPr>
                  <a:spLocks/>
                </p:cNvSpPr>
                <p:nvPr/>
              </p:nvSpPr>
              <p:spPr bwMode="auto">
                <a:xfrm>
                  <a:off x="1863" y="821"/>
                  <a:ext cx="218" cy="104"/>
                </a:xfrm>
                <a:custGeom>
                  <a:avLst/>
                  <a:gdLst>
                    <a:gd name="T0" fmla="*/ 0 w 1744"/>
                    <a:gd name="T1" fmla="*/ 267 h 835"/>
                    <a:gd name="T2" fmla="*/ 99 w 1744"/>
                    <a:gd name="T3" fmla="*/ 202 h 835"/>
                    <a:gd name="T4" fmla="*/ 268 w 1744"/>
                    <a:gd name="T5" fmla="*/ 98 h 835"/>
                    <a:gd name="T6" fmla="*/ 326 w 1744"/>
                    <a:gd name="T7" fmla="*/ 92 h 835"/>
                    <a:gd name="T8" fmla="*/ 454 w 1744"/>
                    <a:gd name="T9" fmla="*/ 174 h 835"/>
                    <a:gd name="T10" fmla="*/ 530 w 1744"/>
                    <a:gd name="T11" fmla="*/ 157 h 835"/>
                    <a:gd name="T12" fmla="*/ 617 w 1744"/>
                    <a:gd name="T13" fmla="*/ 0 h 835"/>
                    <a:gd name="T14" fmla="*/ 710 w 1744"/>
                    <a:gd name="T15" fmla="*/ 0 h 835"/>
                    <a:gd name="T16" fmla="*/ 797 w 1744"/>
                    <a:gd name="T17" fmla="*/ 139 h 835"/>
                    <a:gd name="T18" fmla="*/ 867 w 1744"/>
                    <a:gd name="T19" fmla="*/ 139 h 835"/>
                    <a:gd name="T20" fmla="*/ 994 w 1744"/>
                    <a:gd name="T21" fmla="*/ 75 h 835"/>
                    <a:gd name="T22" fmla="*/ 1111 w 1744"/>
                    <a:gd name="T23" fmla="*/ 157 h 835"/>
                    <a:gd name="T24" fmla="*/ 1338 w 1744"/>
                    <a:gd name="T25" fmla="*/ 139 h 835"/>
                    <a:gd name="T26" fmla="*/ 1407 w 1744"/>
                    <a:gd name="T27" fmla="*/ 46 h 835"/>
                    <a:gd name="T28" fmla="*/ 1488 w 1744"/>
                    <a:gd name="T29" fmla="*/ 87 h 835"/>
                    <a:gd name="T30" fmla="*/ 1582 w 1744"/>
                    <a:gd name="T31" fmla="*/ 92 h 835"/>
                    <a:gd name="T32" fmla="*/ 1540 w 1744"/>
                    <a:gd name="T33" fmla="*/ 127 h 835"/>
                    <a:gd name="T34" fmla="*/ 1540 w 1744"/>
                    <a:gd name="T35" fmla="*/ 249 h 835"/>
                    <a:gd name="T36" fmla="*/ 1652 w 1744"/>
                    <a:gd name="T37" fmla="*/ 244 h 835"/>
                    <a:gd name="T38" fmla="*/ 1704 w 1744"/>
                    <a:gd name="T39" fmla="*/ 232 h 835"/>
                    <a:gd name="T40" fmla="*/ 1744 w 1744"/>
                    <a:gd name="T41" fmla="*/ 302 h 835"/>
                    <a:gd name="T42" fmla="*/ 1744 w 1744"/>
                    <a:gd name="T43" fmla="*/ 383 h 835"/>
                    <a:gd name="T44" fmla="*/ 1674 w 1744"/>
                    <a:gd name="T45" fmla="*/ 383 h 835"/>
                    <a:gd name="T46" fmla="*/ 1535 w 1744"/>
                    <a:gd name="T47" fmla="*/ 528 h 835"/>
                    <a:gd name="T48" fmla="*/ 1383 w 1744"/>
                    <a:gd name="T49" fmla="*/ 557 h 835"/>
                    <a:gd name="T50" fmla="*/ 1383 w 1744"/>
                    <a:gd name="T51" fmla="*/ 650 h 835"/>
                    <a:gd name="T52" fmla="*/ 1268 w 1744"/>
                    <a:gd name="T53" fmla="*/ 743 h 835"/>
                    <a:gd name="T54" fmla="*/ 1000 w 1744"/>
                    <a:gd name="T55" fmla="*/ 835 h 835"/>
                    <a:gd name="T56" fmla="*/ 785 w 1744"/>
                    <a:gd name="T57" fmla="*/ 766 h 835"/>
                    <a:gd name="T58" fmla="*/ 750 w 1744"/>
                    <a:gd name="T59" fmla="*/ 748 h 835"/>
                    <a:gd name="T60" fmla="*/ 593 w 1744"/>
                    <a:gd name="T61" fmla="*/ 748 h 835"/>
                    <a:gd name="T62" fmla="*/ 436 w 1744"/>
                    <a:gd name="T63" fmla="*/ 609 h 835"/>
                    <a:gd name="T64" fmla="*/ 303 w 1744"/>
                    <a:gd name="T65" fmla="*/ 609 h 835"/>
                    <a:gd name="T66" fmla="*/ 209 w 1744"/>
                    <a:gd name="T67" fmla="*/ 563 h 835"/>
                    <a:gd name="T68" fmla="*/ 209 w 1744"/>
                    <a:gd name="T69" fmla="*/ 429 h 835"/>
                    <a:gd name="T70" fmla="*/ 140 w 1744"/>
                    <a:gd name="T71" fmla="*/ 359 h 835"/>
                    <a:gd name="T72" fmla="*/ 59 w 1744"/>
                    <a:gd name="T73" fmla="*/ 342 h 835"/>
                    <a:gd name="T74" fmla="*/ 0 w 1744"/>
                    <a:gd name="T75" fmla="*/ 307 h 835"/>
                    <a:gd name="T76" fmla="*/ 0 w 1744"/>
                    <a:gd name="T77" fmla="*/ 267 h 8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44"/>
                    <a:gd name="T118" fmla="*/ 0 h 835"/>
                    <a:gd name="T119" fmla="*/ 1744 w 1744"/>
                    <a:gd name="T120" fmla="*/ 835 h 8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44" h="835">
                      <a:moveTo>
                        <a:pt x="0" y="267"/>
                      </a:moveTo>
                      <a:lnTo>
                        <a:pt x="99" y="202"/>
                      </a:lnTo>
                      <a:lnTo>
                        <a:pt x="268" y="98"/>
                      </a:lnTo>
                      <a:lnTo>
                        <a:pt x="326" y="92"/>
                      </a:lnTo>
                      <a:lnTo>
                        <a:pt x="454" y="174"/>
                      </a:lnTo>
                      <a:lnTo>
                        <a:pt x="530" y="157"/>
                      </a:lnTo>
                      <a:lnTo>
                        <a:pt x="617" y="0"/>
                      </a:lnTo>
                      <a:lnTo>
                        <a:pt x="710" y="0"/>
                      </a:lnTo>
                      <a:lnTo>
                        <a:pt x="797" y="139"/>
                      </a:lnTo>
                      <a:lnTo>
                        <a:pt x="867" y="139"/>
                      </a:lnTo>
                      <a:lnTo>
                        <a:pt x="994" y="75"/>
                      </a:lnTo>
                      <a:lnTo>
                        <a:pt x="1111" y="157"/>
                      </a:lnTo>
                      <a:lnTo>
                        <a:pt x="1338" y="139"/>
                      </a:lnTo>
                      <a:lnTo>
                        <a:pt x="1407" y="46"/>
                      </a:lnTo>
                      <a:lnTo>
                        <a:pt x="1488" y="87"/>
                      </a:lnTo>
                      <a:lnTo>
                        <a:pt x="1582" y="92"/>
                      </a:lnTo>
                      <a:lnTo>
                        <a:pt x="1540" y="127"/>
                      </a:lnTo>
                      <a:lnTo>
                        <a:pt x="1540" y="249"/>
                      </a:lnTo>
                      <a:lnTo>
                        <a:pt x="1652" y="244"/>
                      </a:lnTo>
                      <a:lnTo>
                        <a:pt x="1704" y="232"/>
                      </a:lnTo>
                      <a:lnTo>
                        <a:pt x="1744" y="302"/>
                      </a:lnTo>
                      <a:lnTo>
                        <a:pt x="1744" y="383"/>
                      </a:lnTo>
                      <a:lnTo>
                        <a:pt x="1674" y="383"/>
                      </a:lnTo>
                      <a:lnTo>
                        <a:pt x="1535" y="528"/>
                      </a:lnTo>
                      <a:lnTo>
                        <a:pt x="1383" y="557"/>
                      </a:lnTo>
                      <a:lnTo>
                        <a:pt x="1383" y="650"/>
                      </a:lnTo>
                      <a:lnTo>
                        <a:pt x="1268" y="743"/>
                      </a:lnTo>
                      <a:lnTo>
                        <a:pt x="1000" y="835"/>
                      </a:lnTo>
                      <a:lnTo>
                        <a:pt x="785" y="766"/>
                      </a:lnTo>
                      <a:lnTo>
                        <a:pt x="750" y="748"/>
                      </a:lnTo>
                      <a:lnTo>
                        <a:pt x="593" y="748"/>
                      </a:lnTo>
                      <a:lnTo>
                        <a:pt x="436" y="609"/>
                      </a:lnTo>
                      <a:lnTo>
                        <a:pt x="303" y="609"/>
                      </a:lnTo>
                      <a:lnTo>
                        <a:pt x="209" y="563"/>
                      </a:lnTo>
                      <a:lnTo>
                        <a:pt x="209" y="429"/>
                      </a:lnTo>
                      <a:lnTo>
                        <a:pt x="140" y="359"/>
                      </a:lnTo>
                      <a:lnTo>
                        <a:pt x="59" y="342"/>
                      </a:lnTo>
                      <a:lnTo>
                        <a:pt x="0" y="307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29" name="Freeform 180"/>
                <p:cNvSpPr>
                  <a:spLocks/>
                </p:cNvSpPr>
                <p:nvPr/>
              </p:nvSpPr>
              <p:spPr bwMode="auto">
                <a:xfrm>
                  <a:off x="2134" y="883"/>
                  <a:ext cx="42" cy="71"/>
                </a:xfrm>
                <a:custGeom>
                  <a:avLst/>
                  <a:gdLst>
                    <a:gd name="T0" fmla="*/ 267 w 337"/>
                    <a:gd name="T1" fmla="*/ 0 h 563"/>
                    <a:gd name="T2" fmla="*/ 337 w 337"/>
                    <a:gd name="T3" fmla="*/ 64 h 563"/>
                    <a:gd name="T4" fmla="*/ 290 w 337"/>
                    <a:gd name="T5" fmla="*/ 134 h 563"/>
                    <a:gd name="T6" fmla="*/ 267 w 337"/>
                    <a:gd name="T7" fmla="*/ 221 h 563"/>
                    <a:gd name="T8" fmla="*/ 267 w 337"/>
                    <a:gd name="T9" fmla="*/ 291 h 563"/>
                    <a:gd name="T10" fmla="*/ 180 w 337"/>
                    <a:gd name="T11" fmla="*/ 383 h 563"/>
                    <a:gd name="T12" fmla="*/ 157 w 337"/>
                    <a:gd name="T13" fmla="*/ 448 h 563"/>
                    <a:gd name="T14" fmla="*/ 225 w 337"/>
                    <a:gd name="T15" fmla="*/ 517 h 563"/>
                    <a:gd name="T16" fmla="*/ 203 w 337"/>
                    <a:gd name="T17" fmla="*/ 540 h 563"/>
                    <a:gd name="T18" fmla="*/ 133 w 337"/>
                    <a:gd name="T19" fmla="*/ 563 h 563"/>
                    <a:gd name="T20" fmla="*/ 70 w 337"/>
                    <a:gd name="T21" fmla="*/ 563 h 563"/>
                    <a:gd name="T22" fmla="*/ 70 w 337"/>
                    <a:gd name="T23" fmla="*/ 470 h 563"/>
                    <a:gd name="T24" fmla="*/ 46 w 337"/>
                    <a:gd name="T25" fmla="*/ 430 h 563"/>
                    <a:gd name="T26" fmla="*/ 0 w 337"/>
                    <a:gd name="T27" fmla="*/ 383 h 563"/>
                    <a:gd name="T28" fmla="*/ 80 w 337"/>
                    <a:gd name="T29" fmla="*/ 273 h 563"/>
                    <a:gd name="T30" fmla="*/ 133 w 337"/>
                    <a:gd name="T31" fmla="*/ 249 h 563"/>
                    <a:gd name="T32" fmla="*/ 180 w 337"/>
                    <a:gd name="T33" fmla="*/ 157 h 563"/>
                    <a:gd name="T34" fmla="*/ 243 w 337"/>
                    <a:gd name="T35" fmla="*/ 87 h 563"/>
                    <a:gd name="T36" fmla="*/ 243 w 337"/>
                    <a:gd name="T37" fmla="*/ 17 h 563"/>
                    <a:gd name="T38" fmla="*/ 267 w 337"/>
                    <a:gd name="T39" fmla="*/ 0 h 56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37"/>
                    <a:gd name="T61" fmla="*/ 0 h 563"/>
                    <a:gd name="T62" fmla="*/ 337 w 337"/>
                    <a:gd name="T63" fmla="*/ 563 h 56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37" h="563">
                      <a:moveTo>
                        <a:pt x="267" y="0"/>
                      </a:moveTo>
                      <a:lnTo>
                        <a:pt x="337" y="64"/>
                      </a:lnTo>
                      <a:lnTo>
                        <a:pt x="290" y="134"/>
                      </a:lnTo>
                      <a:lnTo>
                        <a:pt x="267" y="221"/>
                      </a:lnTo>
                      <a:lnTo>
                        <a:pt x="267" y="291"/>
                      </a:lnTo>
                      <a:lnTo>
                        <a:pt x="180" y="383"/>
                      </a:lnTo>
                      <a:lnTo>
                        <a:pt x="157" y="448"/>
                      </a:lnTo>
                      <a:lnTo>
                        <a:pt x="225" y="517"/>
                      </a:lnTo>
                      <a:lnTo>
                        <a:pt x="203" y="540"/>
                      </a:lnTo>
                      <a:lnTo>
                        <a:pt x="133" y="563"/>
                      </a:lnTo>
                      <a:lnTo>
                        <a:pt x="70" y="563"/>
                      </a:lnTo>
                      <a:lnTo>
                        <a:pt x="70" y="470"/>
                      </a:lnTo>
                      <a:lnTo>
                        <a:pt x="46" y="430"/>
                      </a:lnTo>
                      <a:lnTo>
                        <a:pt x="0" y="383"/>
                      </a:lnTo>
                      <a:lnTo>
                        <a:pt x="80" y="273"/>
                      </a:lnTo>
                      <a:lnTo>
                        <a:pt x="133" y="249"/>
                      </a:lnTo>
                      <a:lnTo>
                        <a:pt x="180" y="157"/>
                      </a:lnTo>
                      <a:lnTo>
                        <a:pt x="243" y="87"/>
                      </a:lnTo>
                      <a:lnTo>
                        <a:pt x="243" y="17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0" name="Freeform 181"/>
                <p:cNvSpPr>
                  <a:spLocks/>
                </p:cNvSpPr>
                <p:nvPr/>
              </p:nvSpPr>
              <p:spPr bwMode="auto">
                <a:xfrm>
                  <a:off x="2148" y="948"/>
                  <a:ext cx="25" cy="33"/>
                </a:xfrm>
                <a:custGeom>
                  <a:avLst/>
                  <a:gdLst>
                    <a:gd name="T0" fmla="*/ 0 w 203"/>
                    <a:gd name="T1" fmla="*/ 46 h 267"/>
                    <a:gd name="T2" fmla="*/ 47 w 203"/>
                    <a:gd name="T3" fmla="*/ 88 h 267"/>
                    <a:gd name="T4" fmla="*/ 70 w 203"/>
                    <a:gd name="T5" fmla="*/ 180 h 267"/>
                    <a:gd name="T6" fmla="*/ 70 w 203"/>
                    <a:gd name="T7" fmla="*/ 267 h 267"/>
                    <a:gd name="T8" fmla="*/ 115 w 203"/>
                    <a:gd name="T9" fmla="*/ 267 h 267"/>
                    <a:gd name="T10" fmla="*/ 203 w 203"/>
                    <a:gd name="T11" fmla="*/ 250 h 267"/>
                    <a:gd name="T12" fmla="*/ 203 w 203"/>
                    <a:gd name="T13" fmla="*/ 180 h 267"/>
                    <a:gd name="T14" fmla="*/ 157 w 203"/>
                    <a:gd name="T15" fmla="*/ 88 h 267"/>
                    <a:gd name="T16" fmla="*/ 115 w 203"/>
                    <a:gd name="T17" fmla="*/ 0 h 267"/>
                    <a:gd name="T18" fmla="*/ 70 w 203"/>
                    <a:gd name="T19" fmla="*/ 23 h 267"/>
                    <a:gd name="T20" fmla="*/ 0 w 203"/>
                    <a:gd name="T21" fmla="*/ 46 h 2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3"/>
                    <a:gd name="T34" fmla="*/ 0 h 267"/>
                    <a:gd name="T35" fmla="*/ 203 w 203"/>
                    <a:gd name="T36" fmla="*/ 267 h 2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3" h="267">
                      <a:moveTo>
                        <a:pt x="0" y="46"/>
                      </a:moveTo>
                      <a:lnTo>
                        <a:pt x="47" y="88"/>
                      </a:lnTo>
                      <a:lnTo>
                        <a:pt x="70" y="180"/>
                      </a:lnTo>
                      <a:lnTo>
                        <a:pt x="70" y="267"/>
                      </a:lnTo>
                      <a:lnTo>
                        <a:pt x="115" y="267"/>
                      </a:lnTo>
                      <a:lnTo>
                        <a:pt x="203" y="250"/>
                      </a:lnTo>
                      <a:lnTo>
                        <a:pt x="203" y="180"/>
                      </a:lnTo>
                      <a:lnTo>
                        <a:pt x="157" y="88"/>
                      </a:lnTo>
                      <a:lnTo>
                        <a:pt x="115" y="0"/>
                      </a:lnTo>
                      <a:lnTo>
                        <a:pt x="70" y="2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1" name="Freeform 182"/>
                <p:cNvSpPr>
                  <a:spLocks/>
                </p:cNvSpPr>
                <p:nvPr/>
              </p:nvSpPr>
              <p:spPr bwMode="auto">
                <a:xfrm>
                  <a:off x="2213" y="759"/>
                  <a:ext cx="34" cy="99"/>
                </a:xfrm>
                <a:custGeom>
                  <a:avLst/>
                  <a:gdLst>
                    <a:gd name="T0" fmla="*/ 0 w 273"/>
                    <a:gd name="T1" fmla="*/ 0 h 791"/>
                    <a:gd name="T2" fmla="*/ 46 w 273"/>
                    <a:gd name="T3" fmla="*/ 87 h 791"/>
                    <a:gd name="T4" fmla="*/ 69 w 273"/>
                    <a:gd name="T5" fmla="*/ 251 h 791"/>
                    <a:gd name="T6" fmla="*/ 116 w 273"/>
                    <a:gd name="T7" fmla="*/ 587 h 791"/>
                    <a:gd name="T8" fmla="*/ 139 w 273"/>
                    <a:gd name="T9" fmla="*/ 767 h 791"/>
                    <a:gd name="T10" fmla="*/ 139 w 273"/>
                    <a:gd name="T11" fmla="*/ 791 h 791"/>
                    <a:gd name="T12" fmla="*/ 203 w 273"/>
                    <a:gd name="T13" fmla="*/ 744 h 791"/>
                    <a:gd name="T14" fmla="*/ 250 w 273"/>
                    <a:gd name="T15" fmla="*/ 791 h 791"/>
                    <a:gd name="T16" fmla="*/ 273 w 273"/>
                    <a:gd name="T17" fmla="*/ 744 h 791"/>
                    <a:gd name="T18" fmla="*/ 203 w 273"/>
                    <a:gd name="T19" fmla="*/ 697 h 791"/>
                    <a:gd name="T20" fmla="*/ 163 w 273"/>
                    <a:gd name="T21" fmla="*/ 495 h 791"/>
                    <a:gd name="T22" fmla="*/ 203 w 273"/>
                    <a:gd name="T23" fmla="*/ 495 h 791"/>
                    <a:gd name="T24" fmla="*/ 203 w 273"/>
                    <a:gd name="T25" fmla="*/ 425 h 791"/>
                    <a:gd name="T26" fmla="*/ 116 w 273"/>
                    <a:gd name="T27" fmla="*/ 314 h 791"/>
                    <a:gd name="T28" fmla="*/ 116 w 273"/>
                    <a:gd name="T29" fmla="*/ 157 h 791"/>
                    <a:gd name="T30" fmla="*/ 69 w 273"/>
                    <a:gd name="T31" fmla="*/ 24 h 791"/>
                    <a:gd name="T32" fmla="*/ 23 w 273"/>
                    <a:gd name="T33" fmla="*/ 0 h 791"/>
                    <a:gd name="T34" fmla="*/ 0 w 273"/>
                    <a:gd name="T35" fmla="*/ 0 h 79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73"/>
                    <a:gd name="T55" fmla="*/ 0 h 791"/>
                    <a:gd name="T56" fmla="*/ 273 w 273"/>
                    <a:gd name="T57" fmla="*/ 791 h 79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73" h="791">
                      <a:moveTo>
                        <a:pt x="0" y="0"/>
                      </a:moveTo>
                      <a:lnTo>
                        <a:pt x="46" y="87"/>
                      </a:lnTo>
                      <a:lnTo>
                        <a:pt x="69" y="251"/>
                      </a:lnTo>
                      <a:lnTo>
                        <a:pt x="116" y="587"/>
                      </a:lnTo>
                      <a:lnTo>
                        <a:pt x="139" y="767"/>
                      </a:lnTo>
                      <a:lnTo>
                        <a:pt x="139" y="791"/>
                      </a:lnTo>
                      <a:lnTo>
                        <a:pt x="203" y="744"/>
                      </a:lnTo>
                      <a:lnTo>
                        <a:pt x="250" y="791"/>
                      </a:lnTo>
                      <a:lnTo>
                        <a:pt x="273" y="744"/>
                      </a:lnTo>
                      <a:lnTo>
                        <a:pt x="203" y="697"/>
                      </a:lnTo>
                      <a:lnTo>
                        <a:pt x="163" y="495"/>
                      </a:lnTo>
                      <a:lnTo>
                        <a:pt x="203" y="495"/>
                      </a:lnTo>
                      <a:lnTo>
                        <a:pt x="203" y="425"/>
                      </a:lnTo>
                      <a:lnTo>
                        <a:pt x="116" y="314"/>
                      </a:lnTo>
                      <a:lnTo>
                        <a:pt x="116" y="157"/>
                      </a:lnTo>
                      <a:lnTo>
                        <a:pt x="69" y="24"/>
                      </a:lnTo>
                      <a:lnTo>
                        <a:pt x="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2" name="Freeform 183"/>
                <p:cNvSpPr>
                  <a:spLocks/>
                </p:cNvSpPr>
                <p:nvPr/>
              </p:nvSpPr>
              <p:spPr bwMode="auto">
                <a:xfrm>
                  <a:off x="2236" y="863"/>
                  <a:ext cx="36" cy="42"/>
                </a:xfrm>
                <a:custGeom>
                  <a:avLst/>
                  <a:gdLst>
                    <a:gd name="T0" fmla="*/ 0 w 291"/>
                    <a:gd name="T1" fmla="*/ 0 h 331"/>
                    <a:gd name="T2" fmla="*/ 17 w 291"/>
                    <a:gd name="T3" fmla="*/ 134 h 331"/>
                    <a:gd name="T4" fmla="*/ 0 w 291"/>
                    <a:gd name="T5" fmla="*/ 314 h 331"/>
                    <a:gd name="T6" fmla="*/ 87 w 291"/>
                    <a:gd name="T7" fmla="*/ 291 h 331"/>
                    <a:gd name="T8" fmla="*/ 151 w 291"/>
                    <a:gd name="T9" fmla="*/ 331 h 331"/>
                    <a:gd name="T10" fmla="*/ 180 w 291"/>
                    <a:gd name="T11" fmla="*/ 314 h 331"/>
                    <a:gd name="T12" fmla="*/ 180 w 291"/>
                    <a:gd name="T13" fmla="*/ 267 h 331"/>
                    <a:gd name="T14" fmla="*/ 291 w 291"/>
                    <a:gd name="T15" fmla="*/ 174 h 331"/>
                    <a:gd name="T16" fmla="*/ 244 w 291"/>
                    <a:gd name="T17" fmla="*/ 134 h 331"/>
                    <a:gd name="T18" fmla="*/ 151 w 291"/>
                    <a:gd name="T19" fmla="*/ 111 h 331"/>
                    <a:gd name="T20" fmla="*/ 40 w 291"/>
                    <a:gd name="T21" fmla="*/ 17 h 331"/>
                    <a:gd name="T22" fmla="*/ 0 w 291"/>
                    <a:gd name="T23" fmla="*/ 0 h 3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1"/>
                    <a:gd name="T37" fmla="*/ 0 h 331"/>
                    <a:gd name="T38" fmla="*/ 291 w 291"/>
                    <a:gd name="T39" fmla="*/ 331 h 3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1" h="331">
                      <a:moveTo>
                        <a:pt x="0" y="0"/>
                      </a:moveTo>
                      <a:lnTo>
                        <a:pt x="17" y="134"/>
                      </a:lnTo>
                      <a:lnTo>
                        <a:pt x="0" y="314"/>
                      </a:lnTo>
                      <a:lnTo>
                        <a:pt x="87" y="291"/>
                      </a:lnTo>
                      <a:lnTo>
                        <a:pt x="151" y="331"/>
                      </a:lnTo>
                      <a:lnTo>
                        <a:pt x="180" y="314"/>
                      </a:lnTo>
                      <a:lnTo>
                        <a:pt x="180" y="267"/>
                      </a:lnTo>
                      <a:lnTo>
                        <a:pt x="291" y="174"/>
                      </a:lnTo>
                      <a:lnTo>
                        <a:pt x="244" y="134"/>
                      </a:lnTo>
                      <a:lnTo>
                        <a:pt x="151" y="111"/>
                      </a:lnTo>
                      <a:lnTo>
                        <a:pt x="4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3" name="Freeform 184"/>
                <p:cNvSpPr>
                  <a:spLocks/>
                </p:cNvSpPr>
                <p:nvPr/>
              </p:nvSpPr>
              <p:spPr bwMode="auto">
                <a:xfrm>
                  <a:off x="2188" y="911"/>
                  <a:ext cx="65" cy="79"/>
                </a:xfrm>
                <a:custGeom>
                  <a:avLst/>
                  <a:gdLst>
                    <a:gd name="T0" fmla="*/ 384 w 518"/>
                    <a:gd name="T1" fmla="*/ 0 h 633"/>
                    <a:gd name="T2" fmla="*/ 361 w 518"/>
                    <a:gd name="T3" fmla="*/ 209 h 633"/>
                    <a:gd name="T4" fmla="*/ 361 w 518"/>
                    <a:gd name="T5" fmla="*/ 296 h 633"/>
                    <a:gd name="T6" fmla="*/ 198 w 518"/>
                    <a:gd name="T7" fmla="*/ 429 h 633"/>
                    <a:gd name="T8" fmla="*/ 198 w 518"/>
                    <a:gd name="T9" fmla="*/ 476 h 633"/>
                    <a:gd name="T10" fmla="*/ 47 w 518"/>
                    <a:gd name="T11" fmla="*/ 523 h 633"/>
                    <a:gd name="T12" fmla="*/ 0 w 518"/>
                    <a:gd name="T13" fmla="*/ 586 h 633"/>
                    <a:gd name="T14" fmla="*/ 65 w 518"/>
                    <a:gd name="T15" fmla="*/ 610 h 633"/>
                    <a:gd name="T16" fmla="*/ 110 w 518"/>
                    <a:gd name="T17" fmla="*/ 586 h 633"/>
                    <a:gd name="T18" fmla="*/ 157 w 518"/>
                    <a:gd name="T19" fmla="*/ 586 h 633"/>
                    <a:gd name="T20" fmla="*/ 221 w 518"/>
                    <a:gd name="T21" fmla="*/ 563 h 633"/>
                    <a:gd name="T22" fmla="*/ 244 w 518"/>
                    <a:gd name="T23" fmla="*/ 633 h 633"/>
                    <a:gd name="T24" fmla="*/ 314 w 518"/>
                    <a:gd name="T25" fmla="*/ 610 h 633"/>
                    <a:gd name="T26" fmla="*/ 314 w 518"/>
                    <a:gd name="T27" fmla="*/ 546 h 633"/>
                    <a:gd name="T28" fmla="*/ 337 w 518"/>
                    <a:gd name="T29" fmla="*/ 546 h 633"/>
                    <a:gd name="T30" fmla="*/ 361 w 518"/>
                    <a:gd name="T31" fmla="*/ 523 h 633"/>
                    <a:gd name="T32" fmla="*/ 448 w 518"/>
                    <a:gd name="T33" fmla="*/ 523 h 633"/>
                    <a:gd name="T34" fmla="*/ 448 w 518"/>
                    <a:gd name="T35" fmla="*/ 476 h 633"/>
                    <a:gd name="T36" fmla="*/ 518 w 518"/>
                    <a:gd name="T37" fmla="*/ 499 h 633"/>
                    <a:gd name="T38" fmla="*/ 494 w 518"/>
                    <a:gd name="T39" fmla="*/ 366 h 633"/>
                    <a:gd name="T40" fmla="*/ 471 w 518"/>
                    <a:gd name="T41" fmla="*/ 296 h 633"/>
                    <a:gd name="T42" fmla="*/ 494 w 518"/>
                    <a:gd name="T43" fmla="*/ 227 h 633"/>
                    <a:gd name="T44" fmla="*/ 494 w 518"/>
                    <a:gd name="T45" fmla="*/ 185 h 633"/>
                    <a:gd name="T46" fmla="*/ 518 w 518"/>
                    <a:gd name="T47" fmla="*/ 115 h 633"/>
                    <a:gd name="T48" fmla="*/ 471 w 518"/>
                    <a:gd name="T49" fmla="*/ 28 h 633"/>
                    <a:gd name="T50" fmla="*/ 448 w 518"/>
                    <a:gd name="T51" fmla="*/ 28 h 633"/>
                    <a:gd name="T52" fmla="*/ 384 w 518"/>
                    <a:gd name="T53" fmla="*/ 0 h 63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18"/>
                    <a:gd name="T82" fmla="*/ 0 h 633"/>
                    <a:gd name="T83" fmla="*/ 518 w 518"/>
                    <a:gd name="T84" fmla="*/ 633 h 63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18" h="633">
                      <a:moveTo>
                        <a:pt x="384" y="0"/>
                      </a:moveTo>
                      <a:lnTo>
                        <a:pt x="361" y="209"/>
                      </a:lnTo>
                      <a:lnTo>
                        <a:pt x="361" y="296"/>
                      </a:lnTo>
                      <a:lnTo>
                        <a:pt x="198" y="429"/>
                      </a:lnTo>
                      <a:lnTo>
                        <a:pt x="198" y="476"/>
                      </a:lnTo>
                      <a:lnTo>
                        <a:pt x="47" y="523"/>
                      </a:lnTo>
                      <a:lnTo>
                        <a:pt x="0" y="586"/>
                      </a:lnTo>
                      <a:lnTo>
                        <a:pt x="65" y="610"/>
                      </a:lnTo>
                      <a:lnTo>
                        <a:pt x="110" y="586"/>
                      </a:lnTo>
                      <a:lnTo>
                        <a:pt x="157" y="586"/>
                      </a:lnTo>
                      <a:lnTo>
                        <a:pt x="221" y="563"/>
                      </a:lnTo>
                      <a:lnTo>
                        <a:pt x="244" y="633"/>
                      </a:lnTo>
                      <a:lnTo>
                        <a:pt x="314" y="610"/>
                      </a:lnTo>
                      <a:lnTo>
                        <a:pt x="314" y="546"/>
                      </a:lnTo>
                      <a:lnTo>
                        <a:pt x="337" y="546"/>
                      </a:lnTo>
                      <a:lnTo>
                        <a:pt x="361" y="523"/>
                      </a:lnTo>
                      <a:lnTo>
                        <a:pt x="448" y="523"/>
                      </a:lnTo>
                      <a:lnTo>
                        <a:pt x="448" y="476"/>
                      </a:lnTo>
                      <a:lnTo>
                        <a:pt x="518" y="499"/>
                      </a:lnTo>
                      <a:lnTo>
                        <a:pt x="494" y="366"/>
                      </a:lnTo>
                      <a:lnTo>
                        <a:pt x="471" y="296"/>
                      </a:lnTo>
                      <a:lnTo>
                        <a:pt x="494" y="227"/>
                      </a:lnTo>
                      <a:lnTo>
                        <a:pt x="494" y="185"/>
                      </a:lnTo>
                      <a:lnTo>
                        <a:pt x="518" y="115"/>
                      </a:lnTo>
                      <a:lnTo>
                        <a:pt x="471" y="28"/>
                      </a:lnTo>
                      <a:lnTo>
                        <a:pt x="448" y="2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4" name="Freeform 185"/>
                <p:cNvSpPr>
                  <a:spLocks/>
                </p:cNvSpPr>
                <p:nvPr/>
              </p:nvSpPr>
              <p:spPr bwMode="auto">
                <a:xfrm>
                  <a:off x="2202" y="990"/>
                  <a:ext cx="11" cy="9"/>
                </a:xfrm>
                <a:custGeom>
                  <a:avLst/>
                  <a:gdLst>
                    <a:gd name="T0" fmla="*/ 47 w 88"/>
                    <a:gd name="T1" fmla="*/ 0 h 70"/>
                    <a:gd name="T2" fmla="*/ 0 w 88"/>
                    <a:gd name="T3" fmla="*/ 23 h 70"/>
                    <a:gd name="T4" fmla="*/ 0 w 88"/>
                    <a:gd name="T5" fmla="*/ 70 h 70"/>
                    <a:gd name="T6" fmla="*/ 88 w 88"/>
                    <a:gd name="T7" fmla="*/ 70 h 70"/>
                    <a:gd name="T8" fmla="*/ 88 w 88"/>
                    <a:gd name="T9" fmla="*/ 23 h 70"/>
                    <a:gd name="T10" fmla="*/ 47 w 88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8"/>
                    <a:gd name="T19" fmla="*/ 0 h 70"/>
                    <a:gd name="T20" fmla="*/ 88 w 88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8" h="70">
                      <a:moveTo>
                        <a:pt x="47" y="0"/>
                      </a:moveTo>
                      <a:lnTo>
                        <a:pt x="0" y="23"/>
                      </a:lnTo>
                      <a:lnTo>
                        <a:pt x="0" y="70"/>
                      </a:lnTo>
                      <a:lnTo>
                        <a:pt x="88" y="70"/>
                      </a:lnTo>
                      <a:lnTo>
                        <a:pt x="88" y="2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5" name="Freeform 186"/>
                <p:cNvSpPr>
                  <a:spLocks/>
                </p:cNvSpPr>
                <p:nvPr/>
              </p:nvSpPr>
              <p:spPr bwMode="auto">
                <a:xfrm>
                  <a:off x="2185" y="993"/>
                  <a:ext cx="11" cy="25"/>
                </a:xfrm>
                <a:custGeom>
                  <a:avLst/>
                  <a:gdLst>
                    <a:gd name="T0" fmla="*/ 88 w 88"/>
                    <a:gd name="T1" fmla="*/ 47 h 204"/>
                    <a:gd name="T2" fmla="*/ 41 w 88"/>
                    <a:gd name="T3" fmla="*/ 0 h 204"/>
                    <a:gd name="T4" fmla="*/ 0 w 88"/>
                    <a:gd name="T5" fmla="*/ 47 h 204"/>
                    <a:gd name="T6" fmla="*/ 0 w 88"/>
                    <a:gd name="T7" fmla="*/ 157 h 204"/>
                    <a:gd name="T8" fmla="*/ 41 w 88"/>
                    <a:gd name="T9" fmla="*/ 204 h 204"/>
                    <a:gd name="T10" fmla="*/ 70 w 88"/>
                    <a:gd name="T11" fmla="*/ 157 h 204"/>
                    <a:gd name="T12" fmla="*/ 70 w 88"/>
                    <a:gd name="T13" fmla="*/ 94 h 204"/>
                    <a:gd name="T14" fmla="*/ 88 w 88"/>
                    <a:gd name="T15" fmla="*/ 47 h 2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8"/>
                    <a:gd name="T25" fmla="*/ 0 h 204"/>
                    <a:gd name="T26" fmla="*/ 88 w 88"/>
                    <a:gd name="T27" fmla="*/ 204 h 2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8" h="204">
                      <a:moveTo>
                        <a:pt x="88" y="47"/>
                      </a:moveTo>
                      <a:lnTo>
                        <a:pt x="41" y="0"/>
                      </a:lnTo>
                      <a:lnTo>
                        <a:pt x="0" y="47"/>
                      </a:lnTo>
                      <a:lnTo>
                        <a:pt x="0" y="157"/>
                      </a:lnTo>
                      <a:lnTo>
                        <a:pt x="41" y="204"/>
                      </a:lnTo>
                      <a:lnTo>
                        <a:pt x="70" y="157"/>
                      </a:lnTo>
                      <a:lnTo>
                        <a:pt x="70" y="94"/>
                      </a:lnTo>
                      <a:lnTo>
                        <a:pt x="88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6" name="Freeform 187"/>
                <p:cNvSpPr>
                  <a:spLocks/>
                </p:cNvSpPr>
                <p:nvPr/>
              </p:nvSpPr>
              <p:spPr bwMode="auto">
                <a:xfrm>
                  <a:off x="2126" y="1060"/>
                  <a:ext cx="8" cy="22"/>
                </a:xfrm>
                <a:custGeom>
                  <a:avLst/>
                  <a:gdLst>
                    <a:gd name="T0" fmla="*/ 23 w 70"/>
                    <a:gd name="T1" fmla="*/ 0 h 175"/>
                    <a:gd name="T2" fmla="*/ 0 w 70"/>
                    <a:gd name="T3" fmla="*/ 47 h 175"/>
                    <a:gd name="T4" fmla="*/ 0 w 70"/>
                    <a:gd name="T5" fmla="*/ 87 h 175"/>
                    <a:gd name="T6" fmla="*/ 23 w 70"/>
                    <a:gd name="T7" fmla="*/ 152 h 175"/>
                    <a:gd name="T8" fmla="*/ 23 w 70"/>
                    <a:gd name="T9" fmla="*/ 175 h 175"/>
                    <a:gd name="T10" fmla="*/ 70 w 70"/>
                    <a:gd name="T11" fmla="*/ 134 h 175"/>
                    <a:gd name="T12" fmla="*/ 70 w 70"/>
                    <a:gd name="T13" fmla="*/ 87 h 175"/>
                    <a:gd name="T14" fmla="*/ 23 w 70"/>
                    <a:gd name="T15" fmla="*/ 0 h 1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175"/>
                    <a:gd name="T26" fmla="*/ 70 w 70"/>
                    <a:gd name="T27" fmla="*/ 175 h 1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175">
                      <a:moveTo>
                        <a:pt x="23" y="0"/>
                      </a:moveTo>
                      <a:lnTo>
                        <a:pt x="0" y="47"/>
                      </a:lnTo>
                      <a:lnTo>
                        <a:pt x="0" y="87"/>
                      </a:lnTo>
                      <a:lnTo>
                        <a:pt x="23" y="152"/>
                      </a:lnTo>
                      <a:lnTo>
                        <a:pt x="23" y="175"/>
                      </a:lnTo>
                      <a:lnTo>
                        <a:pt x="70" y="134"/>
                      </a:lnTo>
                      <a:lnTo>
                        <a:pt x="70" y="8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7" name="Freeform 188"/>
                <p:cNvSpPr>
                  <a:spLocks/>
                </p:cNvSpPr>
                <p:nvPr/>
              </p:nvSpPr>
              <p:spPr bwMode="auto">
                <a:xfrm>
                  <a:off x="2041" y="1119"/>
                  <a:ext cx="17" cy="12"/>
                </a:xfrm>
                <a:custGeom>
                  <a:avLst/>
                  <a:gdLst>
                    <a:gd name="T0" fmla="*/ 110 w 134"/>
                    <a:gd name="T1" fmla="*/ 0 h 93"/>
                    <a:gd name="T2" fmla="*/ 47 w 134"/>
                    <a:gd name="T3" fmla="*/ 0 h 93"/>
                    <a:gd name="T4" fmla="*/ 0 w 134"/>
                    <a:gd name="T5" fmla="*/ 47 h 93"/>
                    <a:gd name="T6" fmla="*/ 47 w 134"/>
                    <a:gd name="T7" fmla="*/ 93 h 93"/>
                    <a:gd name="T8" fmla="*/ 134 w 134"/>
                    <a:gd name="T9" fmla="*/ 47 h 93"/>
                    <a:gd name="T10" fmla="*/ 110 w 134"/>
                    <a:gd name="T11" fmla="*/ 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4"/>
                    <a:gd name="T19" fmla="*/ 0 h 93"/>
                    <a:gd name="T20" fmla="*/ 134 w 134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4" h="93">
                      <a:moveTo>
                        <a:pt x="110" y="0"/>
                      </a:moveTo>
                      <a:lnTo>
                        <a:pt x="47" y="0"/>
                      </a:lnTo>
                      <a:lnTo>
                        <a:pt x="0" y="47"/>
                      </a:lnTo>
                      <a:lnTo>
                        <a:pt x="47" y="93"/>
                      </a:lnTo>
                      <a:lnTo>
                        <a:pt x="134" y="4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8" name="Freeform 189"/>
                <p:cNvSpPr>
                  <a:spLocks/>
                </p:cNvSpPr>
                <p:nvPr/>
              </p:nvSpPr>
              <p:spPr bwMode="auto">
                <a:xfrm>
                  <a:off x="1999" y="1094"/>
                  <a:ext cx="53" cy="112"/>
                </a:xfrm>
                <a:custGeom>
                  <a:avLst/>
                  <a:gdLst>
                    <a:gd name="T0" fmla="*/ 0 w 424"/>
                    <a:gd name="T1" fmla="*/ 47 h 901"/>
                    <a:gd name="T2" fmla="*/ 18 w 424"/>
                    <a:gd name="T3" fmla="*/ 111 h 901"/>
                    <a:gd name="T4" fmla="*/ 88 w 424"/>
                    <a:gd name="T5" fmla="*/ 111 h 901"/>
                    <a:gd name="T6" fmla="*/ 133 w 424"/>
                    <a:gd name="T7" fmla="*/ 181 h 901"/>
                    <a:gd name="T8" fmla="*/ 111 w 424"/>
                    <a:gd name="T9" fmla="*/ 251 h 901"/>
                    <a:gd name="T10" fmla="*/ 221 w 424"/>
                    <a:gd name="T11" fmla="*/ 384 h 901"/>
                    <a:gd name="T12" fmla="*/ 314 w 424"/>
                    <a:gd name="T13" fmla="*/ 518 h 901"/>
                    <a:gd name="T14" fmla="*/ 268 w 424"/>
                    <a:gd name="T15" fmla="*/ 587 h 901"/>
                    <a:gd name="T16" fmla="*/ 314 w 424"/>
                    <a:gd name="T17" fmla="*/ 704 h 901"/>
                    <a:gd name="T18" fmla="*/ 221 w 424"/>
                    <a:gd name="T19" fmla="*/ 744 h 901"/>
                    <a:gd name="T20" fmla="*/ 221 w 424"/>
                    <a:gd name="T21" fmla="*/ 791 h 901"/>
                    <a:gd name="T22" fmla="*/ 157 w 424"/>
                    <a:gd name="T23" fmla="*/ 814 h 901"/>
                    <a:gd name="T24" fmla="*/ 157 w 424"/>
                    <a:gd name="T25" fmla="*/ 861 h 901"/>
                    <a:gd name="T26" fmla="*/ 180 w 424"/>
                    <a:gd name="T27" fmla="*/ 901 h 901"/>
                    <a:gd name="T28" fmla="*/ 221 w 424"/>
                    <a:gd name="T29" fmla="*/ 878 h 901"/>
                    <a:gd name="T30" fmla="*/ 355 w 424"/>
                    <a:gd name="T31" fmla="*/ 767 h 901"/>
                    <a:gd name="T32" fmla="*/ 402 w 424"/>
                    <a:gd name="T33" fmla="*/ 721 h 901"/>
                    <a:gd name="T34" fmla="*/ 424 w 424"/>
                    <a:gd name="T35" fmla="*/ 634 h 901"/>
                    <a:gd name="T36" fmla="*/ 402 w 424"/>
                    <a:gd name="T37" fmla="*/ 518 h 901"/>
                    <a:gd name="T38" fmla="*/ 355 w 424"/>
                    <a:gd name="T39" fmla="*/ 453 h 901"/>
                    <a:gd name="T40" fmla="*/ 355 w 424"/>
                    <a:gd name="T41" fmla="*/ 408 h 901"/>
                    <a:gd name="T42" fmla="*/ 290 w 424"/>
                    <a:gd name="T43" fmla="*/ 408 h 901"/>
                    <a:gd name="T44" fmla="*/ 245 w 424"/>
                    <a:gd name="T45" fmla="*/ 338 h 901"/>
                    <a:gd name="T46" fmla="*/ 198 w 424"/>
                    <a:gd name="T47" fmla="*/ 251 h 901"/>
                    <a:gd name="T48" fmla="*/ 198 w 424"/>
                    <a:gd name="T49" fmla="*/ 181 h 901"/>
                    <a:gd name="T50" fmla="*/ 268 w 424"/>
                    <a:gd name="T51" fmla="*/ 111 h 901"/>
                    <a:gd name="T52" fmla="*/ 290 w 424"/>
                    <a:gd name="T53" fmla="*/ 87 h 901"/>
                    <a:gd name="T54" fmla="*/ 268 w 424"/>
                    <a:gd name="T55" fmla="*/ 87 h 901"/>
                    <a:gd name="T56" fmla="*/ 221 w 424"/>
                    <a:gd name="T57" fmla="*/ 47 h 901"/>
                    <a:gd name="T58" fmla="*/ 221 w 424"/>
                    <a:gd name="T59" fmla="*/ 0 h 901"/>
                    <a:gd name="T60" fmla="*/ 198 w 424"/>
                    <a:gd name="T61" fmla="*/ 0 h 901"/>
                    <a:gd name="T62" fmla="*/ 133 w 424"/>
                    <a:gd name="T63" fmla="*/ 0 h 901"/>
                    <a:gd name="T64" fmla="*/ 18 w 424"/>
                    <a:gd name="T65" fmla="*/ 70 h 901"/>
                    <a:gd name="T66" fmla="*/ 0 w 424"/>
                    <a:gd name="T67" fmla="*/ 47 h 90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24"/>
                    <a:gd name="T103" fmla="*/ 0 h 901"/>
                    <a:gd name="T104" fmla="*/ 424 w 424"/>
                    <a:gd name="T105" fmla="*/ 901 h 90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24" h="901">
                      <a:moveTo>
                        <a:pt x="0" y="47"/>
                      </a:moveTo>
                      <a:lnTo>
                        <a:pt x="18" y="111"/>
                      </a:lnTo>
                      <a:lnTo>
                        <a:pt x="88" y="111"/>
                      </a:lnTo>
                      <a:lnTo>
                        <a:pt x="133" y="181"/>
                      </a:lnTo>
                      <a:lnTo>
                        <a:pt x="111" y="251"/>
                      </a:lnTo>
                      <a:lnTo>
                        <a:pt x="221" y="384"/>
                      </a:lnTo>
                      <a:lnTo>
                        <a:pt x="314" y="518"/>
                      </a:lnTo>
                      <a:lnTo>
                        <a:pt x="268" y="587"/>
                      </a:lnTo>
                      <a:lnTo>
                        <a:pt x="314" y="704"/>
                      </a:lnTo>
                      <a:lnTo>
                        <a:pt x="221" y="744"/>
                      </a:lnTo>
                      <a:lnTo>
                        <a:pt x="221" y="791"/>
                      </a:lnTo>
                      <a:lnTo>
                        <a:pt x="157" y="814"/>
                      </a:lnTo>
                      <a:lnTo>
                        <a:pt x="157" y="861"/>
                      </a:lnTo>
                      <a:lnTo>
                        <a:pt x="180" y="901"/>
                      </a:lnTo>
                      <a:lnTo>
                        <a:pt x="221" y="878"/>
                      </a:lnTo>
                      <a:lnTo>
                        <a:pt x="355" y="767"/>
                      </a:lnTo>
                      <a:lnTo>
                        <a:pt x="402" y="721"/>
                      </a:lnTo>
                      <a:lnTo>
                        <a:pt x="424" y="634"/>
                      </a:lnTo>
                      <a:lnTo>
                        <a:pt x="402" y="518"/>
                      </a:lnTo>
                      <a:lnTo>
                        <a:pt x="355" y="453"/>
                      </a:lnTo>
                      <a:lnTo>
                        <a:pt x="355" y="408"/>
                      </a:lnTo>
                      <a:lnTo>
                        <a:pt x="290" y="408"/>
                      </a:lnTo>
                      <a:lnTo>
                        <a:pt x="245" y="338"/>
                      </a:lnTo>
                      <a:lnTo>
                        <a:pt x="198" y="251"/>
                      </a:lnTo>
                      <a:lnTo>
                        <a:pt x="198" y="181"/>
                      </a:lnTo>
                      <a:lnTo>
                        <a:pt x="268" y="111"/>
                      </a:lnTo>
                      <a:lnTo>
                        <a:pt x="290" y="87"/>
                      </a:lnTo>
                      <a:lnTo>
                        <a:pt x="268" y="87"/>
                      </a:lnTo>
                      <a:lnTo>
                        <a:pt x="221" y="47"/>
                      </a:lnTo>
                      <a:lnTo>
                        <a:pt x="221" y="0"/>
                      </a:lnTo>
                      <a:lnTo>
                        <a:pt x="198" y="0"/>
                      </a:lnTo>
                      <a:lnTo>
                        <a:pt x="133" y="0"/>
                      </a:lnTo>
                      <a:lnTo>
                        <a:pt x="18" y="7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39" name="Freeform 190"/>
                <p:cNvSpPr>
                  <a:spLocks/>
                </p:cNvSpPr>
                <p:nvPr/>
              </p:nvSpPr>
              <p:spPr bwMode="auto">
                <a:xfrm>
                  <a:off x="1982" y="1100"/>
                  <a:ext cx="56" cy="101"/>
                </a:xfrm>
                <a:custGeom>
                  <a:avLst/>
                  <a:gdLst>
                    <a:gd name="T0" fmla="*/ 110 w 453"/>
                    <a:gd name="T1" fmla="*/ 0 h 814"/>
                    <a:gd name="T2" fmla="*/ 52 w 453"/>
                    <a:gd name="T3" fmla="*/ 52 h 814"/>
                    <a:gd name="T4" fmla="*/ 0 w 453"/>
                    <a:gd name="T5" fmla="*/ 134 h 814"/>
                    <a:gd name="T6" fmla="*/ 70 w 453"/>
                    <a:gd name="T7" fmla="*/ 180 h 814"/>
                    <a:gd name="T8" fmla="*/ 70 w 453"/>
                    <a:gd name="T9" fmla="*/ 291 h 814"/>
                    <a:gd name="T10" fmla="*/ 110 w 453"/>
                    <a:gd name="T11" fmla="*/ 314 h 814"/>
                    <a:gd name="T12" fmla="*/ 180 w 453"/>
                    <a:gd name="T13" fmla="*/ 267 h 814"/>
                    <a:gd name="T14" fmla="*/ 227 w 453"/>
                    <a:gd name="T15" fmla="*/ 267 h 814"/>
                    <a:gd name="T16" fmla="*/ 337 w 453"/>
                    <a:gd name="T17" fmla="*/ 406 h 814"/>
                    <a:gd name="T18" fmla="*/ 337 w 453"/>
                    <a:gd name="T19" fmla="*/ 453 h 814"/>
                    <a:gd name="T20" fmla="*/ 360 w 453"/>
                    <a:gd name="T21" fmla="*/ 494 h 814"/>
                    <a:gd name="T22" fmla="*/ 360 w 453"/>
                    <a:gd name="T23" fmla="*/ 563 h 814"/>
                    <a:gd name="T24" fmla="*/ 337 w 453"/>
                    <a:gd name="T25" fmla="*/ 587 h 814"/>
                    <a:gd name="T26" fmla="*/ 272 w 453"/>
                    <a:gd name="T27" fmla="*/ 563 h 814"/>
                    <a:gd name="T28" fmla="*/ 227 w 453"/>
                    <a:gd name="T29" fmla="*/ 518 h 814"/>
                    <a:gd name="T30" fmla="*/ 174 w 453"/>
                    <a:gd name="T31" fmla="*/ 570 h 814"/>
                    <a:gd name="T32" fmla="*/ 157 w 453"/>
                    <a:gd name="T33" fmla="*/ 610 h 814"/>
                    <a:gd name="T34" fmla="*/ 180 w 453"/>
                    <a:gd name="T35" fmla="*/ 697 h 814"/>
                    <a:gd name="T36" fmla="*/ 227 w 453"/>
                    <a:gd name="T37" fmla="*/ 744 h 814"/>
                    <a:gd name="T38" fmla="*/ 296 w 453"/>
                    <a:gd name="T39" fmla="*/ 814 h 814"/>
                    <a:gd name="T40" fmla="*/ 319 w 453"/>
                    <a:gd name="T41" fmla="*/ 790 h 814"/>
                    <a:gd name="T42" fmla="*/ 360 w 453"/>
                    <a:gd name="T43" fmla="*/ 744 h 814"/>
                    <a:gd name="T44" fmla="*/ 360 w 453"/>
                    <a:gd name="T45" fmla="*/ 697 h 814"/>
                    <a:gd name="T46" fmla="*/ 407 w 453"/>
                    <a:gd name="T47" fmla="*/ 674 h 814"/>
                    <a:gd name="T48" fmla="*/ 447 w 453"/>
                    <a:gd name="T49" fmla="*/ 650 h 814"/>
                    <a:gd name="T50" fmla="*/ 453 w 453"/>
                    <a:gd name="T51" fmla="*/ 610 h 814"/>
                    <a:gd name="T52" fmla="*/ 407 w 453"/>
                    <a:gd name="T53" fmla="*/ 563 h 814"/>
                    <a:gd name="T54" fmla="*/ 436 w 453"/>
                    <a:gd name="T55" fmla="*/ 494 h 814"/>
                    <a:gd name="T56" fmla="*/ 447 w 453"/>
                    <a:gd name="T57" fmla="*/ 471 h 814"/>
                    <a:gd name="T58" fmla="*/ 424 w 453"/>
                    <a:gd name="T59" fmla="*/ 424 h 814"/>
                    <a:gd name="T60" fmla="*/ 319 w 453"/>
                    <a:gd name="T61" fmla="*/ 267 h 814"/>
                    <a:gd name="T62" fmla="*/ 250 w 453"/>
                    <a:gd name="T63" fmla="*/ 204 h 814"/>
                    <a:gd name="T64" fmla="*/ 272 w 453"/>
                    <a:gd name="T65" fmla="*/ 134 h 814"/>
                    <a:gd name="T66" fmla="*/ 250 w 453"/>
                    <a:gd name="T67" fmla="*/ 87 h 814"/>
                    <a:gd name="T68" fmla="*/ 227 w 453"/>
                    <a:gd name="T69" fmla="*/ 64 h 814"/>
                    <a:gd name="T70" fmla="*/ 157 w 453"/>
                    <a:gd name="T71" fmla="*/ 64 h 814"/>
                    <a:gd name="T72" fmla="*/ 157 w 453"/>
                    <a:gd name="T73" fmla="*/ 23 h 814"/>
                    <a:gd name="T74" fmla="*/ 110 w 453"/>
                    <a:gd name="T75" fmla="*/ 0 h 81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53"/>
                    <a:gd name="T115" fmla="*/ 0 h 814"/>
                    <a:gd name="T116" fmla="*/ 453 w 453"/>
                    <a:gd name="T117" fmla="*/ 814 h 814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53" h="814">
                      <a:moveTo>
                        <a:pt x="110" y="0"/>
                      </a:moveTo>
                      <a:lnTo>
                        <a:pt x="52" y="52"/>
                      </a:lnTo>
                      <a:lnTo>
                        <a:pt x="0" y="134"/>
                      </a:lnTo>
                      <a:lnTo>
                        <a:pt x="70" y="180"/>
                      </a:lnTo>
                      <a:lnTo>
                        <a:pt x="70" y="291"/>
                      </a:lnTo>
                      <a:lnTo>
                        <a:pt x="110" y="314"/>
                      </a:lnTo>
                      <a:lnTo>
                        <a:pt x="180" y="267"/>
                      </a:lnTo>
                      <a:lnTo>
                        <a:pt x="227" y="267"/>
                      </a:lnTo>
                      <a:lnTo>
                        <a:pt x="337" y="406"/>
                      </a:lnTo>
                      <a:lnTo>
                        <a:pt x="337" y="453"/>
                      </a:lnTo>
                      <a:lnTo>
                        <a:pt x="360" y="494"/>
                      </a:lnTo>
                      <a:lnTo>
                        <a:pt x="360" y="563"/>
                      </a:lnTo>
                      <a:lnTo>
                        <a:pt x="337" y="587"/>
                      </a:lnTo>
                      <a:lnTo>
                        <a:pt x="272" y="563"/>
                      </a:lnTo>
                      <a:lnTo>
                        <a:pt x="227" y="518"/>
                      </a:lnTo>
                      <a:lnTo>
                        <a:pt x="174" y="570"/>
                      </a:lnTo>
                      <a:lnTo>
                        <a:pt x="157" y="610"/>
                      </a:lnTo>
                      <a:lnTo>
                        <a:pt x="180" y="697"/>
                      </a:lnTo>
                      <a:lnTo>
                        <a:pt x="227" y="744"/>
                      </a:lnTo>
                      <a:lnTo>
                        <a:pt x="296" y="814"/>
                      </a:lnTo>
                      <a:lnTo>
                        <a:pt x="319" y="790"/>
                      </a:lnTo>
                      <a:lnTo>
                        <a:pt x="360" y="744"/>
                      </a:lnTo>
                      <a:lnTo>
                        <a:pt x="360" y="697"/>
                      </a:lnTo>
                      <a:lnTo>
                        <a:pt x="407" y="674"/>
                      </a:lnTo>
                      <a:lnTo>
                        <a:pt x="447" y="650"/>
                      </a:lnTo>
                      <a:lnTo>
                        <a:pt x="453" y="610"/>
                      </a:lnTo>
                      <a:lnTo>
                        <a:pt x="407" y="563"/>
                      </a:lnTo>
                      <a:lnTo>
                        <a:pt x="436" y="494"/>
                      </a:lnTo>
                      <a:lnTo>
                        <a:pt x="447" y="471"/>
                      </a:lnTo>
                      <a:lnTo>
                        <a:pt x="424" y="424"/>
                      </a:lnTo>
                      <a:lnTo>
                        <a:pt x="319" y="267"/>
                      </a:lnTo>
                      <a:lnTo>
                        <a:pt x="250" y="204"/>
                      </a:lnTo>
                      <a:lnTo>
                        <a:pt x="272" y="134"/>
                      </a:lnTo>
                      <a:lnTo>
                        <a:pt x="250" y="87"/>
                      </a:lnTo>
                      <a:lnTo>
                        <a:pt x="227" y="64"/>
                      </a:lnTo>
                      <a:lnTo>
                        <a:pt x="157" y="64"/>
                      </a:lnTo>
                      <a:lnTo>
                        <a:pt x="157" y="23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0" name="Freeform 191"/>
                <p:cNvSpPr>
                  <a:spLocks/>
                </p:cNvSpPr>
                <p:nvPr/>
              </p:nvSpPr>
              <p:spPr bwMode="auto">
                <a:xfrm>
                  <a:off x="1966" y="1116"/>
                  <a:ext cx="61" cy="107"/>
                </a:xfrm>
                <a:custGeom>
                  <a:avLst/>
                  <a:gdLst>
                    <a:gd name="T0" fmla="*/ 122 w 482"/>
                    <a:gd name="T1" fmla="*/ 0 h 854"/>
                    <a:gd name="T2" fmla="*/ 99 w 482"/>
                    <a:gd name="T3" fmla="*/ 28 h 854"/>
                    <a:gd name="T4" fmla="*/ 58 w 482"/>
                    <a:gd name="T5" fmla="*/ 75 h 854"/>
                    <a:gd name="T6" fmla="*/ 0 w 482"/>
                    <a:gd name="T7" fmla="*/ 140 h 854"/>
                    <a:gd name="T8" fmla="*/ 75 w 482"/>
                    <a:gd name="T9" fmla="*/ 272 h 854"/>
                    <a:gd name="T10" fmla="*/ 75 w 482"/>
                    <a:gd name="T11" fmla="*/ 360 h 854"/>
                    <a:gd name="T12" fmla="*/ 75 w 482"/>
                    <a:gd name="T13" fmla="*/ 406 h 854"/>
                    <a:gd name="T14" fmla="*/ 99 w 482"/>
                    <a:gd name="T15" fmla="*/ 476 h 854"/>
                    <a:gd name="T16" fmla="*/ 75 w 482"/>
                    <a:gd name="T17" fmla="*/ 656 h 854"/>
                    <a:gd name="T18" fmla="*/ 75 w 482"/>
                    <a:gd name="T19" fmla="*/ 720 h 854"/>
                    <a:gd name="T20" fmla="*/ 145 w 482"/>
                    <a:gd name="T21" fmla="*/ 767 h 854"/>
                    <a:gd name="T22" fmla="*/ 168 w 482"/>
                    <a:gd name="T23" fmla="*/ 848 h 854"/>
                    <a:gd name="T24" fmla="*/ 232 w 482"/>
                    <a:gd name="T25" fmla="*/ 854 h 854"/>
                    <a:gd name="T26" fmla="*/ 192 w 482"/>
                    <a:gd name="T27" fmla="*/ 743 h 854"/>
                    <a:gd name="T28" fmla="*/ 145 w 482"/>
                    <a:gd name="T29" fmla="*/ 697 h 854"/>
                    <a:gd name="T30" fmla="*/ 168 w 482"/>
                    <a:gd name="T31" fmla="*/ 540 h 854"/>
                    <a:gd name="T32" fmla="*/ 168 w 482"/>
                    <a:gd name="T33" fmla="*/ 453 h 854"/>
                    <a:gd name="T34" fmla="*/ 232 w 482"/>
                    <a:gd name="T35" fmla="*/ 476 h 854"/>
                    <a:gd name="T36" fmla="*/ 279 w 482"/>
                    <a:gd name="T37" fmla="*/ 476 h 854"/>
                    <a:gd name="T38" fmla="*/ 302 w 482"/>
                    <a:gd name="T39" fmla="*/ 429 h 854"/>
                    <a:gd name="T40" fmla="*/ 349 w 482"/>
                    <a:gd name="T41" fmla="*/ 384 h 854"/>
                    <a:gd name="T42" fmla="*/ 394 w 482"/>
                    <a:gd name="T43" fmla="*/ 429 h 854"/>
                    <a:gd name="T44" fmla="*/ 476 w 482"/>
                    <a:gd name="T45" fmla="*/ 453 h 854"/>
                    <a:gd name="T46" fmla="*/ 482 w 482"/>
                    <a:gd name="T47" fmla="*/ 406 h 854"/>
                    <a:gd name="T48" fmla="*/ 482 w 482"/>
                    <a:gd name="T49" fmla="*/ 337 h 854"/>
                    <a:gd name="T50" fmla="*/ 459 w 482"/>
                    <a:gd name="T51" fmla="*/ 272 h 854"/>
                    <a:gd name="T52" fmla="*/ 394 w 482"/>
                    <a:gd name="T53" fmla="*/ 180 h 854"/>
                    <a:gd name="T54" fmla="*/ 349 w 482"/>
                    <a:gd name="T55" fmla="*/ 133 h 854"/>
                    <a:gd name="T56" fmla="*/ 296 w 482"/>
                    <a:gd name="T57" fmla="*/ 140 h 854"/>
                    <a:gd name="T58" fmla="*/ 232 w 482"/>
                    <a:gd name="T59" fmla="*/ 180 h 854"/>
                    <a:gd name="T60" fmla="*/ 192 w 482"/>
                    <a:gd name="T61" fmla="*/ 133 h 854"/>
                    <a:gd name="T62" fmla="*/ 185 w 482"/>
                    <a:gd name="T63" fmla="*/ 58 h 854"/>
                    <a:gd name="T64" fmla="*/ 168 w 482"/>
                    <a:gd name="T65" fmla="*/ 23 h 854"/>
                    <a:gd name="T66" fmla="*/ 122 w 482"/>
                    <a:gd name="T67" fmla="*/ 0 h 8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82"/>
                    <a:gd name="T103" fmla="*/ 0 h 854"/>
                    <a:gd name="T104" fmla="*/ 482 w 482"/>
                    <a:gd name="T105" fmla="*/ 854 h 8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82" h="854">
                      <a:moveTo>
                        <a:pt x="122" y="0"/>
                      </a:moveTo>
                      <a:lnTo>
                        <a:pt x="99" y="28"/>
                      </a:lnTo>
                      <a:lnTo>
                        <a:pt x="58" y="75"/>
                      </a:lnTo>
                      <a:lnTo>
                        <a:pt x="0" y="140"/>
                      </a:lnTo>
                      <a:lnTo>
                        <a:pt x="75" y="272"/>
                      </a:lnTo>
                      <a:lnTo>
                        <a:pt x="75" y="360"/>
                      </a:lnTo>
                      <a:lnTo>
                        <a:pt x="75" y="406"/>
                      </a:lnTo>
                      <a:lnTo>
                        <a:pt x="99" y="476"/>
                      </a:lnTo>
                      <a:lnTo>
                        <a:pt x="75" y="656"/>
                      </a:lnTo>
                      <a:lnTo>
                        <a:pt x="75" y="720"/>
                      </a:lnTo>
                      <a:lnTo>
                        <a:pt x="145" y="767"/>
                      </a:lnTo>
                      <a:lnTo>
                        <a:pt x="168" y="848"/>
                      </a:lnTo>
                      <a:lnTo>
                        <a:pt x="232" y="854"/>
                      </a:lnTo>
                      <a:lnTo>
                        <a:pt x="192" y="743"/>
                      </a:lnTo>
                      <a:lnTo>
                        <a:pt x="145" y="697"/>
                      </a:lnTo>
                      <a:lnTo>
                        <a:pt x="168" y="540"/>
                      </a:lnTo>
                      <a:lnTo>
                        <a:pt x="168" y="453"/>
                      </a:lnTo>
                      <a:lnTo>
                        <a:pt x="232" y="476"/>
                      </a:lnTo>
                      <a:lnTo>
                        <a:pt x="279" y="476"/>
                      </a:lnTo>
                      <a:lnTo>
                        <a:pt x="302" y="429"/>
                      </a:lnTo>
                      <a:lnTo>
                        <a:pt x="349" y="384"/>
                      </a:lnTo>
                      <a:lnTo>
                        <a:pt x="394" y="429"/>
                      </a:lnTo>
                      <a:lnTo>
                        <a:pt x="476" y="453"/>
                      </a:lnTo>
                      <a:lnTo>
                        <a:pt x="482" y="406"/>
                      </a:lnTo>
                      <a:lnTo>
                        <a:pt x="482" y="337"/>
                      </a:lnTo>
                      <a:lnTo>
                        <a:pt x="459" y="272"/>
                      </a:lnTo>
                      <a:lnTo>
                        <a:pt x="394" y="180"/>
                      </a:lnTo>
                      <a:lnTo>
                        <a:pt x="349" y="133"/>
                      </a:lnTo>
                      <a:lnTo>
                        <a:pt x="296" y="140"/>
                      </a:lnTo>
                      <a:lnTo>
                        <a:pt x="232" y="180"/>
                      </a:lnTo>
                      <a:lnTo>
                        <a:pt x="192" y="133"/>
                      </a:lnTo>
                      <a:lnTo>
                        <a:pt x="185" y="58"/>
                      </a:lnTo>
                      <a:lnTo>
                        <a:pt x="168" y="23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1" name="Freeform 192"/>
                <p:cNvSpPr>
                  <a:spLocks/>
                </p:cNvSpPr>
                <p:nvPr/>
              </p:nvSpPr>
              <p:spPr bwMode="auto">
                <a:xfrm>
                  <a:off x="1929" y="1049"/>
                  <a:ext cx="67" cy="135"/>
                </a:xfrm>
                <a:custGeom>
                  <a:avLst/>
                  <a:gdLst>
                    <a:gd name="T0" fmla="*/ 244 w 534"/>
                    <a:gd name="T1" fmla="*/ 0 h 1075"/>
                    <a:gd name="T2" fmla="*/ 203 w 534"/>
                    <a:gd name="T3" fmla="*/ 47 h 1075"/>
                    <a:gd name="T4" fmla="*/ 133 w 534"/>
                    <a:gd name="T5" fmla="*/ 110 h 1075"/>
                    <a:gd name="T6" fmla="*/ 93 w 534"/>
                    <a:gd name="T7" fmla="*/ 204 h 1075"/>
                    <a:gd name="T8" fmla="*/ 93 w 534"/>
                    <a:gd name="T9" fmla="*/ 308 h 1075"/>
                    <a:gd name="T10" fmla="*/ 35 w 534"/>
                    <a:gd name="T11" fmla="*/ 308 h 1075"/>
                    <a:gd name="T12" fmla="*/ 23 w 534"/>
                    <a:gd name="T13" fmla="*/ 354 h 1075"/>
                    <a:gd name="T14" fmla="*/ 17 w 534"/>
                    <a:gd name="T15" fmla="*/ 459 h 1075"/>
                    <a:gd name="T16" fmla="*/ 0 w 534"/>
                    <a:gd name="T17" fmla="*/ 511 h 1075"/>
                    <a:gd name="T18" fmla="*/ 63 w 534"/>
                    <a:gd name="T19" fmla="*/ 558 h 1075"/>
                    <a:gd name="T20" fmla="*/ 110 w 534"/>
                    <a:gd name="T21" fmla="*/ 715 h 1075"/>
                    <a:gd name="T22" fmla="*/ 150 w 534"/>
                    <a:gd name="T23" fmla="*/ 785 h 1075"/>
                    <a:gd name="T24" fmla="*/ 180 w 534"/>
                    <a:gd name="T25" fmla="*/ 807 h 1075"/>
                    <a:gd name="T26" fmla="*/ 220 w 534"/>
                    <a:gd name="T27" fmla="*/ 807 h 1075"/>
                    <a:gd name="T28" fmla="*/ 244 w 534"/>
                    <a:gd name="T29" fmla="*/ 715 h 1075"/>
                    <a:gd name="T30" fmla="*/ 290 w 534"/>
                    <a:gd name="T31" fmla="*/ 762 h 1075"/>
                    <a:gd name="T32" fmla="*/ 290 w 534"/>
                    <a:gd name="T33" fmla="*/ 825 h 1075"/>
                    <a:gd name="T34" fmla="*/ 337 w 534"/>
                    <a:gd name="T35" fmla="*/ 895 h 1075"/>
                    <a:gd name="T36" fmla="*/ 354 w 534"/>
                    <a:gd name="T37" fmla="*/ 919 h 1075"/>
                    <a:gd name="T38" fmla="*/ 354 w 534"/>
                    <a:gd name="T39" fmla="*/ 1011 h 1075"/>
                    <a:gd name="T40" fmla="*/ 401 w 534"/>
                    <a:gd name="T41" fmla="*/ 1075 h 1075"/>
                    <a:gd name="T42" fmla="*/ 401 w 534"/>
                    <a:gd name="T43" fmla="*/ 988 h 1075"/>
                    <a:gd name="T44" fmla="*/ 377 w 534"/>
                    <a:gd name="T45" fmla="*/ 941 h 1075"/>
                    <a:gd name="T46" fmla="*/ 377 w 534"/>
                    <a:gd name="T47" fmla="*/ 825 h 1075"/>
                    <a:gd name="T48" fmla="*/ 337 w 534"/>
                    <a:gd name="T49" fmla="*/ 738 h 1075"/>
                    <a:gd name="T50" fmla="*/ 302 w 534"/>
                    <a:gd name="T51" fmla="*/ 663 h 1075"/>
                    <a:gd name="T52" fmla="*/ 349 w 534"/>
                    <a:gd name="T53" fmla="*/ 610 h 1075"/>
                    <a:gd name="T54" fmla="*/ 384 w 534"/>
                    <a:gd name="T55" fmla="*/ 575 h 1075"/>
                    <a:gd name="T56" fmla="*/ 424 w 534"/>
                    <a:gd name="T57" fmla="*/ 535 h 1075"/>
                    <a:gd name="T58" fmla="*/ 470 w 534"/>
                    <a:gd name="T59" fmla="*/ 465 h 1075"/>
                    <a:gd name="T60" fmla="*/ 534 w 534"/>
                    <a:gd name="T61" fmla="*/ 406 h 1075"/>
                    <a:gd name="T62" fmla="*/ 505 w 534"/>
                    <a:gd name="T63" fmla="*/ 291 h 1075"/>
                    <a:gd name="T64" fmla="*/ 424 w 534"/>
                    <a:gd name="T65" fmla="*/ 284 h 1075"/>
                    <a:gd name="T66" fmla="*/ 354 w 534"/>
                    <a:gd name="T67" fmla="*/ 221 h 1075"/>
                    <a:gd name="T68" fmla="*/ 354 w 534"/>
                    <a:gd name="T69" fmla="*/ 134 h 1075"/>
                    <a:gd name="T70" fmla="*/ 314 w 534"/>
                    <a:gd name="T71" fmla="*/ 30 h 1075"/>
                    <a:gd name="T72" fmla="*/ 290 w 534"/>
                    <a:gd name="T73" fmla="*/ 24 h 1075"/>
                    <a:gd name="T74" fmla="*/ 244 w 534"/>
                    <a:gd name="T75" fmla="*/ 0 h 107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34"/>
                    <a:gd name="T115" fmla="*/ 0 h 1075"/>
                    <a:gd name="T116" fmla="*/ 534 w 534"/>
                    <a:gd name="T117" fmla="*/ 1075 h 1075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34" h="1075">
                      <a:moveTo>
                        <a:pt x="244" y="0"/>
                      </a:moveTo>
                      <a:lnTo>
                        <a:pt x="203" y="47"/>
                      </a:lnTo>
                      <a:lnTo>
                        <a:pt x="133" y="110"/>
                      </a:lnTo>
                      <a:lnTo>
                        <a:pt x="93" y="204"/>
                      </a:lnTo>
                      <a:lnTo>
                        <a:pt x="93" y="308"/>
                      </a:lnTo>
                      <a:lnTo>
                        <a:pt x="35" y="308"/>
                      </a:lnTo>
                      <a:lnTo>
                        <a:pt x="23" y="354"/>
                      </a:lnTo>
                      <a:lnTo>
                        <a:pt x="17" y="459"/>
                      </a:lnTo>
                      <a:lnTo>
                        <a:pt x="0" y="511"/>
                      </a:lnTo>
                      <a:lnTo>
                        <a:pt x="63" y="558"/>
                      </a:lnTo>
                      <a:lnTo>
                        <a:pt x="110" y="715"/>
                      </a:lnTo>
                      <a:lnTo>
                        <a:pt x="150" y="785"/>
                      </a:lnTo>
                      <a:lnTo>
                        <a:pt x="180" y="807"/>
                      </a:lnTo>
                      <a:lnTo>
                        <a:pt x="220" y="807"/>
                      </a:lnTo>
                      <a:lnTo>
                        <a:pt x="244" y="715"/>
                      </a:lnTo>
                      <a:lnTo>
                        <a:pt x="290" y="762"/>
                      </a:lnTo>
                      <a:lnTo>
                        <a:pt x="290" y="825"/>
                      </a:lnTo>
                      <a:lnTo>
                        <a:pt x="337" y="895"/>
                      </a:lnTo>
                      <a:lnTo>
                        <a:pt x="354" y="919"/>
                      </a:lnTo>
                      <a:lnTo>
                        <a:pt x="354" y="1011"/>
                      </a:lnTo>
                      <a:lnTo>
                        <a:pt x="401" y="1075"/>
                      </a:lnTo>
                      <a:lnTo>
                        <a:pt x="401" y="988"/>
                      </a:lnTo>
                      <a:lnTo>
                        <a:pt x="377" y="941"/>
                      </a:lnTo>
                      <a:lnTo>
                        <a:pt x="377" y="825"/>
                      </a:lnTo>
                      <a:lnTo>
                        <a:pt x="337" y="738"/>
                      </a:lnTo>
                      <a:lnTo>
                        <a:pt x="302" y="663"/>
                      </a:lnTo>
                      <a:lnTo>
                        <a:pt x="349" y="610"/>
                      </a:lnTo>
                      <a:lnTo>
                        <a:pt x="384" y="575"/>
                      </a:lnTo>
                      <a:lnTo>
                        <a:pt x="424" y="535"/>
                      </a:lnTo>
                      <a:lnTo>
                        <a:pt x="470" y="465"/>
                      </a:lnTo>
                      <a:lnTo>
                        <a:pt x="534" y="406"/>
                      </a:lnTo>
                      <a:lnTo>
                        <a:pt x="505" y="291"/>
                      </a:lnTo>
                      <a:lnTo>
                        <a:pt x="424" y="284"/>
                      </a:lnTo>
                      <a:lnTo>
                        <a:pt x="354" y="221"/>
                      </a:lnTo>
                      <a:lnTo>
                        <a:pt x="354" y="134"/>
                      </a:lnTo>
                      <a:lnTo>
                        <a:pt x="314" y="30"/>
                      </a:lnTo>
                      <a:lnTo>
                        <a:pt x="290" y="24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2" name="Freeform 193"/>
                <p:cNvSpPr>
                  <a:spLocks/>
                </p:cNvSpPr>
                <p:nvPr/>
              </p:nvSpPr>
              <p:spPr bwMode="auto">
                <a:xfrm>
                  <a:off x="1895" y="1068"/>
                  <a:ext cx="36" cy="46"/>
                </a:xfrm>
                <a:custGeom>
                  <a:avLst/>
                  <a:gdLst>
                    <a:gd name="T0" fmla="*/ 274 w 291"/>
                    <a:gd name="T1" fmla="*/ 366 h 366"/>
                    <a:gd name="T2" fmla="*/ 245 w 291"/>
                    <a:gd name="T3" fmla="*/ 289 h 366"/>
                    <a:gd name="T4" fmla="*/ 175 w 291"/>
                    <a:gd name="T5" fmla="*/ 202 h 366"/>
                    <a:gd name="T6" fmla="*/ 134 w 291"/>
                    <a:gd name="T7" fmla="*/ 156 h 366"/>
                    <a:gd name="T8" fmla="*/ 88 w 291"/>
                    <a:gd name="T9" fmla="*/ 92 h 366"/>
                    <a:gd name="T10" fmla="*/ 65 w 291"/>
                    <a:gd name="T11" fmla="*/ 110 h 366"/>
                    <a:gd name="T12" fmla="*/ 65 w 291"/>
                    <a:gd name="T13" fmla="*/ 179 h 366"/>
                    <a:gd name="T14" fmla="*/ 18 w 291"/>
                    <a:gd name="T15" fmla="*/ 249 h 366"/>
                    <a:gd name="T16" fmla="*/ 18 w 291"/>
                    <a:gd name="T17" fmla="*/ 179 h 366"/>
                    <a:gd name="T18" fmla="*/ 18 w 291"/>
                    <a:gd name="T19" fmla="*/ 69 h 366"/>
                    <a:gd name="T20" fmla="*/ 0 w 291"/>
                    <a:gd name="T21" fmla="*/ 45 h 366"/>
                    <a:gd name="T22" fmla="*/ 0 w 291"/>
                    <a:gd name="T23" fmla="*/ 5 h 366"/>
                    <a:gd name="T24" fmla="*/ 30 w 291"/>
                    <a:gd name="T25" fmla="*/ 0 h 366"/>
                    <a:gd name="T26" fmla="*/ 140 w 291"/>
                    <a:gd name="T27" fmla="*/ 22 h 366"/>
                    <a:gd name="T28" fmla="*/ 152 w 291"/>
                    <a:gd name="T29" fmla="*/ 63 h 366"/>
                    <a:gd name="T30" fmla="*/ 204 w 291"/>
                    <a:gd name="T31" fmla="*/ 57 h 366"/>
                    <a:gd name="T32" fmla="*/ 227 w 291"/>
                    <a:gd name="T33" fmla="*/ 98 h 366"/>
                    <a:gd name="T34" fmla="*/ 233 w 291"/>
                    <a:gd name="T35" fmla="*/ 162 h 366"/>
                    <a:gd name="T36" fmla="*/ 279 w 291"/>
                    <a:gd name="T37" fmla="*/ 226 h 366"/>
                    <a:gd name="T38" fmla="*/ 291 w 291"/>
                    <a:gd name="T39" fmla="*/ 249 h 366"/>
                    <a:gd name="T40" fmla="*/ 285 w 291"/>
                    <a:gd name="T41" fmla="*/ 313 h 366"/>
                    <a:gd name="T42" fmla="*/ 274 w 291"/>
                    <a:gd name="T43" fmla="*/ 366 h 36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91"/>
                    <a:gd name="T67" fmla="*/ 0 h 366"/>
                    <a:gd name="T68" fmla="*/ 291 w 291"/>
                    <a:gd name="T69" fmla="*/ 366 h 36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91" h="366">
                      <a:moveTo>
                        <a:pt x="274" y="366"/>
                      </a:moveTo>
                      <a:lnTo>
                        <a:pt x="245" y="289"/>
                      </a:lnTo>
                      <a:lnTo>
                        <a:pt x="175" y="202"/>
                      </a:lnTo>
                      <a:lnTo>
                        <a:pt x="134" y="156"/>
                      </a:lnTo>
                      <a:lnTo>
                        <a:pt x="88" y="92"/>
                      </a:lnTo>
                      <a:lnTo>
                        <a:pt x="65" y="110"/>
                      </a:lnTo>
                      <a:lnTo>
                        <a:pt x="65" y="179"/>
                      </a:lnTo>
                      <a:lnTo>
                        <a:pt x="18" y="249"/>
                      </a:lnTo>
                      <a:lnTo>
                        <a:pt x="18" y="179"/>
                      </a:lnTo>
                      <a:lnTo>
                        <a:pt x="18" y="69"/>
                      </a:lnTo>
                      <a:lnTo>
                        <a:pt x="0" y="45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140" y="22"/>
                      </a:lnTo>
                      <a:lnTo>
                        <a:pt x="152" y="63"/>
                      </a:lnTo>
                      <a:lnTo>
                        <a:pt x="204" y="57"/>
                      </a:lnTo>
                      <a:lnTo>
                        <a:pt x="227" y="98"/>
                      </a:lnTo>
                      <a:lnTo>
                        <a:pt x="233" y="162"/>
                      </a:lnTo>
                      <a:lnTo>
                        <a:pt x="279" y="226"/>
                      </a:lnTo>
                      <a:lnTo>
                        <a:pt x="291" y="249"/>
                      </a:lnTo>
                      <a:lnTo>
                        <a:pt x="285" y="313"/>
                      </a:lnTo>
                      <a:lnTo>
                        <a:pt x="274" y="3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3" name="Freeform 194"/>
                <p:cNvSpPr>
                  <a:spLocks/>
                </p:cNvSpPr>
                <p:nvPr/>
              </p:nvSpPr>
              <p:spPr bwMode="auto">
                <a:xfrm>
                  <a:off x="1892" y="1041"/>
                  <a:ext cx="66" cy="67"/>
                </a:xfrm>
                <a:custGeom>
                  <a:avLst/>
                  <a:gdLst>
                    <a:gd name="T0" fmla="*/ 314 w 535"/>
                    <a:gd name="T1" fmla="*/ 535 h 535"/>
                    <a:gd name="T2" fmla="*/ 314 w 535"/>
                    <a:gd name="T3" fmla="*/ 471 h 535"/>
                    <a:gd name="T4" fmla="*/ 250 w 535"/>
                    <a:gd name="T5" fmla="*/ 378 h 535"/>
                    <a:gd name="T6" fmla="*/ 250 w 535"/>
                    <a:gd name="T7" fmla="*/ 332 h 535"/>
                    <a:gd name="T8" fmla="*/ 250 w 535"/>
                    <a:gd name="T9" fmla="*/ 309 h 535"/>
                    <a:gd name="T10" fmla="*/ 238 w 535"/>
                    <a:gd name="T11" fmla="*/ 285 h 535"/>
                    <a:gd name="T12" fmla="*/ 175 w 535"/>
                    <a:gd name="T13" fmla="*/ 291 h 535"/>
                    <a:gd name="T14" fmla="*/ 163 w 535"/>
                    <a:gd name="T15" fmla="*/ 250 h 535"/>
                    <a:gd name="T16" fmla="*/ 41 w 535"/>
                    <a:gd name="T17" fmla="*/ 222 h 535"/>
                    <a:gd name="T18" fmla="*/ 6 w 535"/>
                    <a:gd name="T19" fmla="*/ 222 h 535"/>
                    <a:gd name="T20" fmla="*/ 0 w 535"/>
                    <a:gd name="T21" fmla="*/ 198 h 535"/>
                    <a:gd name="T22" fmla="*/ 35 w 535"/>
                    <a:gd name="T23" fmla="*/ 94 h 535"/>
                    <a:gd name="T24" fmla="*/ 70 w 535"/>
                    <a:gd name="T25" fmla="*/ 94 h 535"/>
                    <a:gd name="T26" fmla="*/ 70 w 535"/>
                    <a:gd name="T27" fmla="*/ 157 h 535"/>
                    <a:gd name="T28" fmla="*/ 111 w 535"/>
                    <a:gd name="T29" fmla="*/ 204 h 535"/>
                    <a:gd name="T30" fmla="*/ 227 w 535"/>
                    <a:gd name="T31" fmla="*/ 180 h 535"/>
                    <a:gd name="T32" fmla="*/ 227 w 535"/>
                    <a:gd name="T33" fmla="*/ 77 h 535"/>
                    <a:gd name="T34" fmla="*/ 273 w 535"/>
                    <a:gd name="T35" fmla="*/ 65 h 535"/>
                    <a:gd name="T36" fmla="*/ 325 w 535"/>
                    <a:gd name="T37" fmla="*/ 30 h 535"/>
                    <a:gd name="T38" fmla="*/ 367 w 535"/>
                    <a:gd name="T39" fmla="*/ 0 h 535"/>
                    <a:gd name="T40" fmla="*/ 424 w 535"/>
                    <a:gd name="T41" fmla="*/ 0 h 535"/>
                    <a:gd name="T42" fmla="*/ 442 w 535"/>
                    <a:gd name="T43" fmla="*/ 0 h 535"/>
                    <a:gd name="T44" fmla="*/ 459 w 535"/>
                    <a:gd name="T45" fmla="*/ 42 h 535"/>
                    <a:gd name="T46" fmla="*/ 535 w 535"/>
                    <a:gd name="T47" fmla="*/ 70 h 535"/>
                    <a:gd name="T48" fmla="*/ 506 w 535"/>
                    <a:gd name="T49" fmla="*/ 105 h 535"/>
                    <a:gd name="T50" fmla="*/ 424 w 535"/>
                    <a:gd name="T51" fmla="*/ 192 h 535"/>
                    <a:gd name="T52" fmla="*/ 395 w 535"/>
                    <a:gd name="T53" fmla="*/ 250 h 535"/>
                    <a:gd name="T54" fmla="*/ 384 w 535"/>
                    <a:gd name="T55" fmla="*/ 332 h 535"/>
                    <a:gd name="T56" fmla="*/ 384 w 535"/>
                    <a:gd name="T57" fmla="*/ 378 h 535"/>
                    <a:gd name="T58" fmla="*/ 337 w 535"/>
                    <a:gd name="T59" fmla="*/ 378 h 535"/>
                    <a:gd name="T60" fmla="*/ 314 w 535"/>
                    <a:gd name="T61" fmla="*/ 448 h 535"/>
                    <a:gd name="T62" fmla="*/ 314 w 535"/>
                    <a:gd name="T63" fmla="*/ 535 h 53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5"/>
                    <a:gd name="T97" fmla="*/ 0 h 535"/>
                    <a:gd name="T98" fmla="*/ 535 w 535"/>
                    <a:gd name="T99" fmla="*/ 535 h 53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5" h="535">
                      <a:moveTo>
                        <a:pt x="314" y="535"/>
                      </a:moveTo>
                      <a:lnTo>
                        <a:pt x="314" y="471"/>
                      </a:lnTo>
                      <a:lnTo>
                        <a:pt x="250" y="378"/>
                      </a:lnTo>
                      <a:lnTo>
                        <a:pt x="250" y="332"/>
                      </a:lnTo>
                      <a:lnTo>
                        <a:pt x="250" y="309"/>
                      </a:lnTo>
                      <a:lnTo>
                        <a:pt x="238" y="285"/>
                      </a:lnTo>
                      <a:lnTo>
                        <a:pt x="175" y="291"/>
                      </a:lnTo>
                      <a:lnTo>
                        <a:pt x="163" y="250"/>
                      </a:lnTo>
                      <a:lnTo>
                        <a:pt x="41" y="222"/>
                      </a:lnTo>
                      <a:lnTo>
                        <a:pt x="6" y="222"/>
                      </a:lnTo>
                      <a:lnTo>
                        <a:pt x="0" y="198"/>
                      </a:lnTo>
                      <a:lnTo>
                        <a:pt x="35" y="94"/>
                      </a:lnTo>
                      <a:lnTo>
                        <a:pt x="70" y="94"/>
                      </a:lnTo>
                      <a:lnTo>
                        <a:pt x="70" y="157"/>
                      </a:lnTo>
                      <a:lnTo>
                        <a:pt x="111" y="204"/>
                      </a:lnTo>
                      <a:lnTo>
                        <a:pt x="227" y="180"/>
                      </a:lnTo>
                      <a:lnTo>
                        <a:pt x="227" y="77"/>
                      </a:lnTo>
                      <a:lnTo>
                        <a:pt x="273" y="65"/>
                      </a:lnTo>
                      <a:lnTo>
                        <a:pt x="325" y="30"/>
                      </a:lnTo>
                      <a:lnTo>
                        <a:pt x="367" y="0"/>
                      </a:lnTo>
                      <a:lnTo>
                        <a:pt x="424" y="0"/>
                      </a:lnTo>
                      <a:lnTo>
                        <a:pt x="442" y="0"/>
                      </a:lnTo>
                      <a:lnTo>
                        <a:pt x="459" y="42"/>
                      </a:lnTo>
                      <a:lnTo>
                        <a:pt x="535" y="70"/>
                      </a:lnTo>
                      <a:lnTo>
                        <a:pt x="506" y="105"/>
                      </a:lnTo>
                      <a:lnTo>
                        <a:pt x="424" y="192"/>
                      </a:lnTo>
                      <a:lnTo>
                        <a:pt x="395" y="250"/>
                      </a:lnTo>
                      <a:lnTo>
                        <a:pt x="384" y="332"/>
                      </a:lnTo>
                      <a:lnTo>
                        <a:pt x="384" y="378"/>
                      </a:lnTo>
                      <a:lnTo>
                        <a:pt x="337" y="378"/>
                      </a:lnTo>
                      <a:lnTo>
                        <a:pt x="314" y="448"/>
                      </a:lnTo>
                      <a:lnTo>
                        <a:pt x="314" y="5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4" name="Freeform 195"/>
                <p:cNvSpPr>
                  <a:spLocks/>
                </p:cNvSpPr>
                <p:nvPr/>
              </p:nvSpPr>
              <p:spPr bwMode="auto">
                <a:xfrm>
                  <a:off x="1900" y="1050"/>
                  <a:ext cx="22" cy="16"/>
                </a:xfrm>
                <a:custGeom>
                  <a:avLst/>
                  <a:gdLst>
                    <a:gd name="T0" fmla="*/ 0 w 168"/>
                    <a:gd name="T1" fmla="*/ 17 h 127"/>
                    <a:gd name="T2" fmla="*/ 0 w 168"/>
                    <a:gd name="T3" fmla="*/ 75 h 127"/>
                    <a:gd name="T4" fmla="*/ 18 w 168"/>
                    <a:gd name="T5" fmla="*/ 103 h 127"/>
                    <a:gd name="T6" fmla="*/ 46 w 168"/>
                    <a:gd name="T7" fmla="*/ 127 h 127"/>
                    <a:gd name="T8" fmla="*/ 116 w 168"/>
                    <a:gd name="T9" fmla="*/ 110 h 127"/>
                    <a:gd name="T10" fmla="*/ 168 w 168"/>
                    <a:gd name="T11" fmla="*/ 98 h 127"/>
                    <a:gd name="T12" fmla="*/ 163 w 168"/>
                    <a:gd name="T13" fmla="*/ 33 h 127"/>
                    <a:gd name="T14" fmla="*/ 168 w 168"/>
                    <a:gd name="T15" fmla="*/ 0 h 127"/>
                    <a:gd name="T16" fmla="*/ 98 w 168"/>
                    <a:gd name="T17" fmla="*/ 17 h 127"/>
                    <a:gd name="T18" fmla="*/ 29 w 168"/>
                    <a:gd name="T19" fmla="*/ 17 h 127"/>
                    <a:gd name="T20" fmla="*/ 0 w 168"/>
                    <a:gd name="T21" fmla="*/ 17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8"/>
                    <a:gd name="T34" fmla="*/ 0 h 127"/>
                    <a:gd name="T35" fmla="*/ 168 w 168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8" h="127">
                      <a:moveTo>
                        <a:pt x="0" y="17"/>
                      </a:moveTo>
                      <a:lnTo>
                        <a:pt x="0" y="75"/>
                      </a:lnTo>
                      <a:lnTo>
                        <a:pt x="18" y="103"/>
                      </a:lnTo>
                      <a:lnTo>
                        <a:pt x="46" y="127"/>
                      </a:lnTo>
                      <a:lnTo>
                        <a:pt x="116" y="110"/>
                      </a:lnTo>
                      <a:lnTo>
                        <a:pt x="168" y="98"/>
                      </a:lnTo>
                      <a:lnTo>
                        <a:pt x="163" y="33"/>
                      </a:lnTo>
                      <a:lnTo>
                        <a:pt x="168" y="0"/>
                      </a:lnTo>
                      <a:lnTo>
                        <a:pt x="98" y="17"/>
                      </a:lnTo>
                      <a:lnTo>
                        <a:pt x="29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5" name="Freeform 196"/>
                <p:cNvSpPr>
                  <a:spLocks/>
                </p:cNvSpPr>
                <p:nvPr/>
              </p:nvSpPr>
              <p:spPr bwMode="auto">
                <a:xfrm>
                  <a:off x="1751" y="970"/>
                  <a:ext cx="146" cy="231"/>
                </a:xfrm>
                <a:custGeom>
                  <a:avLst/>
                  <a:gdLst>
                    <a:gd name="T0" fmla="*/ 356 w 1169"/>
                    <a:gd name="T1" fmla="*/ 0 h 1848"/>
                    <a:gd name="T2" fmla="*/ 222 w 1169"/>
                    <a:gd name="T3" fmla="*/ 47 h 1848"/>
                    <a:gd name="T4" fmla="*/ 199 w 1169"/>
                    <a:gd name="T5" fmla="*/ 70 h 1848"/>
                    <a:gd name="T6" fmla="*/ 199 w 1169"/>
                    <a:gd name="T7" fmla="*/ 110 h 1848"/>
                    <a:gd name="T8" fmla="*/ 268 w 1169"/>
                    <a:gd name="T9" fmla="*/ 180 h 1848"/>
                    <a:gd name="T10" fmla="*/ 222 w 1169"/>
                    <a:gd name="T11" fmla="*/ 250 h 1848"/>
                    <a:gd name="T12" fmla="*/ 244 w 1169"/>
                    <a:gd name="T13" fmla="*/ 314 h 1848"/>
                    <a:gd name="T14" fmla="*/ 384 w 1169"/>
                    <a:gd name="T15" fmla="*/ 337 h 1848"/>
                    <a:gd name="T16" fmla="*/ 384 w 1169"/>
                    <a:gd name="T17" fmla="*/ 361 h 1848"/>
                    <a:gd name="T18" fmla="*/ 338 w 1169"/>
                    <a:gd name="T19" fmla="*/ 406 h 1848"/>
                    <a:gd name="T20" fmla="*/ 268 w 1169"/>
                    <a:gd name="T21" fmla="*/ 587 h 1848"/>
                    <a:gd name="T22" fmla="*/ 222 w 1169"/>
                    <a:gd name="T23" fmla="*/ 657 h 1848"/>
                    <a:gd name="T24" fmla="*/ 88 w 1169"/>
                    <a:gd name="T25" fmla="*/ 697 h 1848"/>
                    <a:gd name="T26" fmla="*/ 112 w 1169"/>
                    <a:gd name="T27" fmla="*/ 767 h 1848"/>
                    <a:gd name="T28" fmla="*/ 175 w 1169"/>
                    <a:gd name="T29" fmla="*/ 854 h 1848"/>
                    <a:gd name="T30" fmla="*/ 112 w 1169"/>
                    <a:gd name="T31" fmla="*/ 895 h 1848"/>
                    <a:gd name="T32" fmla="*/ 65 w 1169"/>
                    <a:gd name="T33" fmla="*/ 872 h 1848"/>
                    <a:gd name="T34" fmla="*/ 0 w 1169"/>
                    <a:gd name="T35" fmla="*/ 854 h 1848"/>
                    <a:gd name="T36" fmla="*/ 0 w 1169"/>
                    <a:gd name="T37" fmla="*/ 895 h 1848"/>
                    <a:gd name="T38" fmla="*/ 24 w 1169"/>
                    <a:gd name="T39" fmla="*/ 941 h 1848"/>
                    <a:gd name="T40" fmla="*/ 134 w 1169"/>
                    <a:gd name="T41" fmla="*/ 941 h 1848"/>
                    <a:gd name="T42" fmla="*/ 134 w 1169"/>
                    <a:gd name="T43" fmla="*/ 964 h 1848"/>
                    <a:gd name="T44" fmla="*/ 65 w 1169"/>
                    <a:gd name="T45" fmla="*/ 987 h 1848"/>
                    <a:gd name="T46" fmla="*/ 134 w 1169"/>
                    <a:gd name="T47" fmla="*/ 1074 h 1848"/>
                    <a:gd name="T48" fmla="*/ 199 w 1169"/>
                    <a:gd name="T49" fmla="*/ 1074 h 1848"/>
                    <a:gd name="T50" fmla="*/ 244 w 1169"/>
                    <a:gd name="T51" fmla="*/ 964 h 1848"/>
                    <a:gd name="T52" fmla="*/ 268 w 1169"/>
                    <a:gd name="T53" fmla="*/ 1034 h 1848"/>
                    <a:gd name="T54" fmla="*/ 291 w 1169"/>
                    <a:gd name="T55" fmla="*/ 1261 h 1848"/>
                    <a:gd name="T56" fmla="*/ 401 w 1169"/>
                    <a:gd name="T57" fmla="*/ 1552 h 1848"/>
                    <a:gd name="T58" fmla="*/ 471 w 1169"/>
                    <a:gd name="T59" fmla="*/ 1708 h 1848"/>
                    <a:gd name="T60" fmla="*/ 541 w 1169"/>
                    <a:gd name="T61" fmla="*/ 1824 h 1848"/>
                    <a:gd name="T62" fmla="*/ 558 w 1169"/>
                    <a:gd name="T63" fmla="*/ 1848 h 1848"/>
                    <a:gd name="T64" fmla="*/ 675 w 1169"/>
                    <a:gd name="T65" fmla="*/ 1778 h 1848"/>
                    <a:gd name="T66" fmla="*/ 785 w 1169"/>
                    <a:gd name="T67" fmla="*/ 1552 h 1848"/>
                    <a:gd name="T68" fmla="*/ 832 w 1169"/>
                    <a:gd name="T69" fmla="*/ 1325 h 1848"/>
                    <a:gd name="T70" fmla="*/ 902 w 1169"/>
                    <a:gd name="T71" fmla="*/ 1284 h 1848"/>
                    <a:gd name="T72" fmla="*/ 1082 w 1169"/>
                    <a:gd name="T73" fmla="*/ 1168 h 1848"/>
                    <a:gd name="T74" fmla="*/ 1151 w 1169"/>
                    <a:gd name="T75" fmla="*/ 1057 h 1848"/>
                    <a:gd name="T76" fmla="*/ 1169 w 1169"/>
                    <a:gd name="T77" fmla="*/ 1034 h 1848"/>
                    <a:gd name="T78" fmla="*/ 1169 w 1169"/>
                    <a:gd name="T79" fmla="*/ 854 h 1848"/>
                    <a:gd name="T80" fmla="*/ 1151 w 1169"/>
                    <a:gd name="T81" fmla="*/ 807 h 1848"/>
                    <a:gd name="T82" fmla="*/ 1128 w 1169"/>
                    <a:gd name="T83" fmla="*/ 767 h 1848"/>
                    <a:gd name="T84" fmla="*/ 1128 w 1169"/>
                    <a:gd name="T85" fmla="*/ 743 h 1848"/>
                    <a:gd name="T86" fmla="*/ 994 w 1169"/>
                    <a:gd name="T87" fmla="*/ 743 h 1848"/>
                    <a:gd name="T88" fmla="*/ 948 w 1169"/>
                    <a:gd name="T89" fmla="*/ 720 h 1848"/>
                    <a:gd name="T90" fmla="*/ 878 w 1169"/>
                    <a:gd name="T91" fmla="*/ 680 h 1848"/>
                    <a:gd name="T92" fmla="*/ 785 w 1169"/>
                    <a:gd name="T93" fmla="*/ 680 h 1848"/>
                    <a:gd name="T94" fmla="*/ 675 w 1169"/>
                    <a:gd name="T95" fmla="*/ 563 h 1848"/>
                    <a:gd name="T96" fmla="*/ 675 w 1169"/>
                    <a:gd name="T97" fmla="*/ 541 h 1848"/>
                    <a:gd name="T98" fmla="*/ 675 w 1169"/>
                    <a:gd name="T99" fmla="*/ 471 h 1848"/>
                    <a:gd name="T100" fmla="*/ 605 w 1169"/>
                    <a:gd name="T101" fmla="*/ 453 h 1848"/>
                    <a:gd name="T102" fmla="*/ 558 w 1169"/>
                    <a:gd name="T103" fmla="*/ 406 h 1848"/>
                    <a:gd name="T104" fmla="*/ 541 w 1169"/>
                    <a:gd name="T105" fmla="*/ 314 h 1848"/>
                    <a:gd name="T106" fmla="*/ 541 w 1169"/>
                    <a:gd name="T107" fmla="*/ 274 h 1848"/>
                    <a:gd name="T108" fmla="*/ 581 w 1169"/>
                    <a:gd name="T109" fmla="*/ 180 h 1848"/>
                    <a:gd name="T110" fmla="*/ 605 w 1169"/>
                    <a:gd name="T111" fmla="*/ 134 h 1848"/>
                    <a:gd name="T112" fmla="*/ 605 w 1169"/>
                    <a:gd name="T113" fmla="*/ 47 h 1848"/>
                    <a:gd name="T114" fmla="*/ 541 w 1169"/>
                    <a:gd name="T115" fmla="*/ 99 h 1848"/>
                    <a:gd name="T116" fmla="*/ 506 w 1169"/>
                    <a:gd name="T117" fmla="*/ 105 h 1848"/>
                    <a:gd name="T118" fmla="*/ 401 w 1169"/>
                    <a:gd name="T119" fmla="*/ 93 h 1848"/>
                    <a:gd name="T120" fmla="*/ 373 w 1169"/>
                    <a:gd name="T121" fmla="*/ 23 h 1848"/>
                    <a:gd name="T122" fmla="*/ 356 w 1169"/>
                    <a:gd name="T123" fmla="*/ 0 h 184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69"/>
                    <a:gd name="T187" fmla="*/ 0 h 1848"/>
                    <a:gd name="T188" fmla="*/ 1169 w 1169"/>
                    <a:gd name="T189" fmla="*/ 1848 h 184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69" h="1848">
                      <a:moveTo>
                        <a:pt x="356" y="0"/>
                      </a:moveTo>
                      <a:lnTo>
                        <a:pt x="222" y="47"/>
                      </a:lnTo>
                      <a:lnTo>
                        <a:pt x="199" y="70"/>
                      </a:lnTo>
                      <a:lnTo>
                        <a:pt x="199" y="110"/>
                      </a:lnTo>
                      <a:lnTo>
                        <a:pt x="268" y="180"/>
                      </a:lnTo>
                      <a:lnTo>
                        <a:pt x="222" y="250"/>
                      </a:lnTo>
                      <a:lnTo>
                        <a:pt x="244" y="314"/>
                      </a:lnTo>
                      <a:lnTo>
                        <a:pt x="384" y="337"/>
                      </a:lnTo>
                      <a:lnTo>
                        <a:pt x="384" y="361"/>
                      </a:lnTo>
                      <a:lnTo>
                        <a:pt x="338" y="406"/>
                      </a:lnTo>
                      <a:lnTo>
                        <a:pt x="268" y="587"/>
                      </a:lnTo>
                      <a:lnTo>
                        <a:pt x="222" y="657"/>
                      </a:lnTo>
                      <a:lnTo>
                        <a:pt x="88" y="697"/>
                      </a:lnTo>
                      <a:lnTo>
                        <a:pt x="112" y="767"/>
                      </a:lnTo>
                      <a:lnTo>
                        <a:pt x="175" y="854"/>
                      </a:lnTo>
                      <a:lnTo>
                        <a:pt x="112" y="895"/>
                      </a:lnTo>
                      <a:lnTo>
                        <a:pt x="65" y="872"/>
                      </a:lnTo>
                      <a:lnTo>
                        <a:pt x="0" y="854"/>
                      </a:lnTo>
                      <a:lnTo>
                        <a:pt x="0" y="895"/>
                      </a:lnTo>
                      <a:lnTo>
                        <a:pt x="24" y="941"/>
                      </a:lnTo>
                      <a:lnTo>
                        <a:pt x="134" y="941"/>
                      </a:lnTo>
                      <a:lnTo>
                        <a:pt x="134" y="964"/>
                      </a:lnTo>
                      <a:lnTo>
                        <a:pt x="65" y="987"/>
                      </a:lnTo>
                      <a:lnTo>
                        <a:pt x="134" y="1074"/>
                      </a:lnTo>
                      <a:lnTo>
                        <a:pt x="199" y="1074"/>
                      </a:lnTo>
                      <a:lnTo>
                        <a:pt x="244" y="964"/>
                      </a:lnTo>
                      <a:lnTo>
                        <a:pt x="268" y="1034"/>
                      </a:lnTo>
                      <a:lnTo>
                        <a:pt x="291" y="1261"/>
                      </a:lnTo>
                      <a:lnTo>
                        <a:pt x="401" y="1552"/>
                      </a:lnTo>
                      <a:lnTo>
                        <a:pt x="471" y="1708"/>
                      </a:lnTo>
                      <a:lnTo>
                        <a:pt x="541" y="1824"/>
                      </a:lnTo>
                      <a:lnTo>
                        <a:pt x="558" y="1848"/>
                      </a:lnTo>
                      <a:lnTo>
                        <a:pt x="675" y="1778"/>
                      </a:lnTo>
                      <a:lnTo>
                        <a:pt x="785" y="1552"/>
                      </a:lnTo>
                      <a:lnTo>
                        <a:pt x="832" y="1325"/>
                      </a:lnTo>
                      <a:lnTo>
                        <a:pt x="902" y="1284"/>
                      </a:lnTo>
                      <a:lnTo>
                        <a:pt x="1082" y="1168"/>
                      </a:lnTo>
                      <a:lnTo>
                        <a:pt x="1151" y="1057"/>
                      </a:lnTo>
                      <a:lnTo>
                        <a:pt x="1169" y="1034"/>
                      </a:lnTo>
                      <a:lnTo>
                        <a:pt x="1169" y="854"/>
                      </a:lnTo>
                      <a:lnTo>
                        <a:pt x="1151" y="807"/>
                      </a:lnTo>
                      <a:lnTo>
                        <a:pt x="1128" y="767"/>
                      </a:lnTo>
                      <a:lnTo>
                        <a:pt x="1128" y="743"/>
                      </a:lnTo>
                      <a:lnTo>
                        <a:pt x="994" y="743"/>
                      </a:lnTo>
                      <a:lnTo>
                        <a:pt x="948" y="720"/>
                      </a:lnTo>
                      <a:lnTo>
                        <a:pt x="878" y="680"/>
                      </a:lnTo>
                      <a:lnTo>
                        <a:pt x="785" y="680"/>
                      </a:lnTo>
                      <a:lnTo>
                        <a:pt x="675" y="563"/>
                      </a:lnTo>
                      <a:lnTo>
                        <a:pt x="675" y="541"/>
                      </a:lnTo>
                      <a:lnTo>
                        <a:pt x="675" y="471"/>
                      </a:lnTo>
                      <a:lnTo>
                        <a:pt x="605" y="453"/>
                      </a:lnTo>
                      <a:lnTo>
                        <a:pt x="558" y="406"/>
                      </a:lnTo>
                      <a:lnTo>
                        <a:pt x="541" y="314"/>
                      </a:lnTo>
                      <a:lnTo>
                        <a:pt x="541" y="274"/>
                      </a:lnTo>
                      <a:lnTo>
                        <a:pt x="581" y="180"/>
                      </a:lnTo>
                      <a:lnTo>
                        <a:pt x="605" y="134"/>
                      </a:lnTo>
                      <a:lnTo>
                        <a:pt x="605" y="47"/>
                      </a:lnTo>
                      <a:lnTo>
                        <a:pt x="541" y="99"/>
                      </a:lnTo>
                      <a:lnTo>
                        <a:pt x="506" y="105"/>
                      </a:lnTo>
                      <a:lnTo>
                        <a:pt x="401" y="93"/>
                      </a:lnTo>
                      <a:lnTo>
                        <a:pt x="373" y="23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6" name="Freeform 197"/>
                <p:cNvSpPr>
                  <a:spLocks/>
                </p:cNvSpPr>
                <p:nvPr/>
              </p:nvSpPr>
              <p:spPr bwMode="auto">
                <a:xfrm>
                  <a:off x="1835" y="1029"/>
                  <a:ext cx="61" cy="34"/>
                </a:xfrm>
                <a:custGeom>
                  <a:avLst/>
                  <a:gdLst>
                    <a:gd name="T0" fmla="*/ 0 w 488"/>
                    <a:gd name="T1" fmla="*/ 0 h 272"/>
                    <a:gd name="T2" fmla="*/ 0 w 488"/>
                    <a:gd name="T3" fmla="*/ 47 h 272"/>
                    <a:gd name="T4" fmla="*/ 0 w 488"/>
                    <a:gd name="T5" fmla="*/ 92 h 272"/>
                    <a:gd name="T6" fmla="*/ 93 w 488"/>
                    <a:gd name="T7" fmla="*/ 186 h 272"/>
                    <a:gd name="T8" fmla="*/ 116 w 488"/>
                    <a:gd name="T9" fmla="*/ 209 h 272"/>
                    <a:gd name="T10" fmla="*/ 203 w 488"/>
                    <a:gd name="T11" fmla="*/ 209 h 272"/>
                    <a:gd name="T12" fmla="*/ 273 w 488"/>
                    <a:gd name="T13" fmla="*/ 249 h 272"/>
                    <a:gd name="T14" fmla="*/ 314 w 488"/>
                    <a:gd name="T15" fmla="*/ 272 h 272"/>
                    <a:gd name="T16" fmla="*/ 337 w 488"/>
                    <a:gd name="T17" fmla="*/ 272 h 272"/>
                    <a:gd name="T18" fmla="*/ 429 w 488"/>
                    <a:gd name="T19" fmla="*/ 272 h 272"/>
                    <a:gd name="T20" fmla="*/ 459 w 488"/>
                    <a:gd name="T21" fmla="*/ 272 h 272"/>
                    <a:gd name="T22" fmla="*/ 488 w 488"/>
                    <a:gd name="T23" fmla="*/ 226 h 272"/>
                    <a:gd name="T24" fmla="*/ 488 w 488"/>
                    <a:gd name="T25" fmla="*/ 186 h 272"/>
                    <a:gd name="T26" fmla="*/ 407 w 488"/>
                    <a:gd name="T27" fmla="*/ 186 h 272"/>
                    <a:gd name="T28" fmla="*/ 384 w 488"/>
                    <a:gd name="T29" fmla="*/ 162 h 272"/>
                    <a:gd name="T30" fmla="*/ 360 w 488"/>
                    <a:gd name="T31" fmla="*/ 122 h 272"/>
                    <a:gd name="T32" fmla="*/ 319 w 488"/>
                    <a:gd name="T33" fmla="*/ 122 h 272"/>
                    <a:gd name="T34" fmla="*/ 279 w 488"/>
                    <a:gd name="T35" fmla="*/ 134 h 272"/>
                    <a:gd name="T36" fmla="*/ 192 w 488"/>
                    <a:gd name="T37" fmla="*/ 92 h 272"/>
                    <a:gd name="T38" fmla="*/ 128 w 488"/>
                    <a:gd name="T39" fmla="*/ 47 h 272"/>
                    <a:gd name="T40" fmla="*/ 63 w 488"/>
                    <a:gd name="T41" fmla="*/ 23 h 272"/>
                    <a:gd name="T42" fmla="*/ 0 w 488"/>
                    <a:gd name="T43" fmla="*/ 0 h 27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8"/>
                    <a:gd name="T67" fmla="*/ 0 h 272"/>
                    <a:gd name="T68" fmla="*/ 488 w 488"/>
                    <a:gd name="T69" fmla="*/ 272 h 27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8" h="272">
                      <a:moveTo>
                        <a:pt x="0" y="0"/>
                      </a:moveTo>
                      <a:lnTo>
                        <a:pt x="0" y="47"/>
                      </a:lnTo>
                      <a:lnTo>
                        <a:pt x="0" y="92"/>
                      </a:lnTo>
                      <a:lnTo>
                        <a:pt x="93" y="186"/>
                      </a:lnTo>
                      <a:lnTo>
                        <a:pt x="116" y="209"/>
                      </a:lnTo>
                      <a:lnTo>
                        <a:pt x="203" y="209"/>
                      </a:lnTo>
                      <a:lnTo>
                        <a:pt x="273" y="249"/>
                      </a:lnTo>
                      <a:lnTo>
                        <a:pt x="314" y="272"/>
                      </a:lnTo>
                      <a:lnTo>
                        <a:pt x="337" y="272"/>
                      </a:lnTo>
                      <a:lnTo>
                        <a:pt x="429" y="272"/>
                      </a:lnTo>
                      <a:lnTo>
                        <a:pt x="459" y="272"/>
                      </a:lnTo>
                      <a:lnTo>
                        <a:pt x="488" y="226"/>
                      </a:lnTo>
                      <a:lnTo>
                        <a:pt x="488" y="186"/>
                      </a:lnTo>
                      <a:lnTo>
                        <a:pt x="407" y="186"/>
                      </a:lnTo>
                      <a:lnTo>
                        <a:pt x="384" y="162"/>
                      </a:lnTo>
                      <a:lnTo>
                        <a:pt x="360" y="122"/>
                      </a:lnTo>
                      <a:lnTo>
                        <a:pt x="319" y="122"/>
                      </a:lnTo>
                      <a:lnTo>
                        <a:pt x="279" y="134"/>
                      </a:lnTo>
                      <a:lnTo>
                        <a:pt x="192" y="92"/>
                      </a:lnTo>
                      <a:lnTo>
                        <a:pt x="128" y="47"/>
                      </a:lnTo>
                      <a:lnTo>
                        <a:pt x="63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7" name="Freeform 198"/>
                <p:cNvSpPr>
                  <a:spLocks/>
                </p:cNvSpPr>
                <p:nvPr/>
              </p:nvSpPr>
              <p:spPr bwMode="auto">
                <a:xfrm>
                  <a:off x="1838" y="1201"/>
                  <a:ext cx="17" cy="22"/>
                </a:xfrm>
                <a:custGeom>
                  <a:avLst/>
                  <a:gdLst>
                    <a:gd name="T0" fmla="*/ 64 w 134"/>
                    <a:gd name="T1" fmla="*/ 0 h 174"/>
                    <a:gd name="T2" fmla="*/ 47 w 134"/>
                    <a:gd name="T3" fmla="*/ 40 h 174"/>
                    <a:gd name="T4" fmla="*/ 0 w 134"/>
                    <a:gd name="T5" fmla="*/ 87 h 174"/>
                    <a:gd name="T6" fmla="*/ 0 w 134"/>
                    <a:gd name="T7" fmla="*/ 133 h 174"/>
                    <a:gd name="T8" fmla="*/ 47 w 134"/>
                    <a:gd name="T9" fmla="*/ 157 h 174"/>
                    <a:gd name="T10" fmla="*/ 110 w 134"/>
                    <a:gd name="T11" fmla="*/ 174 h 174"/>
                    <a:gd name="T12" fmla="*/ 134 w 134"/>
                    <a:gd name="T13" fmla="*/ 133 h 174"/>
                    <a:gd name="T14" fmla="*/ 110 w 134"/>
                    <a:gd name="T15" fmla="*/ 87 h 174"/>
                    <a:gd name="T16" fmla="*/ 110 w 134"/>
                    <a:gd name="T17" fmla="*/ 63 h 174"/>
                    <a:gd name="T18" fmla="*/ 64 w 134"/>
                    <a:gd name="T19" fmla="*/ 0 h 1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4"/>
                    <a:gd name="T31" fmla="*/ 0 h 174"/>
                    <a:gd name="T32" fmla="*/ 134 w 134"/>
                    <a:gd name="T33" fmla="*/ 174 h 17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4" h="174">
                      <a:moveTo>
                        <a:pt x="64" y="0"/>
                      </a:moveTo>
                      <a:lnTo>
                        <a:pt x="47" y="40"/>
                      </a:lnTo>
                      <a:lnTo>
                        <a:pt x="0" y="87"/>
                      </a:lnTo>
                      <a:lnTo>
                        <a:pt x="0" y="133"/>
                      </a:lnTo>
                      <a:lnTo>
                        <a:pt x="47" y="157"/>
                      </a:lnTo>
                      <a:lnTo>
                        <a:pt x="110" y="174"/>
                      </a:lnTo>
                      <a:lnTo>
                        <a:pt x="134" y="133"/>
                      </a:lnTo>
                      <a:lnTo>
                        <a:pt x="110" y="87"/>
                      </a:lnTo>
                      <a:lnTo>
                        <a:pt x="110" y="6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8" name="Freeform 199"/>
                <p:cNvSpPr>
                  <a:spLocks/>
                </p:cNvSpPr>
                <p:nvPr/>
              </p:nvSpPr>
              <p:spPr bwMode="auto">
                <a:xfrm>
                  <a:off x="1699" y="979"/>
                  <a:ext cx="100" cy="103"/>
                </a:xfrm>
                <a:custGeom>
                  <a:avLst/>
                  <a:gdLst>
                    <a:gd name="T0" fmla="*/ 611 w 796"/>
                    <a:gd name="T1" fmla="*/ 0 h 825"/>
                    <a:gd name="T2" fmla="*/ 546 w 796"/>
                    <a:gd name="T3" fmla="*/ 17 h 825"/>
                    <a:gd name="T4" fmla="*/ 524 w 796"/>
                    <a:gd name="T5" fmla="*/ 17 h 825"/>
                    <a:gd name="T6" fmla="*/ 517 w 796"/>
                    <a:gd name="T7" fmla="*/ 92 h 825"/>
                    <a:gd name="T8" fmla="*/ 500 w 796"/>
                    <a:gd name="T9" fmla="*/ 157 h 825"/>
                    <a:gd name="T10" fmla="*/ 477 w 796"/>
                    <a:gd name="T11" fmla="*/ 157 h 825"/>
                    <a:gd name="T12" fmla="*/ 436 w 796"/>
                    <a:gd name="T13" fmla="*/ 267 h 825"/>
                    <a:gd name="T14" fmla="*/ 389 w 796"/>
                    <a:gd name="T15" fmla="*/ 296 h 825"/>
                    <a:gd name="T16" fmla="*/ 360 w 796"/>
                    <a:gd name="T17" fmla="*/ 354 h 825"/>
                    <a:gd name="T18" fmla="*/ 250 w 796"/>
                    <a:gd name="T19" fmla="*/ 360 h 825"/>
                    <a:gd name="T20" fmla="*/ 250 w 796"/>
                    <a:gd name="T21" fmla="*/ 448 h 825"/>
                    <a:gd name="T22" fmla="*/ 163 w 796"/>
                    <a:gd name="T23" fmla="*/ 471 h 825"/>
                    <a:gd name="T24" fmla="*/ 93 w 796"/>
                    <a:gd name="T25" fmla="*/ 448 h 825"/>
                    <a:gd name="T26" fmla="*/ 0 w 796"/>
                    <a:gd name="T27" fmla="*/ 424 h 825"/>
                    <a:gd name="T28" fmla="*/ 0 w 796"/>
                    <a:gd name="T29" fmla="*/ 493 h 825"/>
                    <a:gd name="T30" fmla="*/ 93 w 796"/>
                    <a:gd name="T31" fmla="*/ 563 h 825"/>
                    <a:gd name="T32" fmla="*/ 93 w 796"/>
                    <a:gd name="T33" fmla="*/ 627 h 825"/>
                    <a:gd name="T34" fmla="*/ 46 w 796"/>
                    <a:gd name="T35" fmla="*/ 627 h 825"/>
                    <a:gd name="T36" fmla="*/ 23 w 796"/>
                    <a:gd name="T37" fmla="*/ 720 h 825"/>
                    <a:gd name="T38" fmla="*/ 116 w 796"/>
                    <a:gd name="T39" fmla="*/ 720 h 825"/>
                    <a:gd name="T40" fmla="*/ 297 w 796"/>
                    <a:gd name="T41" fmla="*/ 720 h 825"/>
                    <a:gd name="T42" fmla="*/ 343 w 796"/>
                    <a:gd name="T43" fmla="*/ 760 h 825"/>
                    <a:gd name="T44" fmla="*/ 412 w 796"/>
                    <a:gd name="T45" fmla="*/ 825 h 825"/>
                    <a:gd name="T46" fmla="*/ 412 w 796"/>
                    <a:gd name="T47" fmla="*/ 784 h 825"/>
                    <a:gd name="T48" fmla="*/ 454 w 796"/>
                    <a:gd name="T49" fmla="*/ 802 h 825"/>
                    <a:gd name="T50" fmla="*/ 517 w 796"/>
                    <a:gd name="T51" fmla="*/ 825 h 825"/>
                    <a:gd name="T52" fmla="*/ 587 w 796"/>
                    <a:gd name="T53" fmla="*/ 784 h 825"/>
                    <a:gd name="T54" fmla="*/ 500 w 796"/>
                    <a:gd name="T55" fmla="*/ 627 h 825"/>
                    <a:gd name="T56" fmla="*/ 564 w 796"/>
                    <a:gd name="T57" fmla="*/ 610 h 825"/>
                    <a:gd name="T58" fmla="*/ 634 w 796"/>
                    <a:gd name="T59" fmla="*/ 587 h 825"/>
                    <a:gd name="T60" fmla="*/ 750 w 796"/>
                    <a:gd name="T61" fmla="*/ 401 h 825"/>
                    <a:gd name="T62" fmla="*/ 750 w 796"/>
                    <a:gd name="T63" fmla="*/ 360 h 825"/>
                    <a:gd name="T64" fmla="*/ 796 w 796"/>
                    <a:gd name="T65" fmla="*/ 267 h 825"/>
                    <a:gd name="T66" fmla="*/ 703 w 796"/>
                    <a:gd name="T67" fmla="*/ 244 h 825"/>
                    <a:gd name="T68" fmla="*/ 663 w 796"/>
                    <a:gd name="T69" fmla="*/ 244 h 825"/>
                    <a:gd name="T70" fmla="*/ 634 w 796"/>
                    <a:gd name="T71" fmla="*/ 169 h 825"/>
                    <a:gd name="T72" fmla="*/ 680 w 796"/>
                    <a:gd name="T73" fmla="*/ 110 h 825"/>
                    <a:gd name="T74" fmla="*/ 622 w 796"/>
                    <a:gd name="T75" fmla="*/ 52 h 825"/>
                    <a:gd name="T76" fmla="*/ 611 w 796"/>
                    <a:gd name="T77" fmla="*/ 17 h 825"/>
                    <a:gd name="T78" fmla="*/ 611 w 796"/>
                    <a:gd name="T79" fmla="*/ 0 h 8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6"/>
                    <a:gd name="T121" fmla="*/ 0 h 825"/>
                    <a:gd name="T122" fmla="*/ 796 w 796"/>
                    <a:gd name="T123" fmla="*/ 825 h 8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6" h="825">
                      <a:moveTo>
                        <a:pt x="611" y="0"/>
                      </a:moveTo>
                      <a:lnTo>
                        <a:pt x="546" y="17"/>
                      </a:lnTo>
                      <a:lnTo>
                        <a:pt x="524" y="17"/>
                      </a:lnTo>
                      <a:lnTo>
                        <a:pt x="517" y="92"/>
                      </a:lnTo>
                      <a:lnTo>
                        <a:pt x="500" y="157"/>
                      </a:lnTo>
                      <a:lnTo>
                        <a:pt x="477" y="157"/>
                      </a:lnTo>
                      <a:lnTo>
                        <a:pt x="436" y="267"/>
                      </a:lnTo>
                      <a:lnTo>
                        <a:pt x="389" y="296"/>
                      </a:lnTo>
                      <a:lnTo>
                        <a:pt x="360" y="354"/>
                      </a:lnTo>
                      <a:lnTo>
                        <a:pt x="250" y="360"/>
                      </a:lnTo>
                      <a:lnTo>
                        <a:pt x="250" y="448"/>
                      </a:lnTo>
                      <a:lnTo>
                        <a:pt x="163" y="471"/>
                      </a:lnTo>
                      <a:lnTo>
                        <a:pt x="93" y="448"/>
                      </a:lnTo>
                      <a:lnTo>
                        <a:pt x="0" y="424"/>
                      </a:lnTo>
                      <a:lnTo>
                        <a:pt x="0" y="493"/>
                      </a:lnTo>
                      <a:lnTo>
                        <a:pt x="93" y="563"/>
                      </a:lnTo>
                      <a:lnTo>
                        <a:pt x="93" y="627"/>
                      </a:lnTo>
                      <a:lnTo>
                        <a:pt x="46" y="627"/>
                      </a:lnTo>
                      <a:lnTo>
                        <a:pt x="23" y="720"/>
                      </a:lnTo>
                      <a:lnTo>
                        <a:pt x="116" y="720"/>
                      </a:lnTo>
                      <a:lnTo>
                        <a:pt x="297" y="720"/>
                      </a:lnTo>
                      <a:lnTo>
                        <a:pt x="343" y="760"/>
                      </a:lnTo>
                      <a:lnTo>
                        <a:pt x="412" y="825"/>
                      </a:lnTo>
                      <a:lnTo>
                        <a:pt x="412" y="784"/>
                      </a:lnTo>
                      <a:lnTo>
                        <a:pt x="454" y="802"/>
                      </a:lnTo>
                      <a:lnTo>
                        <a:pt x="517" y="825"/>
                      </a:lnTo>
                      <a:lnTo>
                        <a:pt x="587" y="784"/>
                      </a:lnTo>
                      <a:lnTo>
                        <a:pt x="500" y="627"/>
                      </a:lnTo>
                      <a:lnTo>
                        <a:pt x="564" y="610"/>
                      </a:lnTo>
                      <a:lnTo>
                        <a:pt x="634" y="587"/>
                      </a:lnTo>
                      <a:lnTo>
                        <a:pt x="750" y="401"/>
                      </a:lnTo>
                      <a:lnTo>
                        <a:pt x="750" y="360"/>
                      </a:lnTo>
                      <a:lnTo>
                        <a:pt x="796" y="267"/>
                      </a:lnTo>
                      <a:lnTo>
                        <a:pt x="703" y="244"/>
                      </a:lnTo>
                      <a:lnTo>
                        <a:pt x="663" y="244"/>
                      </a:lnTo>
                      <a:lnTo>
                        <a:pt x="634" y="169"/>
                      </a:lnTo>
                      <a:lnTo>
                        <a:pt x="680" y="110"/>
                      </a:lnTo>
                      <a:lnTo>
                        <a:pt x="622" y="52"/>
                      </a:lnTo>
                      <a:lnTo>
                        <a:pt x="611" y="17"/>
                      </a:lnTo>
                      <a:lnTo>
                        <a:pt x="6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49" name="Freeform 200"/>
                <p:cNvSpPr>
                  <a:spLocks/>
                </p:cNvSpPr>
                <p:nvPr/>
              </p:nvSpPr>
              <p:spPr bwMode="auto">
                <a:xfrm>
                  <a:off x="1688" y="962"/>
                  <a:ext cx="107" cy="76"/>
                </a:xfrm>
                <a:custGeom>
                  <a:avLst/>
                  <a:gdLst>
                    <a:gd name="T0" fmla="*/ 63 w 855"/>
                    <a:gd name="T1" fmla="*/ 169 h 611"/>
                    <a:gd name="T2" fmla="*/ 18 w 855"/>
                    <a:gd name="T3" fmla="*/ 274 h 611"/>
                    <a:gd name="T4" fmla="*/ 46 w 855"/>
                    <a:gd name="T5" fmla="*/ 344 h 611"/>
                    <a:gd name="T6" fmla="*/ 0 w 855"/>
                    <a:gd name="T7" fmla="*/ 431 h 611"/>
                    <a:gd name="T8" fmla="*/ 46 w 855"/>
                    <a:gd name="T9" fmla="*/ 476 h 611"/>
                    <a:gd name="T10" fmla="*/ 110 w 855"/>
                    <a:gd name="T11" fmla="*/ 476 h 611"/>
                    <a:gd name="T12" fmla="*/ 110 w 855"/>
                    <a:gd name="T13" fmla="*/ 541 h 611"/>
                    <a:gd name="T14" fmla="*/ 87 w 855"/>
                    <a:gd name="T15" fmla="*/ 564 h 611"/>
                    <a:gd name="T16" fmla="*/ 250 w 855"/>
                    <a:gd name="T17" fmla="*/ 611 h 611"/>
                    <a:gd name="T18" fmla="*/ 337 w 855"/>
                    <a:gd name="T19" fmla="*/ 588 h 611"/>
                    <a:gd name="T20" fmla="*/ 337 w 855"/>
                    <a:gd name="T21" fmla="*/ 500 h 611"/>
                    <a:gd name="T22" fmla="*/ 454 w 855"/>
                    <a:gd name="T23" fmla="*/ 500 h 611"/>
                    <a:gd name="T24" fmla="*/ 476 w 855"/>
                    <a:gd name="T25" fmla="*/ 431 h 611"/>
                    <a:gd name="T26" fmla="*/ 523 w 855"/>
                    <a:gd name="T27" fmla="*/ 407 h 611"/>
                    <a:gd name="T28" fmla="*/ 564 w 855"/>
                    <a:gd name="T29" fmla="*/ 297 h 611"/>
                    <a:gd name="T30" fmla="*/ 587 w 855"/>
                    <a:gd name="T31" fmla="*/ 297 h 611"/>
                    <a:gd name="T32" fmla="*/ 611 w 855"/>
                    <a:gd name="T33" fmla="*/ 227 h 611"/>
                    <a:gd name="T34" fmla="*/ 611 w 855"/>
                    <a:gd name="T35" fmla="*/ 157 h 611"/>
                    <a:gd name="T36" fmla="*/ 633 w 855"/>
                    <a:gd name="T37" fmla="*/ 157 h 611"/>
                    <a:gd name="T38" fmla="*/ 698 w 855"/>
                    <a:gd name="T39" fmla="*/ 140 h 611"/>
                    <a:gd name="T40" fmla="*/ 721 w 855"/>
                    <a:gd name="T41" fmla="*/ 117 h 611"/>
                    <a:gd name="T42" fmla="*/ 855 w 855"/>
                    <a:gd name="T43" fmla="*/ 70 h 611"/>
                    <a:gd name="T44" fmla="*/ 825 w 855"/>
                    <a:gd name="T45" fmla="*/ 0 h 611"/>
                    <a:gd name="T46" fmla="*/ 715 w 855"/>
                    <a:gd name="T47" fmla="*/ 30 h 611"/>
                    <a:gd name="T48" fmla="*/ 651 w 855"/>
                    <a:gd name="T49" fmla="*/ 41 h 611"/>
                    <a:gd name="T50" fmla="*/ 611 w 855"/>
                    <a:gd name="T51" fmla="*/ 6 h 611"/>
                    <a:gd name="T52" fmla="*/ 499 w 855"/>
                    <a:gd name="T53" fmla="*/ 47 h 611"/>
                    <a:gd name="T54" fmla="*/ 389 w 855"/>
                    <a:gd name="T55" fmla="*/ 30 h 611"/>
                    <a:gd name="T56" fmla="*/ 279 w 855"/>
                    <a:gd name="T57" fmla="*/ 105 h 611"/>
                    <a:gd name="T58" fmla="*/ 227 w 855"/>
                    <a:gd name="T59" fmla="*/ 145 h 611"/>
                    <a:gd name="T60" fmla="*/ 140 w 855"/>
                    <a:gd name="T61" fmla="*/ 204 h 611"/>
                    <a:gd name="T62" fmla="*/ 93 w 855"/>
                    <a:gd name="T63" fmla="*/ 180 h 611"/>
                    <a:gd name="T64" fmla="*/ 63 w 855"/>
                    <a:gd name="T65" fmla="*/ 169 h 6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5"/>
                    <a:gd name="T100" fmla="*/ 0 h 611"/>
                    <a:gd name="T101" fmla="*/ 855 w 855"/>
                    <a:gd name="T102" fmla="*/ 611 h 6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5" h="611">
                      <a:moveTo>
                        <a:pt x="63" y="169"/>
                      </a:moveTo>
                      <a:lnTo>
                        <a:pt x="18" y="274"/>
                      </a:lnTo>
                      <a:lnTo>
                        <a:pt x="46" y="344"/>
                      </a:lnTo>
                      <a:lnTo>
                        <a:pt x="0" y="431"/>
                      </a:lnTo>
                      <a:lnTo>
                        <a:pt x="46" y="476"/>
                      </a:lnTo>
                      <a:lnTo>
                        <a:pt x="110" y="476"/>
                      </a:lnTo>
                      <a:lnTo>
                        <a:pt x="110" y="541"/>
                      </a:lnTo>
                      <a:lnTo>
                        <a:pt x="87" y="564"/>
                      </a:lnTo>
                      <a:lnTo>
                        <a:pt x="250" y="611"/>
                      </a:lnTo>
                      <a:lnTo>
                        <a:pt x="337" y="588"/>
                      </a:lnTo>
                      <a:lnTo>
                        <a:pt x="337" y="500"/>
                      </a:lnTo>
                      <a:lnTo>
                        <a:pt x="454" y="500"/>
                      </a:lnTo>
                      <a:lnTo>
                        <a:pt x="476" y="431"/>
                      </a:lnTo>
                      <a:lnTo>
                        <a:pt x="523" y="407"/>
                      </a:lnTo>
                      <a:lnTo>
                        <a:pt x="564" y="297"/>
                      </a:lnTo>
                      <a:lnTo>
                        <a:pt x="587" y="297"/>
                      </a:lnTo>
                      <a:lnTo>
                        <a:pt x="611" y="227"/>
                      </a:lnTo>
                      <a:lnTo>
                        <a:pt x="611" y="157"/>
                      </a:lnTo>
                      <a:lnTo>
                        <a:pt x="633" y="157"/>
                      </a:lnTo>
                      <a:lnTo>
                        <a:pt x="698" y="140"/>
                      </a:lnTo>
                      <a:lnTo>
                        <a:pt x="721" y="117"/>
                      </a:lnTo>
                      <a:lnTo>
                        <a:pt x="855" y="70"/>
                      </a:lnTo>
                      <a:lnTo>
                        <a:pt x="825" y="0"/>
                      </a:lnTo>
                      <a:lnTo>
                        <a:pt x="715" y="30"/>
                      </a:lnTo>
                      <a:lnTo>
                        <a:pt x="651" y="41"/>
                      </a:lnTo>
                      <a:lnTo>
                        <a:pt x="611" y="6"/>
                      </a:lnTo>
                      <a:lnTo>
                        <a:pt x="499" y="47"/>
                      </a:lnTo>
                      <a:lnTo>
                        <a:pt x="389" y="30"/>
                      </a:lnTo>
                      <a:lnTo>
                        <a:pt x="279" y="105"/>
                      </a:lnTo>
                      <a:lnTo>
                        <a:pt x="227" y="145"/>
                      </a:lnTo>
                      <a:lnTo>
                        <a:pt x="140" y="204"/>
                      </a:lnTo>
                      <a:lnTo>
                        <a:pt x="93" y="180"/>
                      </a:lnTo>
                      <a:lnTo>
                        <a:pt x="63" y="1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0" name="Freeform 201"/>
                <p:cNvSpPr>
                  <a:spLocks/>
                </p:cNvSpPr>
                <p:nvPr/>
              </p:nvSpPr>
              <p:spPr bwMode="auto">
                <a:xfrm>
                  <a:off x="1573" y="946"/>
                  <a:ext cx="138" cy="123"/>
                </a:xfrm>
                <a:custGeom>
                  <a:avLst/>
                  <a:gdLst>
                    <a:gd name="T0" fmla="*/ 17 w 1104"/>
                    <a:gd name="T1" fmla="*/ 0 h 982"/>
                    <a:gd name="T2" fmla="*/ 0 w 1104"/>
                    <a:gd name="T3" fmla="*/ 100 h 982"/>
                    <a:gd name="T4" fmla="*/ 0 w 1104"/>
                    <a:gd name="T5" fmla="*/ 145 h 982"/>
                    <a:gd name="T6" fmla="*/ 70 w 1104"/>
                    <a:gd name="T7" fmla="*/ 262 h 982"/>
                    <a:gd name="T8" fmla="*/ 157 w 1104"/>
                    <a:gd name="T9" fmla="*/ 279 h 982"/>
                    <a:gd name="T10" fmla="*/ 110 w 1104"/>
                    <a:gd name="T11" fmla="*/ 372 h 982"/>
                    <a:gd name="T12" fmla="*/ 134 w 1104"/>
                    <a:gd name="T13" fmla="*/ 442 h 982"/>
                    <a:gd name="T14" fmla="*/ 227 w 1104"/>
                    <a:gd name="T15" fmla="*/ 466 h 982"/>
                    <a:gd name="T16" fmla="*/ 249 w 1104"/>
                    <a:gd name="T17" fmla="*/ 576 h 982"/>
                    <a:gd name="T18" fmla="*/ 314 w 1104"/>
                    <a:gd name="T19" fmla="*/ 663 h 982"/>
                    <a:gd name="T20" fmla="*/ 383 w 1104"/>
                    <a:gd name="T21" fmla="*/ 686 h 982"/>
                    <a:gd name="T22" fmla="*/ 430 w 1104"/>
                    <a:gd name="T23" fmla="*/ 779 h 982"/>
                    <a:gd name="T24" fmla="*/ 471 w 1104"/>
                    <a:gd name="T25" fmla="*/ 802 h 982"/>
                    <a:gd name="T26" fmla="*/ 586 w 1104"/>
                    <a:gd name="T27" fmla="*/ 872 h 982"/>
                    <a:gd name="T28" fmla="*/ 651 w 1104"/>
                    <a:gd name="T29" fmla="*/ 889 h 982"/>
                    <a:gd name="T30" fmla="*/ 767 w 1104"/>
                    <a:gd name="T31" fmla="*/ 872 h 982"/>
                    <a:gd name="T32" fmla="*/ 790 w 1104"/>
                    <a:gd name="T33" fmla="*/ 935 h 982"/>
                    <a:gd name="T34" fmla="*/ 947 w 1104"/>
                    <a:gd name="T35" fmla="*/ 959 h 982"/>
                    <a:gd name="T36" fmla="*/ 1052 w 1104"/>
                    <a:gd name="T37" fmla="*/ 982 h 982"/>
                    <a:gd name="T38" fmla="*/ 1057 w 1104"/>
                    <a:gd name="T39" fmla="*/ 907 h 982"/>
                    <a:gd name="T40" fmla="*/ 1104 w 1104"/>
                    <a:gd name="T41" fmla="*/ 883 h 982"/>
                    <a:gd name="T42" fmla="*/ 1104 w 1104"/>
                    <a:gd name="T43" fmla="*/ 825 h 982"/>
                    <a:gd name="T44" fmla="*/ 1011 w 1104"/>
                    <a:gd name="T45" fmla="*/ 755 h 982"/>
                    <a:gd name="T46" fmla="*/ 1011 w 1104"/>
                    <a:gd name="T47" fmla="*/ 686 h 982"/>
                    <a:gd name="T48" fmla="*/ 1034 w 1104"/>
                    <a:gd name="T49" fmla="*/ 663 h 982"/>
                    <a:gd name="T50" fmla="*/ 1034 w 1104"/>
                    <a:gd name="T51" fmla="*/ 598 h 982"/>
                    <a:gd name="T52" fmla="*/ 970 w 1104"/>
                    <a:gd name="T53" fmla="*/ 598 h 982"/>
                    <a:gd name="T54" fmla="*/ 924 w 1104"/>
                    <a:gd name="T55" fmla="*/ 553 h 982"/>
                    <a:gd name="T56" fmla="*/ 970 w 1104"/>
                    <a:gd name="T57" fmla="*/ 471 h 982"/>
                    <a:gd name="T58" fmla="*/ 947 w 1104"/>
                    <a:gd name="T59" fmla="*/ 396 h 982"/>
                    <a:gd name="T60" fmla="*/ 987 w 1104"/>
                    <a:gd name="T61" fmla="*/ 279 h 982"/>
                    <a:gd name="T62" fmla="*/ 970 w 1104"/>
                    <a:gd name="T63" fmla="*/ 215 h 982"/>
                    <a:gd name="T64" fmla="*/ 900 w 1104"/>
                    <a:gd name="T65" fmla="*/ 145 h 982"/>
                    <a:gd name="T66" fmla="*/ 767 w 1104"/>
                    <a:gd name="T67" fmla="*/ 128 h 982"/>
                    <a:gd name="T68" fmla="*/ 685 w 1104"/>
                    <a:gd name="T69" fmla="*/ 122 h 982"/>
                    <a:gd name="T70" fmla="*/ 639 w 1104"/>
                    <a:gd name="T71" fmla="*/ 128 h 982"/>
                    <a:gd name="T72" fmla="*/ 586 w 1104"/>
                    <a:gd name="T73" fmla="*/ 145 h 982"/>
                    <a:gd name="T74" fmla="*/ 581 w 1104"/>
                    <a:gd name="T75" fmla="*/ 192 h 982"/>
                    <a:gd name="T76" fmla="*/ 453 w 1104"/>
                    <a:gd name="T77" fmla="*/ 215 h 982"/>
                    <a:gd name="T78" fmla="*/ 361 w 1104"/>
                    <a:gd name="T79" fmla="*/ 169 h 982"/>
                    <a:gd name="T80" fmla="*/ 267 w 1104"/>
                    <a:gd name="T81" fmla="*/ 58 h 982"/>
                    <a:gd name="T82" fmla="*/ 244 w 1104"/>
                    <a:gd name="T83" fmla="*/ 35 h 982"/>
                    <a:gd name="T84" fmla="*/ 122 w 1104"/>
                    <a:gd name="T85" fmla="*/ 82 h 982"/>
                    <a:gd name="T86" fmla="*/ 64 w 1104"/>
                    <a:gd name="T87" fmla="*/ 0 h 982"/>
                    <a:gd name="T88" fmla="*/ 40 w 1104"/>
                    <a:gd name="T89" fmla="*/ 0 h 982"/>
                    <a:gd name="T90" fmla="*/ 17 w 1104"/>
                    <a:gd name="T91" fmla="*/ 0 h 9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04"/>
                    <a:gd name="T139" fmla="*/ 0 h 982"/>
                    <a:gd name="T140" fmla="*/ 1104 w 1104"/>
                    <a:gd name="T141" fmla="*/ 982 h 9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04" h="982">
                      <a:moveTo>
                        <a:pt x="17" y="0"/>
                      </a:moveTo>
                      <a:lnTo>
                        <a:pt x="0" y="100"/>
                      </a:lnTo>
                      <a:lnTo>
                        <a:pt x="0" y="145"/>
                      </a:lnTo>
                      <a:lnTo>
                        <a:pt x="70" y="262"/>
                      </a:lnTo>
                      <a:lnTo>
                        <a:pt x="157" y="279"/>
                      </a:lnTo>
                      <a:lnTo>
                        <a:pt x="110" y="372"/>
                      </a:lnTo>
                      <a:lnTo>
                        <a:pt x="134" y="442"/>
                      </a:lnTo>
                      <a:lnTo>
                        <a:pt x="227" y="466"/>
                      </a:lnTo>
                      <a:lnTo>
                        <a:pt x="249" y="576"/>
                      </a:lnTo>
                      <a:lnTo>
                        <a:pt x="314" y="663"/>
                      </a:lnTo>
                      <a:lnTo>
                        <a:pt x="383" y="686"/>
                      </a:lnTo>
                      <a:lnTo>
                        <a:pt x="430" y="779"/>
                      </a:lnTo>
                      <a:lnTo>
                        <a:pt x="471" y="802"/>
                      </a:lnTo>
                      <a:lnTo>
                        <a:pt x="586" y="872"/>
                      </a:lnTo>
                      <a:lnTo>
                        <a:pt x="651" y="889"/>
                      </a:lnTo>
                      <a:lnTo>
                        <a:pt x="767" y="872"/>
                      </a:lnTo>
                      <a:lnTo>
                        <a:pt x="790" y="935"/>
                      </a:lnTo>
                      <a:lnTo>
                        <a:pt x="947" y="959"/>
                      </a:lnTo>
                      <a:lnTo>
                        <a:pt x="1052" y="982"/>
                      </a:lnTo>
                      <a:lnTo>
                        <a:pt x="1057" y="907"/>
                      </a:lnTo>
                      <a:lnTo>
                        <a:pt x="1104" y="883"/>
                      </a:lnTo>
                      <a:lnTo>
                        <a:pt x="1104" y="825"/>
                      </a:lnTo>
                      <a:lnTo>
                        <a:pt x="1011" y="755"/>
                      </a:lnTo>
                      <a:lnTo>
                        <a:pt x="1011" y="686"/>
                      </a:lnTo>
                      <a:lnTo>
                        <a:pt x="1034" y="663"/>
                      </a:lnTo>
                      <a:lnTo>
                        <a:pt x="1034" y="598"/>
                      </a:lnTo>
                      <a:lnTo>
                        <a:pt x="970" y="598"/>
                      </a:lnTo>
                      <a:lnTo>
                        <a:pt x="924" y="553"/>
                      </a:lnTo>
                      <a:lnTo>
                        <a:pt x="970" y="471"/>
                      </a:lnTo>
                      <a:lnTo>
                        <a:pt x="947" y="396"/>
                      </a:lnTo>
                      <a:lnTo>
                        <a:pt x="987" y="279"/>
                      </a:lnTo>
                      <a:lnTo>
                        <a:pt x="970" y="215"/>
                      </a:lnTo>
                      <a:lnTo>
                        <a:pt x="900" y="145"/>
                      </a:lnTo>
                      <a:lnTo>
                        <a:pt x="767" y="128"/>
                      </a:lnTo>
                      <a:lnTo>
                        <a:pt x="685" y="122"/>
                      </a:lnTo>
                      <a:lnTo>
                        <a:pt x="639" y="128"/>
                      </a:lnTo>
                      <a:lnTo>
                        <a:pt x="586" y="145"/>
                      </a:lnTo>
                      <a:lnTo>
                        <a:pt x="581" y="192"/>
                      </a:lnTo>
                      <a:lnTo>
                        <a:pt x="453" y="215"/>
                      </a:lnTo>
                      <a:lnTo>
                        <a:pt x="361" y="169"/>
                      </a:lnTo>
                      <a:lnTo>
                        <a:pt x="267" y="58"/>
                      </a:lnTo>
                      <a:lnTo>
                        <a:pt x="244" y="35"/>
                      </a:lnTo>
                      <a:lnTo>
                        <a:pt x="122" y="82"/>
                      </a:lnTo>
                      <a:lnTo>
                        <a:pt x="64" y="0"/>
                      </a:lnTo>
                      <a:lnTo>
                        <a:pt x="4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1" name="Freeform 202"/>
                <p:cNvSpPr>
                  <a:spLocks/>
                </p:cNvSpPr>
                <p:nvPr/>
              </p:nvSpPr>
              <p:spPr bwMode="auto">
                <a:xfrm>
                  <a:off x="1627" y="1055"/>
                  <a:ext cx="5" cy="8"/>
                </a:xfrm>
                <a:custGeom>
                  <a:avLst/>
                  <a:gdLst>
                    <a:gd name="T0" fmla="*/ 41 w 41"/>
                    <a:gd name="T1" fmla="*/ 40 h 63"/>
                    <a:gd name="T2" fmla="*/ 23 w 41"/>
                    <a:gd name="T3" fmla="*/ 0 h 63"/>
                    <a:gd name="T4" fmla="*/ 0 w 41"/>
                    <a:gd name="T5" fmla="*/ 0 h 63"/>
                    <a:gd name="T6" fmla="*/ 0 w 41"/>
                    <a:gd name="T7" fmla="*/ 40 h 63"/>
                    <a:gd name="T8" fmla="*/ 41 w 41"/>
                    <a:gd name="T9" fmla="*/ 63 h 63"/>
                    <a:gd name="T10" fmla="*/ 41 w 41"/>
                    <a:gd name="T11" fmla="*/ 40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63"/>
                    <a:gd name="T20" fmla="*/ 41 w 41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63">
                      <a:moveTo>
                        <a:pt x="41" y="40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41" y="63"/>
                      </a:lnTo>
                      <a:lnTo>
                        <a:pt x="41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2" name="Freeform 203"/>
                <p:cNvSpPr>
                  <a:spLocks/>
                </p:cNvSpPr>
                <p:nvPr/>
              </p:nvSpPr>
              <p:spPr bwMode="auto">
                <a:xfrm>
                  <a:off x="1507" y="1015"/>
                  <a:ext cx="150" cy="127"/>
                </a:xfrm>
                <a:custGeom>
                  <a:avLst/>
                  <a:gdLst>
                    <a:gd name="T0" fmla="*/ 0 w 1196"/>
                    <a:gd name="T1" fmla="*/ 157 h 1010"/>
                    <a:gd name="T2" fmla="*/ 0 w 1196"/>
                    <a:gd name="T3" fmla="*/ 226 h 1010"/>
                    <a:gd name="T4" fmla="*/ 46 w 1196"/>
                    <a:gd name="T5" fmla="*/ 272 h 1010"/>
                    <a:gd name="T6" fmla="*/ 162 w 1196"/>
                    <a:gd name="T7" fmla="*/ 406 h 1010"/>
                    <a:gd name="T8" fmla="*/ 186 w 1196"/>
                    <a:gd name="T9" fmla="*/ 446 h 1010"/>
                    <a:gd name="T10" fmla="*/ 226 w 1196"/>
                    <a:gd name="T11" fmla="*/ 626 h 1010"/>
                    <a:gd name="T12" fmla="*/ 366 w 1196"/>
                    <a:gd name="T13" fmla="*/ 807 h 1010"/>
                    <a:gd name="T14" fmla="*/ 453 w 1196"/>
                    <a:gd name="T15" fmla="*/ 1010 h 1010"/>
                    <a:gd name="T16" fmla="*/ 500 w 1196"/>
                    <a:gd name="T17" fmla="*/ 975 h 1010"/>
                    <a:gd name="T18" fmla="*/ 500 w 1196"/>
                    <a:gd name="T19" fmla="*/ 923 h 1010"/>
                    <a:gd name="T20" fmla="*/ 587 w 1196"/>
                    <a:gd name="T21" fmla="*/ 917 h 1010"/>
                    <a:gd name="T22" fmla="*/ 639 w 1196"/>
                    <a:gd name="T23" fmla="*/ 940 h 1010"/>
                    <a:gd name="T24" fmla="*/ 668 w 1196"/>
                    <a:gd name="T25" fmla="*/ 957 h 1010"/>
                    <a:gd name="T26" fmla="*/ 727 w 1196"/>
                    <a:gd name="T27" fmla="*/ 987 h 1010"/>
                    <a:gd name="T28" fmla="*/ 744 w 1196"/>
                    <a:gd name="T29" fmla="*/ 987 h 1010"/>
                    <a:gd name="T30" fmla="*/ 790 w 1196"/>
                    <a:gd name="T31" fmla="*/ 877 h 1010"/>
                    <a:gd name="T32" fmla="*/ 1133 w 1196"/>
                    <a:gd name="T33" fmla="*/ 783 h 1010"/>
                    <a:gd name="T34" fmla="*/ 1174 w 1196"/>
                    <a:gd name="T35" fmla="*/ 783 h 1010"/>
                    <a:gd name="T36" fmla="*/ 1196 w 1196"/>
                    <a:gd name="T37" fmla="*/ 673 h 1010"/>
                    <a:gd name="T38" fmla="*/ 1174 w 1196"/>
                    <a:gd name="T39" fmla="*/ 603 h 1010"/>
                    <a:gd name="T40" fmla="*/ 953 w 1196"/>
                    <a:gd name="T41" fmla="*/ 580 h 1010"/>
                    <a:gd name="T42" fmla="*/ 884 w 1196"/>
                    <a:gd name="T43" fmla="*/ 446 h 1010"/>
                    <a:gd name="T44" fmla="*/ 906 w 1196"/>
                    <a:gd name="T45" fmla="*/ 296 h 1010"/>
                    <a:gd name="T46" fmla="*/ 837 w 1196"/>
                    <a:gd name="T47" fmla="*/ 226 h 1010"/>
                    <a:gd name="T48" fmla="*/ 772 w 1196"/>
                    <a:gd name="T49" fmla="*/ 226 h 1010"/>
                    <a:gd name="T50" fmla="*/ 680 w 1196"/>
                    <a:gd name="T51" fmla="*/ 180 h 1010"/>
                    <a:gd name="T52" fmla="*/ 570 w 1196"/>
                    <a:gd name="T53" fmla="*/ 226 h 1010"/>
                    <a:gd name="T54" fmla="*/ 500 w 1196"/>
                    <a:gd name="T55" fmla="*/ 133 h 1010"/>
                    <a:gd name="T56" fmla="*/ 500 w 1196"/>
                    <a:gd name="T57" fmla="*/ 110 h 1010"/>
                    <a:gd name="T58" fmla="*/ 383 w 1196"/>
                    <a:gd name="T59" fmla="*/ 0 h 1010"/>
                    <a:gd name="T60" fmla="*/ 343 w 1196"/>
                    <a:gd name="T61" fmla="*/ 0 h 1010"/>
                    <a:gd name="T62" fmla="*/ 162 w 1196"/>
                    <a:gd name="T63" fmla="*/ 23 h 1010"/>
                    <a:gd name="T64" fmla="*/ 162 w 1196"/>
                    <a:gd name="T65" fmla="*/ 69 h 1010"/>
                    <a:gd name="T66" fmla="*/ 249 w 1196"/>
                    <a:gd name="T67" fmla="*/ 92 h 1010"/>
                    <a:gd name="T68" fmla="*/ 226 w 1196"/>
                    <a:gd name="T69" fmla="*/ 157 h 1010"/>
                    <a:gd name="T70" fmla="*/ 157 w 1196"/>
                    <a:gd name="T71" fmla="*/ 157 h 1010"/>
                    <a:gd name="T72" fmla="*/ 116 w 1196"/>
                    <a:gd name="T73" fmla="*/ 180 h 1010"/>
                    <a:gd name="T74" fmla="*/ 46 w 1196"/>
                    <a:gd name="T75" fmla="*/ 168 h 1010"/>
                    <a:gd name="T76" fmla="*/ 0 w 1196"/>
                    <a:gd name="T77" fmla="*/ 157 h 101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96"/>
                    <a:gd name="T118" fmla="*/ 0 h 1010"/>
                    <a:gd name="T119" fmla="*/ 1196 w 1196"/>
                    <a:gd name="T120" fmla="*/ 1010 h 101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96" h="1010">
                      <a:moveTo>
                        <a:pt x="0" y="157"/>
                      </a:moveTo>
                      <a:lnTo>
                        <a:pt x="0" y="226"/>
                      </a:lnTo>
                      <a:lnTo>
                        <a:pt x="46" y="272"/>
                      </a:lnTo>
                      <a:lnTo>
                        <a:pt x="162" y="406"/>
                      </a:lnTo>
                      <a:lnTo>
                        <a:pt x="186" y="446"/>
                      </a:lnTo>
                      <a:lnTo>
                        <a:pt x="226" y="626"/>
                      </a:lnTo>
                      <a:lnTo>
                        <a:pt x="366" y="807"/>
                      </a:lnTo>
                      <a:lnTo>
                        <a:pt x="453" y="1010"/>
                      </a:lnTo>
                      <a:lnTo>
                        <a:pt x="500" y="975"/>
                      </a:lnTo>
                      <a:lnTo>
                        <a:pt x="500" y="923"/>
                      </a:lnTo>
                      <a:lnTo>
                        <a:pt x="587" y="917"/>
                      </a:lnTo>
                      <a:lnTo>
                        <a:pt x="639" y="940"/>
                      </a:lnTo>
                      <a:lnTo>
                        <a:pt x="668" y="957"/>
                      </a:lnTo>
                      <a:lnTo>
                        <a:pt x="727" y="987"/>
                      </a:lnTo>
                      <a:lnTo>
                        <a:pt x="744" y="987"/>
                      </a:lnTo>
                      <a:lnTo>
                        <a:pt x="790" y="877"/>
                      </a:lnTo>
                      <a:lnTo>
                        <a:pt x="1133" y="783"/>
                      </a:lnTo>
                      <a:lnTo>
                        <a:pt x="1174" y="783"/>
                      </a:lnTo>
                      <a:lnTo>
                        <a:pt x="1196" y="673"/>
                      </a:lnTo>
                      <a:lnTo>
                        <a:pt x="1174" y="603"/>
                      </a:lnTo>
                      <a:lnTo>
                        <a:pt x="953" y="580"/>
                      </a:lnTo>
                      <a:lnTo>
                        <a:pt x="884" y="446"/>
                      </a:lnTo>
                      <a:lnTo>
                        <a:pt x="906" y="296"/>
                      </a:lnTo>
                      <a:lnTo>
                        <a:pt x="837" y="226"/>
                      </a:lnTo>
                      <a:lnTo>
                        <a:pt x="772" y="226"/>
                      </a:lnTo>
                      <a:lnTo>
                        <a:pt x="680" y="180"/>
                      </a:lnTo>
                      <a:lnTo>
                        <a:pt x="570" y="226"/>
                      </a:lnTo>
                      <a:lnTo>
                        <a:pt x="500" y="133"/>
                      </a:lnTo>
                      <a:lnTo>
                        <a:pt x="500" y="110"/>
                      </a:lnTo>
                      <a:lnTo>
                        <a:pt x="383" y="0"/>
                      </a:lnTo>
                      <a:lnTo>
                        <a:pt x="343" y="0"/>
                      </a:lnTo>
                      <a:lnTo>
                        <a:pt x="162" y="23"/>
                      </a:lnTo>
                      <a:lnTo>
                        <a:pt x="162" y="69"/>
                      </a:lnTo>
                      <a:lnTo>
                        <a:pt x="249" y="92"/>
                      </a:lnTo>
                      <a:lnTo>
                        <a:pt x="226" y="157"/>
                      </a:lnTo>
                      <a:lnTo>
                        <a:pt x="157" y="157"/>
                      </a:lnTo>
                      <a:lnTo>
                        <a:pt x="116" y="180"/>
                      </a:lnTo>
                      <a:lnTo>
                        <a:pt x="46" y="168"/>
                      </a:lnTo>
                      <a:lnTo>
                        <a:pt x="0" y="1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3" name="Freeform 204"/>
                <p:cNvSpPr>
                  <a:spLocks/>
                </p:cNvSpPr>
                <p:nvPr/>
              </p:nvSpPr>
              <p:spPr bwMode="auto">
                <a:xfrm>
                  <a:off x="1564" y="1131"/>
                  <a:ext cx="36" cy="30"/>
                </a:xfrm>
                <a:custGeom>
                  <a:avLst/>
                  <a:gdLst>
                    <a:gd name="T0" fmla="*/ 0 w 291"/>
                    <a:gd name="T1" fmla="*/ 87 h 244"/>
                    <a:gd name="T2" fmla="*/ 47 w 291"/>
                    <a:gd name="T3" fmla="*/ 203 h 244"/>
                    <a:gd name="T4" fmla="*/ 122 w 291"/>
                    <a:gd name="T5" fmla="*/ 244 h 244"/>
                    <a:gd name="T6" fmla="*/ 162 w 291"/>
                    <a:gd name="T7" fmla="*/ 191 h 244"/>
                    <a:gd name="T8" fmla="*/ 209 w 291"/>
                    <a:gd name="T9" fmla="*/ 168 h 244"/>
                    <a:gd name="T10" fmla="*/ 227 w 291"/>
                    <a:gd name="T11" fmla="*/ 128 h 244"/>
                    <a:gd name="T12" fmla="*/ 291 w 291"/>
                    <a:gd name="T13" fmla="*/ 69 h 244"/>
                    <a:gd name="T14" fmla="*/ 197 w 291"/>
                    <a:gd name="T15" fmla="*/ 17 h 244"/>
                    <a:gd name="T16" fmla="*/ 140 w 291"/>
                    <a:gd name="T17" fmla="*/ 0 h 244"/>
                    <a:gd name="T18" fmla="*/ 47 w 291"/>
                    <a:gd name="T19" fmla="*/ 0 h 244"/>
                    <a:gd name="T20" fmla="*/ 47 w 291"/>
                    <a:gd name="T21" fmla="*/ 52 h 244"/>
                    <a:gd name="T22" fmla="*/ 0 w 291"/>
                    <a:gd name="T23" fmla="*/ 87 h 2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1"/>
                    <a:gd name="T37" fmla="*/ 0 h 244"/>
                    <a:gd name="T38" fmla="*/ 291 w 291"/>
                    <a:gd name="T39" fmla="*/ 244 h 24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1" h="244">
                      <a:moveTo>
                        <a:pt x="0" y="87"/>
                      </a:moveTo>
                      <a:lnTo>
                        <a:pt x="47" y="203"/>
                      </a:lnTo>
                      <a:lnTo>
                        <a:pt x="122" y="244"/>
                      </a:lnTo>
                      <a:lnTo>
                        <a:pt x="162" y="191"/>
                      </a:lnTo>
                      <a:lnTo>
                        <a:pt x="209" y="168"/>
                      </a:lnTo>
                      <a:lnTo>
                        <a:pt x="227" y="128"/>
                      </a:lnTo>
                      <a:lnTo>
                        <a:pt x="291" y="69"/>
                      </a:lnTo>
                      <a:lnTo>
                        <a:pt x="197" y="17"/>
                      </a:lnTo>
                      <a:lnTo>
                        <a:pt x="140" y="0"/>
                      </a:lnTo>
                      <a:lnTo>
                        <a:pt x="47" y="0"/>
                      </a:lnTo>
                      <a:lnTo>
                        <a:pt x="47" y="5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4" name="Freeform 205"/>
                <p:cNvSpPr>
                  <a:spLocks/>
                </p:cNvSpPr>
                <p:nvPr/>
              </p:nvSpPr>
              <p:spPr bwMode="auto">
                <a:xfrm>
                  <a:off x="1580" y="1116"/>
                  <a:ext cx="62" cy="45"/>
                </a:xfrm>
                <a:custGeom>
                  <a:avLst/>
                  <a:gdLst>
                    <a:gd name="T0" fmla="*/ 0 w 493"/>
                    <a:gd name="T1" fmla="*/ 360 h 360"/>
                    <a:gd name="T2" fmla="*/ 99 w 493"/>
                    <a:gd name="T3" fmla="*/ 337 h 360"/>
                    <a:gd name="T4" fmla="*/ 191 w 493"/>
                    <a:gd name="T5" fmla="*/ 290 h 360"/>
                    <a:gd name="T6" fmla="*/ 256 w 493"/>
                    <a:gd name="T7" fmla="*/ 272 h 360"/>
                    <a:gd name="T8" fmla="*/ 413 w 493"/>
                    <a:gd name="T9" fmla="*/ 227 h 360"/>
                    <a:gd name="T10" fmla="*/ 493 w 493"/>
                    <a:gd name="T11" fmla="*/ 168 h 360"/>
                    <a:gd name="T12" fmla="*/ 476 w 493"/>
                    <a:gd name="T13" fmla="*/ 122 h 360"/>
                    <a:gd name="T14" fmla="*/ 476 w 493"/>
                    <a:gd name="T15" fmla="*/ 87 h 360"/>
                    <a:gd name="T16" fmla="*/ 458 w 493"/>
                    <a:gd name="T17" fmla="*/ 0 h 360"/>
                    <a:gd name="T18" fmla="*/ 256 w 493"/>
                    <a:gd name="T19" fmla="*/ 46 h 360"/>
                    <a:gd name="T20" fmla="*/ 209 w 493"/>
                    <a:gd name="T21" fmla="*/ 70 h 360"/>
                    <a:gd name="T22" fmla="*/ 169 w 493"/>
                    <a:gd name="T23" fmla="*/ 180 h 360"/>
                    <a:gd name="T24" fmla="*/ 146 w 493"/>
                    <a:gd name="T25" fmla="*/ 203 h 360"/>
                    <a:gd name="T26" fmla="*/ 99 w 493"/>
                    <a:gd name="T27" fmla="*/ 250 h 360"/>
                    <a:gd name="T28" fmla="*/ 87 w 493"/>
                    <a:gd name="T29" fmla="*/ 284 h 360"/>
                    <a:gd name="T30" fmla="*/ 34 w 493"/>
                    <a:gd name="T31" fmla="*/ 314 h 360"/>
                    <a:gd name="T32" fmla="*/ 0 w 493"/>
                    <a:gd name="T33" fmla="*/ 360 h 3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3"/>
                    <a:gd name="T52" fmla="*/ 0 h 360"/>
                    <a:gd name="T53" fmla="*/ 493 w 493"/>
                    <a:gd name="T54" fmla="*/ 360 h 3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3" h="360">
                      <a:moveTo>
                        <a:pt x="0" y="360"/>
                      </a:moveTo>
                      <a:lnTo>
                        <a:pt x="99" y="337"/>
                      </a:lnTo>
                      <a:lnTo>
                        <a:pt x="191" y="290"/>
                      </a:lnTo>
                      <a:lnTo>
                        <a:pt x="256" y="272"/>
                      </a:lnTo>
                      <a:lnTo>
                        <a:pt x="413" y="227"/>
                      </a:lnTo>
                      <a:lnTo>
                        <a:pt x="493" y="168"/>
                      </a:lnTo>
                      <a:lnTo>
                        <a:pt x="476" y="122"/>
                      </a:lnTo>
                      <a:lnTo>
                        <a:pt x="476" y="87"/>
                      </a:lnTo>
                      <a:lnTo>
                        <a:pt x="458" y="0"/>
                      </a:lnTo>
                      <a:lnTo>
                        <a:pt x="256" y="46"/>
                      </a:lnTo>
                      <a:lnTo>
                        <a:pt x="209" y="70"/>
                      </a:lnTo>
                      <a:lnTo>
                        <a:pt x="169" y="180"/>
                      </a:lnTo>
                      <a:lnTo>
                        <a:pt x="146" y="203"/>
                      </a:lnTo>
                      <a:lnTo>
                        <a:pt x="99" y="250"/>
                      </a:lnTo>
                      <a:lnTo>
                        <a:pt x="87" y="284"/>
                      </a:lnTo>
                      <a:lnTo>
                        <a:pt x="34" y="314"/>
                      </a:lnTo>
                      <a:lnTo>
                        <a:pt x="0" y="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5" name="Freeform 206"/>
                <p:cNvSpPr>
                  <a:spLocks/>
                </p:cNvSpPr>
                <p:nvPr/>
              </p:nvSpPr>
              <p:spPr bwMode="auto">
                <a:xfrm>
                  <a:off x="1634" y="1071"/>
                  <a:ext cx="51" cy="66"/>
                </a:xfrm>
                <a:custGeom>
                  <a:avLst/>
                  <a:gdLst>
                    <a:gd name="T0" fmla="*/ 0 w 406"/>
                    <a:gd name="T1" fmla="*/ 361 h 529"/>
                    <a:gd name="T2" fmla="*/ 139 w 406"/>
                    <a:gd name="T3" fmla="*/ 314 h 529"/>
                    <a:gd name="T4" fmla="*/ 174 w 406"/>
                    <a:gd name="T5" fmla="*/ 267 h 529"/>
                    <a:gd name="T6" fmla="*/ 162 w 406"/>
                    <a:gd name="T7" fmla="*/ 163 h 529"/>
                    <a:gd name="T8" fmla="*/ 197 w 406"/>
                    <a:gd name="T9" fmla="*/ 93 h 529"/>
                    <a:gd name="T10" fmla="*/ 214 w 406"/>
                    <a:gd name="T11" fmla="*/ 41 h 529"/>
                    <a:gd name="T12" fmla="*/ 209 w 406"/>
                    <a:gd name="T13" fmla="*/ 0 h 529"/>
                    <a:gd name="T14" fmla="*/ 256 w 406"/>
                    <a:gd name="T15" fmla="*/ 65 h 529"/>
                    <a:gd name="T16" fmla="*/ 325 w 406"/>
                    <a:gd name="T17" fmla="*/ 122 h 529"/>
                    <a:gd name="T18" fmla="*/ 383 w 406"/>
                    <a:gd name="T19" fmla="*/ 134 h 529"/>
                    <a:gd name="T20" fmla="*/ 389 w 406"/>
                    <a:gd name="T21" fmla="*/ 175 h 529"/>
                    <a:gd name="T22" fmla="*/ 406 w 406"/>
                    <a:gd name="T23" fmla="*/ 204 h 529"/>
                    <a:gd name="T24" fmla="*/ 406 w 406"/>
                    <a:gd name="T25" fmla="*/ 250 h 529"/>
                    <a:gd name="T26" fmla="*/ 336 w 406"/>
                    <a:gd name="T27" fmla="*/ 291 h 529"/>
                    <a:gd name="T28" fmla="*/ 296 w 406"/>
                    <a:gd name="T29" fmla="*/ 384 h 529"/>
                    <a:gd name="T30" fmla="*/ 226 w 406"/>
                    <a:gd name="T31" fmla="*/ 431 h 529"/>
                    <a:gd name="T32" fmla="*/ 116 w 406"/>
                    <a:gd name="T33" fmla="*/ 494 h 529"/>
                    <a:gd name="T34" fmla="*/ 57 w 406"/>
                    <a:gd name="T35" fmla="*/ 529 h 529"/>
                    <a:gd name="T36" fmla="*/ 40 w 406"/>
                    <a:gd name="T37" fmla="*/ 483 h 529"/>
                    <a:gd name="T38" fmla="*/ 34 w 406"/>
                    <a:gd name="T39" fmla="*/ 448 h 529"/>
                    <a:gd name="T40" fmla="*/ 0 w 406"/>
                    <a:gd name="T41" fmla="*/ 361 h 5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6"/>
                    <a:gd name="T64" fmla="*/ 0 h 529"/>
                    <a:gd name="T65" fmla="*/ 406 w 406"/>
                    <a:gd name="T66" fmla="*/ 529 h 5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6" h="529">
                      <a:moveTo>
                        <a:pt x="0" y="361"/>
                      </a:moveTo>
                      <a:lnTo>
                        <a:pt x="139" y="314"/>
                      </a:lnTo>
                      <a:lnTo>
                        <a:pt x="174" y="267"/>
                      </a:lnTo>
                      <a:lnTo>
                        <a:pt x="162" y="163"/>
                      </a:lnTo>
                      <a:lnTo>
                        <a:pt x="197" y="93"/>
                      </a:lnTo>
                      <a:lnTo>
                        <a:pt x="214" y="41"/>
                      </a:lnTo>
                      <a:lnTo>
                        <a:pt x="209" y="0"/>
                      </a:lnTo>
                      <a:lnTo>
                        <a:pt x="256" y="65"/>
                      </a:lnTo>
                      <a:lnTo>
                        <a:pt x="325" y="122"/>
                      </a:lnTo>
                      <a:lnTo>
                        <a:pt x="383" y="134"/>
                      </a:lnTo>
                      <a:lnTo>
                        <a:pt x="389" y="175"/>
                      </a:lnTo>
                      <a:lnTo>
                        <a:pt x="406" y="204"/>
                      </a:lnTo>
                      <a:lnTo>
                        <a:pt x="406" y="250"/>
                      </a:lnTo>
                      <a:lnTo>
                        <a:pt x="336" y="291"/>
                      </a:lnTo>
                      <a:lnTo>
                        <a:pt x="296" y="384"/>
                      </a:lnTo>
                      <a:lnTo>
                        <a:pt x="226" y="431"/>
                      </a:lnTo>
                      <a:lnTo>
                        <a:pt x="116" y="494"/>
                      </a:lnTo>
                      <a:lnTo>
                        <a:pt x="57" y="529"/>
                      </a:lnTo>
                      <a:lnTo>
                        <a:pt x="40" y="483"/>
                      </a:lnTo>
                      <a:lnTo>
                        <a:pt x="34" y="448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6" name="Freeform 207"/>
                <p:cNvSpPr>
                  <a:spLocks/>
                </p:cNvSpPr>
                <p:nvPr/>
              </p:nvSpPr>
              <p:spPr bwMode="auto">
                <a:xfrm>
                  <a:off x="1618" y="1055"/>
                  <a:ext cx="44" cy="36"/>
                </a:xfrm>
                <a:custGeom>
                  <a:avLst/>
                  <a:gdLst>
                    <a:gd name="T0" fmla="*/ 22 w 354"/>
                    <a:gd name="T1" fmla="*/ 0 h 284"/>
                    <a:gd name="T2" fmla="*/ 0 w 354"/>
                    <a:gd name="T3" fmla="*/ 105 h 284"/>
                    <a:gd name="T4" fmla="*/ 0 w 354"/>
                    <a:gd name="T5" fmla="*/ 122 h 284"/>
                    <a:gd name="T6" fmla="*/ 52 w 354"/>
                    <a:gd name="T7" fmla="*/ 232 h 284"/>
                    <a:gd name="T8" fmla="*/ 69 w 354"/>
                    <a:gd name="T9" fmla="*/ 261 h 284"/>
                    <a:gd name="T10" fmla="*/ 249 w 354"/>
                    <a:gd name="T11" fmla="*/ 284 h 284"/>
                    <a:gd name="T12" fmla="*/ 290 w 354"/>
                    <a:gd name="T13" fmla="*/ 284 h 284"/>
                    <a:gd name="T14" fmla="*/ 354 w 354"/>
                    <a:gd name="T15" fmla="*/ 168 h 284"/>
                    <a:gd name="T16" fmla="*/ 336 w 354"/>
                    <a:gd name="T17" fmla="*/ 110 h 284"/>
                    <a:gd name="T18" fmla="*/ 312 w 354"/>
                    <a:gd name="T19" fmla="*/ 110 h 284"/>
                    <a:gd name="T20" fmla="*/ 249 w 354"/>
                    <a:gd name="T21" fmla="*/ 150 h 284"/>
                    <a:gd name="T22" fmla="*/ 249 w 354"/>
                    <a:gd name="T23" fmla="*/ 174 h 284"/>
                    <a:gd name="T24" fmla="*/ 121 w 354"/>
                    <a:gd name="T25" fmla="*/ 157 h 284"/>
                    <a:gd name="T26" fmla="*/ 110 w 354"/>
                    <a:gd name="T27" fmla="*/ 127 h 284"/>
                    <a:gd name="T28" fmla="*/ 110 w 354"/>
                    <a:gd name="T29" fmla="*/ 110 h 284"/>
                    <a:gd name="T30" fmla="*/ 69 w 354"/>
                    <a:gd name="T31" fmla="*/ 127 h 284"/>
                    <a:gd name="T32" fmla="*/ 22 w 354"/>
                    <a:gd name="T33" fmla="*/ 17 h 284"/>
                    <a:gd name="T34" fmla="*/ 22 w 354"/>
                    <a:gd name="T35" fmla="*/ 0 h 28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4"/>
                    <a:gd name="T55" fmla="*/ 0 h 284"/>
                    <a:gd name="T56" fmla="*/ 354 w 354"/>
                    <a:gd name="T57" fmla="*/ 284 h 28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4" h="284">
                      <a:moveTo>
                        <a:pt x="22" y="0"/>
                      </a:moveTo>
                      <a:lnTo>
                        <a:pt x="0" y="105"/>
                      </a:lnTo>
                      <a:lnTo>
                        <a:pt x="0" y="122"/>
                      </a:lnTo>
                      <a:lnTo>
                        <a:pt x="52" y="232"/>
                      </a:lnTo>
                      <a:lnTo>
                        <a:pt x="69" y="261"/>
                      </a:lnTo>
                      <a:lnTo>
                        <a:pt x="249" y="284"/>
                      </a:lnTo>
                      <a:lnTo>
                        <a:pt x="290" y="284"/>
                      </a:lnTo>
                      <a:lnTo>
                        <a:pt x="354" y="168"/>
                      </a:lnTo>
                      <a:lnTo>
                        <a:pt x="336" y="110"/>
                      </a:lnTo>
                      <a:lnTo>
                        <a:pt x="312" y="110"/>
                      </a:lnTo>
                      <a:lnTo>
                        <a:pt x="249" y="150"/>
                      </a:lnTo>
                      <a:lnTo>
                        <a:pt x="249" y="174"/>
                      </a:lnTo>
                      <a:lnTo>
                        <a:pt x="121" y="157"/>
                      </a:lnTo>
                      <a:lnTo>
                        <a:pt x="110" y="127"/>
                      </a:lnTo>
                      <a:lnTo>
                        <a:pt x="110" y="110"/>
                      </a:lnTo>
                      <a:lnTo>
                        <a:pt x="69" y="127"/>
                      </a:lnTo>
                      <a:lnTo>
                        <a:pt x="22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7" name="Freeform 208"/>
                <p:cNvSpPr>
                  <a:spLocks/>
                </p:cNvSpPr>
                <p:nvPr/>
              </p:nvSpPr>
              <p:spPr bwMode="auto">
                <a:xfrm>
                  <a:off x="1595" y="1032"/>
                  <a:ext cx="15" cy="12"/>
                </a:xfrm>
                <a:custGeom>
                  <a:avLst/>
                  <a:gdLst>
                    <a:gd name="T0" fmla="*/ 122 w 122"/>
                    <a:gd name="T1" fmla="*/ 93 h 93"/>
                    <a:gd name="T2" fmla="*/ 93 w 122"/>
                    <a:gd name="T3" fmla="*/ 0 h 93"/>
                    <a:gd name="T4" fmla="*/ 35 w 122"/>
                    <a:gd name="T5" fmla="*/ 6 h 93"/>
                    <a:gd name="T6" fmla="*/ 0 w 122"/>
                    <a:gd name="T7" fmla="*/ 52 h 93"/>
                    <a:gd name="T8" fmla="*/ 75 w 122"/>
                    <a:gd name="T9" fmla="*/ 93 h 93"/>
                    <a:gd name="T10" fmla="*/ 122 w 122"/>
                    <a:gd name="T11" fmla="*/ 93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2"/>
                    <a:gd name="T19" fmla="*/ 0 h 93"/>
                    <a:gd name="T20" fmla="*/ 122 w 122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2" h="93">
                      <a:moveTo>
                        <a:pt x="122" y="93"/>
                      </a:moveTo>
                      <a:lnTo>
                        <a:pt x="93" y="0"/>
                      </a:lnTo>
                      <a:lnTo>
                        <a:pt x="35" y="6"/>
                      </a:lnTo>
                      <a:lnTo>
                        <a:pt x="0" y="52"/>
                      </a:lnTo>
                      <a:lnTo>
                        <a:pt x="75" y="93"/>
                      </a:lnTo>
                      <a:lnTo>
                        <a:pt x="122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8" name="Freeform 209"/>
                <p:cNvSpPr>
                  <a:spLocks/>
                </p:cNvSpPr>
                <p:nvPr/>
              </p:nvSpPr>
              <p:spPr bwMode="auto">
                <a:xfrm>
                  <a:off x="1539" y="967"/>
                  <a:ext cx="71" cy="78"/>
                </a:xfrm>
                <a:custGeom>
                  <a:avLst/>
                  <a:gdLst>
                    <a:gd name="T0" fmla="*/ 541 w 570"/>
                    <a:gd name="T1" fmla="*/ 517 h 610"/>
                    <a:gd name="T2" fmla="*/ 570 w 570"/>
                    <a:gd name="T3" fmla="*/ 476 h 610"/>
                    <a:gd name="T4" fmla="*/ 523 w 570"/>
                    <a:gd name="T5" fmla="*/ 384 h 610"/>
                    <a:gd name="T6" fmla="*/ 501 w 570"/>
                    <a:gd name="T7" fmla="*/ 297 h 610"/>
                    <a:gd name="T8" fmla="*/ 408 w 570"/>
                    <a:gd name="T9" fmla="*/ 273 h 610"/>
                    <a:gd name="T10" fmla="*/ 390 w 570"/>
                    <a:gd name="T11" fmla="*/ 209 h 610"/>
                    <a:gd name="T12" fmla="*/ 431 w 570"/>
                    <a:gd name="T13" fmla="*/ 110 h 610"/>
                    <a:gd name="T14" fmla="*/ 361 w 570"/>
                    <a:gd name="T15" fmla="*/ 93 h 610"/>
                    <a:gd name="T16" fmla="*/ 326 w 570"/>
                    <a:gd name="T17" fmla="*/ 70 h 610"/>
                    <a:gd name="T18" fmla="*/ 291 w 570"/>
                    <a:gd name="T19" fmla="*/ 0 h 610"/>
                    <a:gd name="T20" fmla="*/ 233 w 570"/>
                    <a:gd name="T21" fmla="*/ 0 h 610"/>
                    <a:gd name="T22" fmla="*/ 129 w 570"/>
                    <a:gd name="T23" fmla="*/ 41 h 610"/>
                    <a:gd name="T24" fmla="*/ 140 w 570"/>
                    <a:gd name="T25" fmla="*/ 87 h 610"/>
                    <a:gd name="T26" fmla="*/ 105 w 570"/>
                    <a:gd name="T27" fmla="*/ 185 h 610"/>
                    <a:gd name="T28" fmla="*/ 24 w 570"/>
                    <a:gd name="T29" fmla="*/ 250 h 610"/>
                    <a:gd name="T30" fmla="*/ 0 w 570"/>
                    <a:gd name="T31" fmla="*/ 314 h 610"/>
                    <a:gd name="T32" fmla="*/ 30 w 570"/>
                    <a:gd name="T33" fmla="*/ 389 h 610"/>
                    <a:gd name="T34" fmla="*/ 134 w 570"/>
                    <a:gd name="T35" fmla="*/ 384 h 610"/>
                    <a:gd name="T36" fmla="*/ 251 w 570"/>
                    <a:gd name="T37" fmla="*/ 494 h 610"/>
                    <a:gd name="T38" fmla="*/ 251 w 570"/>
                    <a:gd name="T39" fmla="*/ 523 h 610"/>
                    <a:gd name="T40" fmla="*/ 321 w 570"/>
                    <a:gd name="T41" fmla="*/ 610 h 610"/>
                    <a:gd name="T42" fmla="*/ 425 w 570"/>
                    <a:gd name="T43" fmla="*/ 564 h 610"/>
                    <a:gd name="T44" fmla="*/ 454 w 570"/>
                    <a:gd name="T45" fmla="*/ 564 h 610"/>
                    <a:gd name="T46" fmla="*/ 478 w 570"/>
                    <a:gd name="T47" fmla="*/ 523 h 610"/>
                    <a:gd name="T48" fmla="*/ 523 w 570"/>
                    <a:gd name="T49" fmla="*/ 517 h 610"/>
                    <a:gd name="T50" fmla="*/ 541 w 570"/>
                    <a:gd name="T51" fmla="*/ 517 h 61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70"/>
                    <a:gd name="T79" fmla="*/ 0 h 610"/>
                    <a:gd name="T80" fmla="*/ 570 w 570"/>
                    <a:gd name="T81" fmla="*/ 610 h 61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70" h="610">
                      <a:moveTo>
                        <a:pt x="541" y="517"/>
                      </a:moveTo>
                      <a:lnTo>
                        <a:pt x="570" y="476"/>
                      </a:lnTo>
                      <a:lnTo>
                        <a:pt x="523" y="384"/>
                      </a:lnTo>
                      <a:lnTo>
                        <a:pt x="501" y="297"/>
                      </a:lnTo>
                      <a:lnTo>
                        <a:pt x="408" y="273"/>
                      </a:lnTo>
                      <a:lnTo>
                        <a:pt x="390" y="209"/>
                      </a:lnTo>
                      <a:lnTo>
                        <a:pt x="431" y="110"/>
                      </a:lnTo>
                      <a:lnTo>
                        <a:pt x="361" y="93"/>
                      </a:lnTo>
                      <a:lnTo>
                        <a:pt x="326" y="70"/>
                      </a:lnTo>
                      <a:lnTo>
                        <a:pt x="291" y="0"/>
                      </a:lnTo>
                      <a:lnTo>
                        <a:pt x="233" y="0"/>
                      </a:lnTo>
                      <a:lnTo>
                        <a:pt x="129" y="41"/>
                      </a:lnTo>
                      <a:lnTo>
                        <a:pt x="140" y="87"/>
                      </a:lnTo>
                      <a:lnTo>
                        <a:pt x="105" y="185"/>
                      </a:lnTo>
                      <a:lnTo>
                        <a:pt x="24" y="250"/>
                      </a:lnTo>
                      <a:lnTo>
                        <a:pt x="0" y="314"/>
                      </a:lnTo>
                      <a:lnTo>
                        <a:pt x="30" y="389"/>
                      </a:lnTo>
                      <a:lnTo>
                        <a:pt x="134" y="384"/>
                      </a:lnTo>
                      <a:lnTo>
                        <a:pt x="251" y="494"/>
                      </a:lnTo>
                      <a:lnTo>
                        <a:pt x="251" y="523"/>
                      </a:lnTo>
                      <a:lnTo>
                        <a:pt x="321" y="610"/>
                      </a:lnTo>
                      <a:lnTo>
                        <a:pt x="425" y="564"/>
                      </a:lnTo>
                      <a:lnTo>
                        <a:pt x="454" y="564"/>
                      </a:lnTo>
                      <a:lnTo>
                        <a:pt x="478" y="523"/>
                      </a:lnTo>
                      <a:lnTo>
                        <a:pt x="523" y="517"/>
                      </a:lnTo>
                      <a:lnTo>
                        <a:pt x="541" y="5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59" name="Freeform 210"/>
                <p:cNvSpPr>
                  <a:spLocks/>
                </p:cNvSpPr>
                <p:nvPr/>
              </p:nvSpPr>
              <p:spPr bwMode="auto">
                <a:xfrm>
                  <a:off x="1505" y="1006"/>
                  <a:ext cx="38" cy="32"/>
                </a:xfrm>
                <a:custGeom>
                  <a:avLst/>
                  <a:gdLst>
                    <a:gd name="T0" fmla="*/ 267 w 302"/>
                    <a:gd name="T1" fmla="*/ 12 h 257"/>
                    <a:gd name="T2" fmla="*/ 215 w 302"/>
                    <a:gd name="T3" fmla="*/ 12 h 257"/>
                    <a:gd name="T4" fmla="*/ 187 w 302"/>
                    <a:gd name="T5" fmla="*/ 30 h 257"/>
                    <a:gd name="T6" fmla="*/ 117 w 302"/>
                    <a:gd name="T7" fmla="*/ 30 h 257"/>
                    <a:gd name="T8" fmla="*/ 35 w 302"/>
                    <a:gd name="T9" fmla="*/ 0 h 257"/>
                    <a:gd name="T10" fmla="*/ 23 w 302"/>
                    <a:gd name="T11" fmla="*/ 59 h 257"/>
                    <a:gd name="T12" fmla="*/ 47 w 302"/>
                    <a:gd name="T13" fmla="*/ 140 h 257"/>
                    <a:gd name="T14" fmla="*/ 18 w 302"/>
                    <a:gd name="T15" fmla="*/ 169 h 257"/>
                    <a:gd name="T16" fmla="*/ 0 w 302"/>
                    <a:gd name="T17" fmla="*/ 187 h 257"/>
                    <a:gd name="T18" fmla="*/ 18 w 302"/>
                    <a:gd name="T19" fmla="*/ 234 h 257"/>
                    <a:gd name="T20" fmla="*/ 75 w 302"/>
                    <a:gd name="T21" fmla="*/ 251 h 257"/>
                    <a:gd name="T22" fmla="*/ 134 w 302"/>
                    <a:gd name="T23" fmla="*/ 257 h 257"/>
                    <a:gd name="T24" fmla="*/ 175 w 302"/>
                    <a:gd name="T25" fmla="*/ 234 h 257"/>
                    <a:gd name="T26" fmla="*/ 244 w 302"/>
                    <a:gd name="T27" fmla="*/ 234 h 257"/>
                    <a:gd name="T28" fmla="*/ 267 w 302"/>
                    <a:gd name="T29" fmla="*/ 169 h 257"/>
                    <a:gd name="T30" fmla="*/ 180 w 302"/>
                    <a:gd name="T31" fmla="*/ 146 h 257"/>
                    <a:gd name="T32" fmla="*/ 180 w 302"/>
                    <a:gd name="T33" fmla="*/ 100 h 257"/>
                    <a:gd name="T34" fmla="*/ 250 w 302"/>
                    <a:gd name="T35" fmla="*/ 88 h 257"/>
                    <a:gd name="T36" fmla="*/ 302 w 302"/>
                    <a:gd name="T37" fmla="*/ 82 h 257"/>
                    <a:gd name="T38" fmla="*/ 267 w 302"/>
                    <a:gd name="T39" fmla="*/ 12 h 25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02"/>
                    <a:gd name="T61" fmla="*/ 0 h 257"/>
                    <a:gd name="T62" fmla="*/ 302 w 302"/>
                    <a:gd name="T63" fmla="*/ 257 h 25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02" h="257">
                      <a:moveTo>
                        <a:pt x="267" y="12"/>
                      </a:moveTo>
                      <a:lnTo>
                        <a:pt x="215" y="12"/>
                      </a:lnTo>
                      <a:lnTo>
                        <a:pt x="187" y="30"/>
                      </a:lnTo>
                      <a:lnTo>
                        <a:pt x="117" y="30"/>
                      </a:lnTo>
                      <a:lnTo>
                        <a:pt x="35" y="0"/>
                      </a:lnTo>
                      <a:lnTo>
                        <a:pt x="23" y="59"/>
                      </a:lnTo>
                      <a:lnTo>
                        <a:pt x="47" y="140"/>
                      </a:lnTo>
                      <a:lnTo>
                        <a:pt x="18" y="169"/>
                      </a:lnTo>
                      <a:lnTo>
                        <a:pt x="0" y="187"/>
                      </a:lnTo>
                      <a:lnTo>
                        <a:pt x="18" y="234"/>
                      </a:lnTo>
                      <a:lnTo>
                        <a:pt x="75" y="251"/>
                      </a:lnTo>
                      <a:lnTo>
                        <a:pt x="134" y="257"/>
                      </a:lnTo>
                      <a:lnTo>
                        <a:pt x="175" y="234"/>
                      </a:lnTo>
                      <a:lnTo>
                        <a:pt x="244" y="234"/>
                      </a:lnTo>
                      <a:lnTo>
                        <a:pt x="267" y="169"/>
                      </a:lnTo>
                      <a:lnTo>
                        <a:pt x="180" y="146"/>
                      </a:lnTo>
                      <a:lnTo>
                        <a:pt x="180" y="100"/>
                      </a:lnTo>
                      <a:lnTo>
                        <a:pt x="250" y="88"/>
                      </a:lnTo>
                      <a:lnTo>
                        <a:pt x="302" y="82"/>
                      </a:lnTo>
                      <a:lnTo>
                        <a:pt x="267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0" name="Freeform 211"/>
                <p:cNvSpPr>
                  <a:spLocks/>
                </p:cNvSpPr>
                <p:nvPr/>
              </p:nvSpPr>
              <p:spPr bwMode="auto">
                <a:xfrm>
                  <a:off x="1501" y="1003"/>
                  <a:ext cx="11" cy="26"/>
                </a:xfrm>
                <a:custGeom>
                  <a:avLst/>
                  <a:gdLst>
                    <a:gd name="T0" fmla="*/ 87 w 87"/>
                    <a:gd name="T1" fmla="*/ 29 h 209"/>
                    <a:gd name="T2" fmla="*/ 47 w 87"/>
                    <a:gd name="T3" fmla="*/ 0 h 209"/>
                    <a:gd name="T4" fmla="*/ 17 w 87"/>
                    <a:gd name="T5" fmla="*/ 104 h 209"/>
                    <a:gd name="T6" fmla="*/ 24 w 87"/>
                    <a:gd name="T7" fmla="*/ 144 h 209"/>
                    <a:gd name="T8" fmla="*/ 0 w 87"/>
                    <a:gd name="T9" fmla="*/ 174 h 209"/>
                    <a:gd name="T10" fmla="*/ 29 w 87"/>
                    <a:gd name="T11" fmla="*/ 209 h 209"/>
                    <a:gd name="T12" fmla="*/ 76 w 87"/>
                    <a:gd name="T13" fmla="*/ 168 h 209"/>
                    <a:gd name="T14" fmla="*/ 76 w 87"/>
                    <a:gd name="T15" fmla="*/ 144 h 209"/>
                    <a:gd name="T16" fmla="*/ 59 w 87"/>
                    <a:gd name="T17" fmla="*/ 81 h 209"/>
                    <a:gd name="T18" fmla="*/ 69 w 87"/>
                    <a:gd name="T19" fmla="*/ 40 h 209"/>
                    <a:gd name="T20" fmla="*/ 87 w 87"/>
                    <a:gd name="T21" fmla="*/ 29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209"/>
                    <a:gd name="T35" fmla="*/ 87 w 87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209">
                      <a:moveTo>
                        <a:pt x="87" y="29"/>
                      </a:moveTo>
                      <a:lnTo>
                        <a:pt x="47" y="0"/>
                      </a:lnTo>
                      <a:lnTo>
                        <a:pt x="17" y="104"/>
                      </a:lnTo>
                      <a:lnTo>
                        <a:pt x="24" y="144"/>
                      </a:lnTo>
                      <a:lnTo>
                        <a:pt x="0" y="174"/>
                      </a:lnTo>
                      <a:lnTo>
                        <a:pt x="29" y="209"/>
                      </a:lnTo>
                      <a:lnTo>
                        <a:pt x="76" y="168"/>
                      </a:lnTo>
                      <a:lnTo>
                        <a:pt x="76" y="144"/>
                      </a:lnTo>
                      <a:lnTo>
                        <a:pt x="59" y="81"/>
                      </a:lnTo>
                      <a:lnTo>
                        <a:pt x="69" y="40"/>
                      </a:lnTo>
                      <a:lnTo>
                        <a:pt x="87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1" name="Freeform 212"/>
                <p:cNvSpPr>
                  <a:spLocks/>
                </p:cNvSpPr>
                <p:nvPr/>
              </p:nvSpPr>
              <p:spPr bwMode="auto">
                <a:xfrm>
                  <a:off x="1507" y="990"/>
                  <a:ext cx="12" cy="17"/>
                </a:xfrm>
                <a:custGeom>
                  <a:avLst/>
                  <a:gdLst>
                    <a:gd name="T0" fmla="*/ 0 w 92"/>
                    <a:gd name="T1" fmla="*/ 117 h 139"/>
                    <a:gd name="T2" fmla="*/ 29 w 92"/>
                    <a:gd name="T3" fmla="*/ 70 h 139"/>
                    <a:gd name="T4" fmla="*/ 46 w 92"/>
                    <a:gd name="T5" fmla="*/ 0 h 139"/>
                    <a:gd name="T6" fmla="*/ 92 w 92"/>
                    <a:gd name="T7" fmla="*/ 23 h 139"/>
                    <a:gd name="T8" fmla="*/ 69 w 92"/>
                    <a:gd name="T9" fmla="*/ 70 h 139"/>
                    <a:gd name="T10" fmla="*/ 46 w 92"/>
                    <a:gd name="T11" fmla="*/ 139 h 139"/>
                    <a:gd name="T12" fmla="*/ 0 w 92"/>
                    <a:gd name="T13" fmla="*/ 117 h 1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139"/>
                    <a:gd name="T23" fmla="*/ 92 w 92"/>
                    <a:gd name="T24" fmla="*/ 139 h 1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139">
                      <a:moveTo>
                        <a:pt x="0" y="117"/>
                      </a:moveTo>
                      <a:lnTo>
                        <a:pt x="29" y="70"/>
                      </a:lnTo>
                      <a:lnTo>
                        <a:pt x="46" y="0"/>
                      </a:lnTo>
                      <a:lnTo>
                        <a:pt x="92" y="23"/>
                      </a:lnTo>
                      <a:lnTo>
                        <a:pt x="69" y="70"/>
                      </a:lnTo>
                      <a:lnTo>
                        <a:pt x="46" y="139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2" name="Freeform 213"/>
                <p:cNvSpPr>
                  <a:spLocks/>
                </p:cNvSpPr>
                <p:nvPr/>
              </p:nvSpPr>
              <p:spPr bwMode="auto">
                <a:xfrm>
                  <a:off x="1511" y="970"/>
                  <a:ext cx="44" cy="39"/>
                </a:xfrm>
                <a:custGeom>
                  <a:avLst/>
                  <a:gdLst>
                    <a:gd name="T0" fmla="*/ 0 w 354"/>
                    <a:gd name="T1" fmla="*/ 291 h 314"/>
                    <a:gd name="T2" fmla="*/ 63 w 354"/>
                    <a:gd name="T3" fmla="*/ 314 h 314"/>
                    <a:gd name="T4" fmla="*/ 133 w 354"/>
                    <a:gd name="T5" fmla="*/ 314 h 314"/>
                    <a:gd name="T6" fmla="*/ 168 w 354"/>
                    <a:gd name="T7" fmla="*/ 302 h 314"/>
                    <a:gd name="T8" fmla="*/ 220 w 354"/>
                    <a:gd name="T9" fmla="*/ 296 h 314"/>
                    <a:gd name="T10" fmla="*/ 244 w 354"/>
                    <a:gd name="T11" fmla="*/ 227 h 314"/>
                    <a:gd name="T12" fmla="*/ 337 w 354"/>
                    <a:gd name="T13" fmla="*/ 157 h 314"/>
                    <a:gd name="T14" fmla="*/ 354 w 354"/>
                    <a:gd name="T15" fmla="*/ 70 h 314"/>
                    <a:gd name="T16" fmla="*/ 354 w 354"/>
                    <a:gd name="T17" fmla="*/ 23 h 314"/>
                    <a:gd name="T18" fmla="*/ 337 w 354"/>
                    <a:gd name="T19" fmla="*/ 18 h 314"/>
                    <a:gd name="T20" fmla="*/ 290 w 354"/>
                    <a:gd name="T21" fmla="*/ 6 h 314"/>
                    <a:gd name="T22" fmla="*/ 255 w 354"/>
                    <a:gd name="T23" fmla="*/ 23 h 314"/>
                    <a:gd name="T24" fmla="*/ 203 w 354"/>
                    <a:gd name="T25" fmla="*/ 18 h 314"/>
                    <a:gd name="T26" fmla="*/ 174 w 354"/>
                    <a:gd name="T27" fmla="*/ 0 h 314"/>
                    <a:gd name="T28" fmla="*/ 133 w 354"/>
                    <a:gd name="T29" fmla="*/ 6 h 314"/>
                    <a:gd name="T30" fmla="*/ 81 w 354"/>
                    <a:gd name="T31" fmla="*/ 23 h 314"/>
                    <a:gd name="T32" fmla="*/ 40 w 354"/>
                    <a:gd name="T33" fmla="*/ 70 h 314"/>
                    <a:gd name="T34" fmla="*/ 17 w 354"/>
                    <a:gd name="T35" fmla="*/ 157 h 314"/>
                    <a:gd name="T36" fmla="*/ 46 w 354"/>
                    <a:gd name="T37" fmla="*/ 169 h 314"/>
                    <a:gd name="T38" fmla="*/ 63 w 354"/>
                    <a:gd name="T39" fmla="*/ 186 h 314"/>
                    <a:gd name="T40" fmla="*/ 40 w 354"/>
                    <a:gd name="T41" fmla="*/ 221 h 314"/>
                    <a:gd name="T42" fmla="*/ 0 w 354"/>
                    <a:gd name="T43" fmla="*/ 291 h 3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54"/>
                    <a:gd name="T67" fmla="*/ 0 h 314"/>
                    <a:gd name="T68" fmla="*/ 354 w 354"/>
                    <a:gd name="T69" fmla="*/ 314 h 31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54" h="314">
                      <a:moveTo>
                        <a:pt x="0" y="291"/>
                      </a:moveTo>
                      <a:lnTo>
                        <a:pt x="63" y="314"/>
                      </a:lnTo>
                      <a:lnTo>
                        <a:pt x="133" y="314"/>
                      </a:lnTo>
                      <a:lnTo>
                        <a:pt x="168" y="302"/>
                      </a:lnTo>
                      <a:lnTo>
                        <a:pt x="220" y="296"/>
                      </a:lnTo>
                      <a:lnTo>
                        <a:pt x="244" y="227"/>
                      </a:lnTo>
                      <a:lnTo>
                        <a:pt x="337" y="157"/>
                      </a:lnTo>
                      <a:lnTo>
                        <a:pt x="354" y="70"/>
                      </a:lnTo>
                      <a:lnTo>
                        <a:pt x="354" y="23"/>
                      </a:lnTo>
                      <a:lnTo>
                        <a:pt x="337" y="18"/>
                      </a:lnTo>
                      <a:lnTo>
                        <a:pt x="290" y="6"/>
                      </a:lnTo>
                      <a:lnTo>
                        <a:pt x="255" y="23"/>
                      </a:lnTo>
                      <a:lnTo>
                        <a:pt x="203" y="18"/>
                      </a:lnTo>
                      <a:lnTo>
                        <a:pt x="174" y="0"/>
                      </a:lnTo>
                      <a:lnTo>
                        <a:pt x="133" y="6"/>
                      </a:lnTo>
                      <a:lnTo>
                        <a:pt x="81" y="23"/>
                      </a:lnTo>
                      <a:lnTo>
                        <a:pt x="40" y="70"/>
                      </a:lnTo>
                      <a:lnTo>
                        <a:pt x="17" y="157"/>
                      </a:lnTo>
                      <a:lnTo>
                        <a:pt x="46" y="169"/>
                      </a:lnTo>
                      <a:lnTo>
                        <a:pt x="63" y="186"/>
                      </a:lnTo>
                      <a:lnTo>
                        <a:pt x="40" y="221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3" name="Freeform 214"/>
                <p:cNvSpPr>
                  <a:spLocks/>
                </p:cNvSpPr>
                <p:nvPr/>
              </p:nvSpPr>
              <p:spPr bwMode="auto">
                <a:xfrm>
                  <a:off x="1446" y="922"/>
                  <a:ext cx="130" cy="57"/>
                </a:xfrm>
                <a:custGeom>
                  <a:avLst/>
                  <a:gdLst>
                    <a:gd name="T0" fmla="*/ 24 w 1035"/>
                    <a:gd name="T1" fmla="*/ 116 h 453"/>
                    <a:gd name="T2" fmla="*/ 24 w 1035"/>
                    <a:gd name="T3" fmla="*/ 179 h 453"/>
                    <a:gd name="T4" fmla="*/ 0 w 1035"/>
                    <a:gd name="T5" fmla="*/ 273 h 453"/>
                    <a:gd name="T6" fmla="*/ 47 w 1035"/>
                    <a:gd name="T7" fmla="*/ 291 h 453"/>
                    <a:gd name="T8" fmla="*/ 93 w 1035"/>
                    <a:gd name="T9" fmla="*/ 336 h 453"/>
                    <a:gd name="T10" fmla="*/ 128 w 1035"/>
                    <a:gd name="T11" fmla="*/ 383 h 453"/>
                    <a:gd name="T12" fmla="*/ 198 w 1035"/>
                    <a:gd name="T13" fmla="*/ 406 h 453"/>
                    <a:gd name="T14" fmla="*/ 314 w 1035"/>
                    <a:gd name="T15" fmla="*/ 383 h 453"/>
                    <a:gd name="T16" fmla="*/ 355 w 1035"/>
                    <a:gd name="T17" fmla="*/ 430 h 453"/>
                    <a:gd name="T18" fmla="*/ 378 w 1035"/>
                    <a:gd name="T19" fmla="*/ 430 h 453"/>
                    <a:gd name="T20" fmla="*/ 471 w 1035"/>
                    <a:gd name="T21" fmla="*/ 406 h 453"/>
                    <a:gd name="T22" fmla="*/ 518 w 1035"/>
                    <a:gd name="T23" fmla="*/ 406 h 453"/>
                    <a:gd name="T24" fmla="*/ 535 w 1035"/>
                    <a:gd name="T25" fmla="*/ 406 h 453"/>
                    <a:gd name="T26" fmla="*/ 558 w 1035"/>
                    <a:gd name="T27" fmla="*/ 453 h 453"/>
                    <a:gd name="T28" fmla="*/ 605 w 1035"/>
                    <a:gd name="T29" fmla="*/ 406 h 453"/>
                    <a:gd name="T30" fmla="*/ 675 w 1035"/>
                    <a:gd name="T31" fmla="*/ 383 h 453"/>
                    <a:gd name="T32" fmla="*/ 698 w 1035"/>
                    <a:gd name="T33" fmla="*/ 383 h 453"/>
                    <a:gd name="T34" fmla="*/ 715 w 1035"/>
                    <a:gd name="T35" fmla="*/ 406 h 453"/>
                    <a:gd name="T36" fmla="*/ 762 w 1035"/>
                    <a:gd name="T37" fmla="*/ 406 h 453"/>
                    <a:gd name="T38" fmla="*/ 808 w 1035"/>
                    <a:gd name="T39" fmla="*/ 383 h 453"/>
                    <a:gd name="T40" fmla="*/ 855 w 1035"/>
                    <a:gd name="T41" fmla="*/ 406 h 453"/>
                    <a:gd name="T42" fmla="*/ 895 w 1035"/>
                    <a:gd name="T43" fmla="*/ 383 h 453"/>
                    <a:gd name="T44" fmla="*/ 965 w 1035"/>
                    <a:gd name="T45" fmla="*/ 360 h 453"/>
                    <a:gd name="T46" fmla="*/ 1012 w 1035"/>
                    <a:gd name="T47" fmla="*/ 360 h 453"/>
                    <a:gd name="T48" fmla="*/ 1012 w 1035"/>
                    <a:gd name="T49" fmla="*/ 291 h 453"/>
                    <a:gd name="T50" fmla="*/ 1035 w 1035"/>
                    <a:gd name="T51" fmla="*/ 203 h 453"/>
                    <a:gd name="T52" fmla="*/ 1012 w 1035"/>
                    <a:gd name="T53" fmla="*/ 156 h 453"/>
                    <a:gd name="T54" fmla="*/ 965 w 1035"/>
                    <a:gd name="T55" fmla="*/ 46 h 453"/>
                    <a:gd name="T56" fmla="*/ 919 w 1035"/>
                    <a:gd name="T57" fmla="*/ 22 h 453"/>
                    <a:gd name="T58" fmla="*/ 855 w 1035"/>
                    <a:gd name="T59" fmla="*/ 22 h 453"/>
                    <a:gd name="T60" fmla="*/ 762 w 1035"/>
                    <a:gd name="T61" fmla="*/ 46 h 453"/>
                    <a:gd name="T62" fmla="*/ 715 w 1035"/>
                    <a:gd name="T63" fmla="*/ 92 h 453"/>
                    <a:gd name="T64" fmla="*/ 651 w 1035"/>
                    <a:gd name="T65" fmla="*/ 69 h 453"/>
                    <a:gd name="T66" fmla="*/ 448 w 1035"/>
                    <a:gd name="T67" fmla="*/ 0 h 453"/>
                    <a:gd name="T68" fmla="*/ 332 w 1035"/>
                    <a:gd name="T69" fmla="*/ 0 h 453"/>
                    <a:gd name="T70" fmla="*/ 222 w 1035"/>
                    <a:gd name="T71" fmla="*/ 46 h 453"/>
                    <a:gd name="T72" fmla="*/ 128 w 1035"/>
                    <a:gd name="T73" fmla="*/ 69 h 453"/>
                    <a:gd name="T74" fmla="*/ 117 w 1035"/>
                    <a:gd name="T75" fmla="*/ 87 h 453"/>
                    <a:gd name="T76" fmla="*/ 122 w 1035"/>
                    <a:gd name="T77" fmla="*/ 116 h 453"/>
                    <a:gd name="T78" fmla="*/ 58 w 1035"/>
                    <a:gd name="T79" fmla="*/ 104 h 453"/>
                    <a:gd name="T80" fmla="*/ 24 w 1035"/>
                    <a:gd name="T81" fmla="*/ 116 h 45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35"/>
                    <a:gd name="T124" fmla="*/ 0 h 453"/>
                    <a:gd name="T125" fmla="*/ 1035 w 1035"/>
                    <a:gd name="T126" fmla="*/ 453 h 45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35" h="453">
                      <a:moveTo>
                        <a:pt x="24" y="116"/>
                      </a:moveTo>
                      <a:lnTo>
                        <a:pt x="24" y="179"/>
                      </a:lnTo>
                      <a:lnTo>
                        <a:pt x="0" y="273"/>
                      </a:lnTo>
                      <a:lnTo>
                        <a:pt x="47" y="291"/>
                      </a:lnTo>
                      <a:lnTo>
                        <a:pt x="93" y="336"/>
                      </a:lnTo>
                      <a:lnTo>
                        <a:pt x="128" y="383"/>
                      </a:lnTo>
                      <a:lnTo>
                        <a:pt x="198" y="406"/>
                      </a:lnTo>
                      <a:lnTo>
                        <a:pt x="314" y="383"/>
                      </a:lnTo>
                      <a:lnTo>
                        <a:pt x="355" y="430"/>
                      </a:lnTo>
                      <a:lnTo>
                        <a:pt x="378" y="430"/>
                      </a:lnTo>
                      <a:lnTo>
                        <a:pt x="471" y="406"/>
                      </a:lnTo>
                      <a:lnTo>
                        <a:pt x="518" y="406"/>
                      </a:lnTo>
                      <a:lnTo>
                        <a:pt x="535" y="406"/>
                      </a:lnTo>
                      <a:lnTo>
                        <a:pt x="558" y="453"/>
                      </a:lnTo>
                      <a:lnTo>
                        <a:pt x="605" y="406"/>
                      </a:lnTo>
                      <a:lnTo>
                        <a:pt x="675" y="383"/>
                      </a:lnTo>
                      <a:lnTo>
                        <a:pt x="698" y="383"/>
                      </a:lnTo>
                      <a:lnTo>
                        <a:pt x="715" y="406"/>
                      </a:lnTo>
                      <a:lnTo>
                        <a:pt x="762" y="406"/>
                      </a:lnTo>
                      <a:lnTo>
                        <a:pt x="808" y="383"/>
                      </a:lnTo>
                      <a:lnTo>
                        <a:pt x="855" y="406"/>
                      </a:lnTo>
                      <a:lnTo>
                        <a:pt x="895" y="383"/>
                      </a:lnTo>
                      <a:lnTo>
                        <a:pt x="965" y="360"/>
                      </a:lnTo>
                      <a:lnTo>
                        <a:pt x="1012" y="360"/>
                      </a:lnTo>
                      <a:lnTo>
                        <a:pt x="1012" y="291"/>
                      </a:lnTo>
                      <a:lnTo>
                        <a:pt x="1035" y="203"/>
                      </a:lnTo>
                      <a:lnTo>
                        <a:pt x="1012" y="156"/>
                      </a:lnTo>
                      <a:lnTo>
                        <a:pt x="965" y="46"/>
                      </a:lnTo>
                      <a:lnTo>
                        <a:pt x="919" y="22"/>
                      </a:lnTo>
                      <a:lnTo>
                        <a:pt x="855" y="22"/>
                      </a:lnTo>
                      <a:lnTo>
                        <a:pt x="762" y="46"/>
                      </a:lnTo>
                      <a:lnTo>
                        <a:pt x="715" y="92"/>
                      </a:lnTo>
                      <a:lnTo>
                        <a:pt x="651" y="69"/>
                      </a:lnTo>
                      <a:lnTo>
                        <a:pt x="448" y="0"/>
                      </a:lnTo>
                      <a:lnTo>
                        <a:pt x="332" y="0"/>
                      </a:lnTo>
                      <a:lnTo>
                        <a:pt x="222" y="46"/>
                      </a:lnTo>
                      <a:lnTo>
                        <a:pt x="128" y="69"/>
                      </a:lnTo>
                      <a:lnTo>
                        <a:pt x="117" y="87"/>
                      </a:lnTo>
                      <a:lnTo>
                        <a:pt x="122" y="116"/>
                      </a:lnTo>
                      <a:lnTo>
                        <a:pt x="58" y="104"/>
                      </a:lnTo>
                      <a:lnTo>
                        <a:pt x="24" y="1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4" name="Freeform 215"/>
                <p:cNvSpPr>
                  <a:spLocks/>
                </p:cNvSpPr>
                <p:nvPr/>
              </p:nvSpPr>
              <p:spPr bwMode="auto">
                <a:xfrm>
                  <a:off x="1488" y="984"/>
                  <a:ext cx="11" cy="9"/>
                </a:xfrm>
                <a:custGeom>
                  <a:avLst/>
                  <a:gdLst>
                    <a:gd name="T0" fmla="*/ 92 w 92"/>
                    <a:gd name="T1" fmla="*/ 0 h 70"/>
                    <a:gd name="T2" fmla="*/ 46 w 92"/>
                    <a:gd name="T3" fmla="*/ 0 h 70"/>
                    <a:gd name="T4" fmla="*/ 0 w 92"/>
                    <a:gd name="T5" fmla="*/ 24 h 70"/>
                    <a:gd name="T6" fmla="*/ 0 w 92"/>
                    <a:gd name="T7" fmla="*/ 70 h 70"/>
                    <a:gd name="T8" fmla="*/ 23 w 92"/>
                    <a:gd name="T9" fmla="*/ 70 h 70"/>
                    <a:gd name="T10" fmla="*/ 46 w 92"/>
                    <a:gd name="T11" fmla="*/ 47 h 70"/>
                    <a:gd name="T12" fmla="*/ 69 w 92"/>
                    <a:gd name="T13" fmla="*/ 47 h 70"/>
                    <a:gd name="T14" fmla="*/ 92 w 92"/>
                    <a:gd name="T15" fmla="*/ 24 h 70"/>
                    <a:gd name="T16" fmla="*/ 92 w 92"/>
                    <a:gd name="T17" fmla="*/ 0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70"/>
                    <a:gd name="T29" fmla="*/ 92 w 92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70">
                      <a:moveTo>
                        <a:pt x="92" y="0"/>
                      </a:moveTo>
                      <a:lnTo>
                        <a:pt x="46" y="0"/>
                      </a:lnTo>
                      <a:lnTo>
                        <a:pt x="0" y="24"/>
                      </a:lnTo>
                      <a:lnTo>
                        <a:pt x="0" y="70"/>
                      </a:lnTo>
                      <a:lnTo>
                        <a:pt x="23" y="70"/>
                      </a:lnTo>
                      <a:lnTo>
                        <a:pt x="46" y="47"/>
                      </a:lnTo>
                      <a:lnTo>
                        <a:pt x="69" y="47"/>
                      </a:lnTo>
                      <a:lnTo>
                        <a:pt x="92" y="24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5" name="Freeform 216"/>
                <p:cNvSpPr>
                  <a:spLocks/>
                </p:cNvSpPr>
                <p:nvPr/>
              </p:nvSpPr>
              <p:spPr bwMode="auto">
                <a:xfrm>
                  <a:off x="1415" y="824"/>
                  <a:ext cx="116" cy="69"/>
                </a:xfrm>
                <a:custGeom>
                  <a:avLst/>
                  <a:gdLst>
                    <a:gd name="T0" fmla="*/ 877 w 924"/>
                    <a:gd name="T1" fmla="*/ 360 h 558"/>
                    <a:gd name="T2" fmla="*/ 830 w 924"/>
                    <a:gd name="T3" fmla="*/ 383 h 558"/>
                    <a:gd name="T4" fmla="*/ 784 w 924"/>
                    <a:gd name="T5" fmla="*/ 430 h 558"/>
                    <a:gd name="T6" fmla="*/ 697 w 924"/>
                    <a:gd name="T7" fmla="*/ 453 h 558"/>
                    <a:gd name="T8" fmla="*/ 650 w 924"/>
                    <a:gd name="T9" fmla="*/ 453 h 558"/>
                    <a:gd name="T10" fmla="*/ 650 w 924"/>
                    <a:gd name="T11" fmla="*/ 493 h 558"/>
                    <a:gd name="T12" fmla="*/ 697 w 924"/>
                    <a:gd name="T13" fmla="*/ 516 h 558"/>
                    <a:gd name="T14" fmla="*/ 650 w 924"/>
                    <a:gd name="T15" fmla="*/ 540 h 558"/>
                    <a:gd name="T16" fmla="*/ 627 w 924"/>
                    <a:gd name="T17" fmla="*/ 540 h 558"/>
                    <a:gd name="T18" fmla="*/ 581 w 924"/>
                    <a:gd name="T19" fmla="*/ 476 h 558"/>
                    <a:gd name="T20" fmla="*/ 563 w 924"/>
                    <a:gd name="T21" fmla="*/ 453 h 558"/>
                    <a:gd name="T22" fmla="*/ 516 w 924"/>
                    <a:gd name="T23" fmla="*/ 453 h 558"/>
                    <a:gd name="T24" fmla="*/ 471 w 924"/>
                    <a:gd name="T25" fmla="*/ 453 h 558"/>
                    <a:gd name="T26" fmla="*/ 447 w 924"/>
                    <a:gd name="T27" fmla="*/ 516 h 558"/>
                    <a:gd name="T28" fmla="*/ 401 w 924"/>
                    <a:gd name="T29" fmla="*/ 540 h 558"/>
                    <a:gd name="T30" fmla="*/ 377 w 924"/>
                    <a:gd name="T31" fmla="*/ 540 h 558"/>
                    <a:gd name="T32" fmla="*/ 359 w 924"/>
                    <a:gd name="T33" fmla="*/ 558 h 558"/>
                    <a:gd name="T34" fmla="*/ 359 w 924"/>
                    <a:gd name="T35" fmla="*/ 441 h 558"/>
                    <a:gd name="T36" fmla="*/ 412 w 924"/>
                    <a:gd name="T37" fmla="*/ 395 h 558"/>
                    <a:gd name="T38" fmla="*/ 447 w 924"/>
                    <a:gd name="T39" fmla="*/ 383 h 558"/>
                    <a:gd name="T40" fmla="*/ 424 w 924"/>
                    <a:gd name="T41" fmla="*/ 336 h 558"/>
                    <a:gd name="T42" fmla="*/ 377 w 924"/>
                    <a:gd name="T43" fmla="*/ 273 h 558"/>
                    <a:gd name="T44" fmla="*/ 342 w 924"/>
                    <a:gd name="T45" fmla="*/ 273 h 558"/>
                    <a:gd name="T46" fmla="*/ 273 w 924"/>
                    <a:gd name="T47" fmla="*/ 296 h 558"/>
                    <a:gd name="T48" fmla="*/ 249 w 924"/>
                    <a:gd name="T49" fmla="*/ 343 h 558"/>
                    <a:gd name="T50" fmla="*/ 162 w 924"/>
                    <a:gd name="T51" fmla="*/ 336 h 558"/>
                    <a:gd name="T52" fmla="*/ 57 w 924"/>
                    <a:gd name="T53" fmla="*/ 343 h 558"/>
                    <a:gd name="T54" fmla="*/ 17 w 924"/>
                    <a:gd name="T55" fmla="*/ 308 h 558"/>
                    <a:gd name="T56" fmla="*/ 0 w 924"/>
                    <a:gd name="T57" fmla="*/ 249 h 558"/>
                    <a:gd name="T58" fmla="*/ 92 w 924"/>
                    <a:gd name="T59" fmla="*/ 116 h 558"/>
                    <a:gd name="T60" fmla="*/ 69 w 924"/>
                    <a:gd name="T61" fmla="*/ 69 h 558"/>
                    <a:gd name="T62" fmla="*/ 116 w 924"/>
                    <a:gd name="T63" fmla="*/ 40 h 558"/>
                    <a:gd name="T64" fmla="*/ 162 w 924"/>
                    <a:gd name="T65" fmla="*/ 40 h 558"/>
                    <a:gd name="T66" fmla="*/ 180 w 924"/>
                    <a:gd name="T67" fmla="*/ 40 h 558"/>
                    <a:gd name="T68" fmla="*/ 249 w 924"/>
                    <a:gd name="T69" fmla="*/ 87 h 558"/>
                    <a:gd name="T70" fmla="*/ 359 w 924"/>
                    <a:gd name="T71" fmla="*/ 40 h 558"/>
                    <a:gd name="T72" fmla="*/ 377 w 924"/>
                    <a:gd name="T73" fmla="*/ 69 h 558"/>
                    <a:gd name="T74" fmla="*/ 401 w 924"/>
                    <a:gd name="T75" fmla="*/ 40 h 558"/>
                    <a:gd name="T76" fmla="*/ 447 w 924"/>
                    <a:gd name="T77" fmla="*/ 23 h 558"/>
                    <a:gd name="T78" fmla="*/ 493 w 924"/>
                    <a:gd name="T79" fmla="*/ 23 h 558"/>
                    <a:gd name="T80" fmla="*/ 581 w 924"/>
                    <a:gd name="T81" fmla="*/ 0 h 558"/>
                    <a:gd name="T82" fmla="*/ 697 w 924"/>
                    <a:gd name="T83" fmla="*/ 0 h 558"/>
                    <a:gd name="T84" fmla="*/ 738 w 924"/>
                    <a:gd name="T85" fmla="*/ 69 h 558"/>
                    <a:gd name="T86" fmla="*/ 784 w 924"/>
                    <a:gd name="T87" fmla="*/ 116 h 558"/>
                    <a:gd name="T88" fmla="*/ 854 w 924"/>
                    <a:gd name="T89" fmla="*/ 116 h 558"/>
                    <a:gd name="T90" fmla="*/ 900 w 924"/>
                    <a:gd name="T91" fmla="*/ 226 h 558"/>
                    <a:gd name="T92" fmla="*/ 900 w 924"/>
                    <a:gd name="T93" fmla="*/ 249 h 558"/>
                    <a:gd name="T94" fmla="*/ 924 w 924"/>
                    <a:gd name="T95" fmla="*/ 319 h 558"/>
                    <a:gd name="T96" fmla="*/ 854 w 924"/>
                    <a:gd name="T97" fmla="*/ 336 h 558"/>
                    <a:gd name="T98" fmla="*/ 877 w 924"/>
                    <a:gd name="T99" fmla="*/ 360 h 55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924"/>
                    <a:gd name="T151" fmla="*/ 0 h 558"/>
                    <a:gd name="T152" fmla="*/ 924 w 924"/>
                    <a:gd name="T153" fmla="*/ 558 h 55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924" h="558">
                      <a:moveTo>
                        <a:pt x="877" y="360"/>
                      </a:moveTo>
                      <a:lnTo>
                        <a:pt x="830" y="383"/>
                      </a:lnTo>
                      <a:lnTo>
                        <a:pt x="784" y="430"/>
                      </a:lnTo>
                      <a:lnTo>
                        <a:pt x="697" y="453"/>
                      </a:lnTo>
                      <a:lnTo>
                        <a:pt x="650" y="453"/>
                      </a:lnTo>
                      <a:lnTo>
                        <a:pt x="650" y="493"/>
                      </a:lnTo>
                      <a:lnTo>
                        <a:pt x="697" y="516"/>
                      </a:lnTo>
                      <a:lnTo>
                        <a:pt x="650" y="540"/>
                      </a:lnTo>
                      <a:lnTo>
                        <a:pt x="627" y="540"/>
                      </a:lnTo>
                      <a:lnTo>
                        <a:pt x="581" y="476"/>
                      </a:lnTo>
                      <a:lnTo>
                        <a:pt x="563" y="453"/>
                      </a:lnTo>
                      <a:lnTo>
                        <a:pt x="516" y="453"/>
                      </a:lnTo>
                      <a:lnTo>
                        <a:pt x="471" y="453"/>
                      </a:lnTo>
                      <a:lnTo>
                        <a:pt x="447" y="516"/>
                      </a:lnTo>
                      <a:lnTo>
                        <a:pt x="401" y="540"/>
                      </a:lnTo>
                      <a:lnTo>
                        <a:pt x="377" y="540"/>
                      </a:lnTo>
                      <a:lnTo>
                        <a:pt x="359" y="558"/>
                      </a:lnTo>
                      <a:lnTo>
                        <a:pt x="359" y="441"/>
                      </a:lnTo>
                      <a:lnTo>
                        <a:pt x="412" y="395"/>
                      </a:lnTo>
                      <a:lnTo>
                        <a:pt x="447" y="383"/>
                      </a:lnTo>
                      <a:lnTo>
                        <a:pt x="424" y="336"/>
                      </a:lnTo>
                      <a:lnTo>
                        <a:pt x="377" y="273"/>
                      </a:lnTo>
                      <a:lnTo>
                        <a:pt x="342" y="273"/>
                      </a:lnTo>
                      <a:lnTo>
                        <a:pt x="273" y="296"/>
                      </a:lnTo>
                      <a:lnTo>
                        <a:pt x="249" y="343"/>
                      </a:lnTo>
                      <a:lnTo>
                        <a:pt x="162" y="336"/>
                      </a:lnTo>
                      <a:lnTo>
                        <a:pt x="57" y="343"/>
                      </a:lnTo>
                      <a:lnTo>
                        <a:pt x="17" y="308"/>
                      </a:lnTo>
                      <a:lnTo>
                        <a:pt x="0" y="249"/>
                      </a:lnTo>
                      <a:lnTo>
                        <a:pt x="92" y="116"/>
                      </a:lnTo>
                      <a:lnTo>
                        <a:pt x="69" y="69"/>
                      </a:lnTo>
                      <a:lnTo>
                        <a:pt x="116" y="40"/>
                      </a:lnTo>
                      <a:lnTo>
                        <a:pt x="162" y="40"/>
                      </a:lnTo>
                      <a:lnTo>
                        <a:pt x="180" y="40"/>
                      </a:lnTo>
                      <a:lnTo>
                        <a:pt x="249" y="87"/>
                      </a:lnTo>
                      <a:lnTo>
                        <a:pt x="359" y="40"/>
                      </a:lnTo>
                      <a:lnTo>
                        <a:pt x="377" y="69"/>
                      </a:lnTo>
                      <a:lnTo>
                        <a:pt x="401" y="40"/>
                      </a:lnTo>
                      <a:lnTo>
                        <a:pt x="447" y="23"/>
                      </a:lnTo>
                      <a:lnTo>
                        <a:pt x="493" y="23"/>
                      </a:lnTo>
                      <a:lnTo>
                        <a:pt x="581" y="0"/>
                      </a:lnTo>
                      <a:lnTo>
                        <a:pt x="697" y="0"/>
                      </a:lnTo>
                      <a:lnTo>
                        <a:pt x="738" y="69"/>
                      </a:lnTo>
                      <a:lnTo>
                        <a:pt x="784" y="116"/>
                      </a:lnTo>
                      <a:lnTo>
                        <a:pt x="854" y="116"/>
                      </a:lnTo>
                      <a:lnTo>
                        <a:pt x="900" y="226"/>
                      </a:lnTo>
                      <a:lnTo>
                        <a:pt x="900" y="249"/>
                      </a:lnTo>
                      <a:lnTo>
                        <a:pt x="924" y="319"/>
                      </a:lnTo>
                      <a:lnTo>
                        <a:pt x="854" y="336"/>
                      </a:lnTo>
                      <a:lnTo>
                        <a:pt x="877" y="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6" name="Freeform 217"/>
                <p:cNvSpPr>
                  <a:spLocks/>
                </p:cNvSpPr>
                <p:nvPr/>
              </p:nvSpPr>
              <p:spPr bwMode="auto">
                <a:xfrm>
                  <a:off x="1450" y="858"/>
                  <a:ext cx="22" cy="21"/>
                </a:xfrm>
                <a:custGeom>
                  <a:avLst/>
                  <a:gdLst>
                    <a:gd name="T0" fmla="*/ 0 w 174"/>
                    <a:gd name="T1" fmla="*/ 18 h 168"/>
                    <a:gd name="T2" fmla="*/ 75 w 174"/>
                    <a:gd name="T3" fmla="*/ 133 h 168"/>
                    <a:gd name="T4" fmla="*/ 80 w 174"/>
                    <a:gd name="T5" fmla="*/ 168 h 168"/>
                    <a:gd name="T6" fmla="*/ 133 w 174"/>
                    <a:gd name="T7" fmla="*/ 122 h 168"/>
                    <a:gd name="T8" fmla="*/ 174 w 174"/>
                    <a:gd name="T9" fmla="*/ 110 h 168"/>
                    <a:gd name="T10" fmla="*/ 127 w 174"/>
                    <a:gd name="T11" fmla="*/ 35 h 168"/>
                    <a:gd name="T12" fmla="*/ 98 w 174"/>
                    <a:gd name="T13" fmla="*/ 0 h 168"/>
                    <a:gd name="T14" fmla="*/ 63 w 174"/>
                    <a:gd name="T15" fmla="*/ 0 h 168"/>
                    <a:gd name="T16" fmla="*/ 23 w 174"/>
                    <a:gd name="T17" fmla="*/ 11 h 168"/>
                    <a:gd name="T18" fmla="*/ 0 w 174"/>
                    <a:gd name="T19" fmla="*/ 18 h 1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4"/>
                    <a:gd name="T31" fmla="*/ 0 h 168"/>
                    <a:gd name="T32" fmla="*/ 174 w 174"/>
                    <a:gd name="T33" fmla="*/ 168 h 1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4" h="168">
                      <a:moveTo>
                        <a:pt x="0" y="18"/>
                      </a:moveTo>
                      <a:lnTo>
                        <a:pt x="75" y="133"/>
                      </a:lnTo>
                      <a:lnTo>
                        <a:pt x="80" y="168"/>
                      </a:lnTo>
                      <a:lnTo>
                        <a:pt x="133" y="122"/>
                      </a:lnTo>
                      <a:lnTo>
                        <a:pt x="174" y="110"/>
                      </a:lnTo>
                      <a:lnTo>
                        <a:pt x="127" y="35"/>
                      </a:lnTo>
                      <a:lnTo>
                        <a:pt x="98" y="0"/>
                      </a:lnTo>
                      <a:lnTo>
                        <a:pt x="63" y="0"/>
                      </a:lnTo>
                      <a:lnTo>
                        <a:pt x="23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7" name="Freeform 218"/>
                <p:cNvSpPr>
                  <a:spLocks/>
                </p:cNvSpPr>
                <p:nvPr/>
              </p:nvSpPr>
              <p:spPr bwMode="auto">
                <a:xfrm>
                  <a:off x="1421" y="782"/>
                  <a:ext cx="69" cy="52"/>
                </a:xfrm>
                <a:custGeom>
                  <a:avLst/>
                  <a:gdLst>
                    <a:gd name="T0" fmla="*/ 40 w 551"/>
                    <a:gd name="T1" fmla="*/ 401 h 424"/>
                    <a:gd name="T2" fmla="*/ 0 w 551"/>
                    <a:gd name="T3" fmla="*/ 337 h 424"/>
                    <a:gd name="T4" fmla="*/ 22 w 551"/>
                    <a:gd name="T5" fmla="*/ 290 h 424"/>
                    <a:gd name="T6" fmla="*/ 22 w 551"/>
                    <a:gd name="T7" fmla="*/ 232 h 424"/>
                    <a:gd name="T8" fmla="*/ 87 w 551"/>
                    <a:gd name="T9" fmla="*/ 209 h 424"/>
                    <a:gd name="T10" fmla="*/ 133 w 551"/>
                    <a:gd name="T11" fmla="*/ 157 h 424"/>
                    <a:gd name="T12" fmla="*/ 162 w 551"/>
                    <a:gd name="T13" fmla="*/ 87 h 424"/>
                    <a:gd name="T14" fmla="*/ 272 w 551"/>
                    <a:gd name="T15" fmla="*/ 0 h 424"/>
                    <a:gd name="T16" fmla="*/ 371 w 551"/>
                    <a:gd name="T17" fmla="*/ 46 h 424"/>
                    <a:gd name="T18" fmla="*/ 458 w 551"/>
                    <a:gd name="T19" fmla="*/ 58 h 424"/>
                    <a:gd name="T20" fmla="*/ 476 w 551"/>
                    <a:gd name="T21" fmla="*/ 105 h 424"/>
                    <a:gd name="T22" fmla="*/ 528 w 551"/>
                    <a:gd name="T23" fmla="*/ 140 h 424"/>
                    <a:gd name="T24" fmla="*/ 551 w 551"/>
                    <a:gd name="T25" fmla="*/ 197 h 424"/>
                    <a:gd name="T26" fmla="*/ 516 w 551"/>
                    <a:gd name="T27" fmla="*/ 284 h 424"/>
                    <a:gd name="T28" fmla="*/ 528 w 551"/>
                    <a:gd name="T29" fmla="*/ 342 h 424"/>
                    <a:gd name="T30" fmla="*/ 464 w 551"/>
                    <a:gd name="T31" fmla="*/ 366 h 424"/>
                    <a:gd name="T32" fmla="*/ 400 w 551"/>
                    <a:gd name="T33" fmla="*/ 360 h 424"/>
                    <a:gd name="T34" fmla="*/ 330 w 551"/>
                    <a:gd name="T35" fmla="*/ 406 h 424"/>
                    <a:gd name="T36" fmla="*/ 312 w 551"/>
                    <a:gd name="T37" fmla="*/ 377 h 424"/>
                    <a:gd name="T38" fmla="*/ 272 w 551"/>
                    <a:gd name="T39" fmla="*/ 394 h 424"/>
                    <a:gd name="T40" fmla="*/ 202 w 551"/>
                    <a:gd name="T41" fmla="*/ 424 h 424"/>
                    <a:gd name="T42" fmla="*/ 133 w 551"/>
                    <a:gd name="T43" fmla="*/ 377 h 424"/>
                    <a:gd name="T44" fmla="*/ 69 w 551"/>
                    <a:gd name="T45" fmla="*/ 377 h 424"/>
                    <a:gd name="T46" fmla="*/ 40 w 551"/>
                    <a:gd name="T47" fmla="*/ 401 h 42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51"/>
                    <a:gd name="T73" fmla="*/ 0 h 424"/>
                    <a:gd name="T74" fmla="*/ 551 w 551"/>
                    <a:gd name="T75" fmla="*/ 424 h 42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51" h="424">
                      <a:moveTo>
                        <a:pt x="40" y="401"/>
                      </a:moveTo>
                      <a:lnTo>
                        <a:pt x="0" y="337"/>
                      </a:lnTo>
                      <a:lnTo>
                        <a:pt x="22" y="290"/>
                      </a:lnTo>
                      <a:lnTo>
                        <a:pt x="22" y="232"/>
                      </a:lnTo>
                      <a:lnTo>
                        <a:pt x="87" y="209"/>
                      </a:lnTo>
                      <a:lnTo>
                        <a:pt x="133" y="157"/>
                      </a:lnTo>
                      <a:lnTo>
                        <a:pt x="162" y="87"/>
                      </a:lnTo>
                      <a:lnTo>
                        <a:pt x="272" y="0"/>
                      </a:lnTo>
                      <a:lnTo>
                        <a:pt x="371" y="46"/>
                      </a:lnTo>
                      <a:lnTo>
                        <a:pt x="458" y="58"/>
                      </a:lnTo>
                      <a:lnTo>
                        <a:pt x="476" y="105"/>
                      </a:lnTo>
                      <a:lnTo>
                        <a:pt x="528" y="140"/>
                      </a:lnTo>
                      <a:lnTo>
                        <a:pt x="551" y="197"/>
                      </a:lnTo>
                      <a:lnTo>
                        <a:pt x="516" y="284"/>
                      </a:lnTo>
                      <a:lnTo>
                        <a:pt x="528" y="342"/>
                      </a:lnTo>
                      <a:lnTo>
                        <a:pt x="464" y="366"/>
                      </a:lnTo>
                      <a:lnTo>
                        <a:pt x="400" y="360"/>
                      </a:lnTo>
                      <a:lnTo>
                        <a:pt x="330" y="406"/>
                      </a:lnTo>
                      <a:lnTo>
                        <a:pt x="312" y="377"/>
                      </a:lnTo>
                      <a:lnTo>
                        <a:pt x="272" y="394"/>
                      </a:lnTo>
                      <a:lnTo>
                        <a:pt x="202" y="424"/>
                      </a:lnTo>
                      <a:lnTo>
                        <a:pt x="133" y="377"/>
                      </a:lnTo>
                      <a:lnTo>
                        <a:pt x="69" y="377"/>
                      </a:lnTo>
                      <a:lnTo>
                        <a:pt x="40" y="4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8" name="Freeform 219"/>
                <p:cNvSpPr>
                  <a:spLocks/>
                </p:cNvSpPr>
                <p:nvPr/>
              </p:nvSpPr>
              <p:spPr bwMode="auto">
                <a:xfrm>
                  <a:off x="1404" y="860"/>
                  <a:ext cx="56" cy="45"/>
                </a:xfrm>
                <a:custGeom>
                  <a:avLst/>
                  <a:gdLst>
                    <a:gd name="T0" fmla="*/ 111 w 447"/>
                    <a:gd name="T1" fmla="*/ 28 h 359"/>
                    <a:gd name="T2" fmla="*/ 65 w 447"/>
                    <a:gd name="T3" fmla="*/ 115 h 359"/>
                    <a:gd name="T4" fmla="*/ 0 w 447"/>
                    <a:gd name="T5" fmla="*/ 185 h 359"/>
                    <a:gd name="T6" fmla="*/ 0 w 447"/>
                    <a:gd name="T7" fmla="*/ 225 h 359"/>
                    <a:gd name="T8" fmla="*/ 41 w 447"/>
                    <a:gd name="T9" fmla="*/ 272 h 359"/>
                    <a:gd name="T10" fmla="*/ 111 w 447"/>
                    <a:gd name="T11" fmla="*/ 295 h 359"/>
                    <a:gd name="T12" fmla="*/ 135 w 447"/>
                    <a:gd name="T13" fmla="*/ 312 h 359"/>
                    <a:gd name="T14" fmla="*/ 227 w 447"/>
                    <a:gd name="T15" fmla="*/ 359 h 359"/>
                    <a:gd name="T16" fmla="*/ 314 w 447"/>
                    <a:gd name="T17" fmla="*/ 295 h 359"/>
                    <a:gd name="T18" fmla="*/ 361 w 447"/>
                    <a:gd name="T19" fmla="*/ 336 h 359"/>
                    <a:gd name="T20" fmla="*/ 430 w 447"/>
                    <a:gd name="T21" fmla="*/ 312 h 359"/>
                    <a:gd name="T22" fmla="*/ 436 w 447"/>
                    <a:gd name="T23" fmla="*/ 295 h 359"/>
                    <a:gd name="T24" fmla="*/ 442 w 447"/>
                    <a:gd name="T25" fmla="*/ 272 h 359"/>
                    <a:gd name="T26" fmla="*/ 447 w 447"/>
                    <a:gd name="T27" fmla="*/ 202 h 359"/>
                    <a:gd name="T28" fmla="*/ 447 w 447"/>
                    <a:gd name="T29" fmla="*/ 115 h 359"/>
                    <a:gd name="T30" fmla="*/ 407 w 447"/>
                    <a:gd name="T31" fmla="*/ 45 h 359"/>
                    <a:gd name="T32" fmla="*/ 361 w 447"/>
                    <a:gd name="T33" fmla="*/ 0 h 359"/>
                    <a:gd name="T34" fmla="*/ 337 w 447"/>
                    <a:gd name="T35" fmla="*/ 45 h 359"/>
                    <a:gd name="T36" fmla="*/ 157 w 447"/>
                    <a:gd name="T37" fmla="*/ 45 h 359"/>
                    <a:gd name="T38" fmla="*/ 111 w 447"/>
                    <a:gd name="T39" fmla="*/ 28 h 35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47"/>
                    <a:gd name="T61" fmla="*/ 0 h 359"/>
                    <a:gd name="T62" fmla="*/ 447 w 447"/>
                    <a:gd name="T63" fmla="*/ 359 h 35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47" h="359">
                      <a:moveTo>
                        <a:pt x="111" y="28"/>
                      </a:moveTo>
                      <a:lnTo>
                        <a:pt x="65" y="115"/>
                      </a:lnTo>
                      <a:lnTo>
                        <a:pt x="0" y="185"/>
                      </a:lnTo>
                      <a:lnTo>
                        <a:pt x="0" y="225"/>
                      </a:lnTo>
                      <a:lnTo>
                        <a:pt x="41" y="272"/>
                      </a:lnTo>
                      <a:lnTo>
                        <a:pt x="111" y="295"/>
                      </a:lnTo>
                      <a:lnTo>
                        <a:pt x="135" y="312"/>
                      </a:lnTo>
                      <a:lnTo>
                        <a:pt x="227" y="359"/>
                      </a:lnTo>
                      <a:lnTo>
                        <a:pt x="314" y="295"/>
                      </a:lnTo>
                      <a:lnTo>
                        <a:pt x="361" y="336"/>
                      </a:lnTo>
                      <a:lnTo>
                        <a:pt x="430" y="312"/>
                      </a:lnTo>
                      <a:lnTo>
                        <a:pt x="436" y="295"/>
                      </a:lnTo>
                      <a:lnTo>
                        <a:pt x="442" y="272"/>
                      </a:lnTo>
                      <a:lnTo>
                        <a:pt x="447" y="202"/>
                      </a:lnTo>
                      <a:lnTo>
                        <a:pt x="447" y="115"/>
                      </a:lnTo>
                      <a:lnTo>
                        <a:pt x="407" y="45"/>
                      </a:lnTo>
                      <a:lnTo>
                        <a:pt x="361" y="0"/>
                      </a:lnTo>
                      <a:lnTo>
                        <a:pt x="337" y="45"/>
                      </a:lnTo>
                      <a:lnTo>
                        <a:pt x="157" y="45"/>
                      </a:lnTo>
                      <a:lnTo>
                        <a:pt x="111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69" name="Freeform 220"/>
                <p:cNvSpPr>
                  <a:spLocks/>
                </p:cNvSpPr>
                <p:nvPr/>
              </p:nvSpPr>
              <p:spPr bwMode="auto">
                <a:xfrm>
                  <a:off x="1350" y="834"/>
                  <a:ext cx="67" cy="32"/>
                </a:xfrm>
                <a:custGeom>
                  <a:avLst/>
                  <a:gdLst>
                    <a:gd name="T0" fmla="*/ 518 w 535"/>
                    <a:gd name="T1" fmla="*/ 174 h 249"/>
                    <a:gd name="T2" fmla="*/ 453 w 535"/>
                    <a:gd name="T3" fmla="*/ 139 h 249"/>
                    <a:gd name="T4" fmla="*/ 384 w 535"/>
                    <a:gd name="T5" fmla="*/ 139 h 249"/>
                    <a:gd name="T6" fmla="*/ 343 w 535"/>
                    <a:gd name="T7" fmla="*/ 139 h 249"/>
                    <a:gd name="T8" fmla="*/ 273 w 535"/>
                    <a:gd name="T9" fmla="*/ 70 h 249"/>
                    <a:gd name="T10" fmla="*/ 117 w 535"/>
                    <a:gd name="T11" fmla="*/ 0 h 249"/>
                    <a:gd name="T12" fmla="*/ 0 w 535"/>
                    <a:gd name="T13" fmla="*/ 92 h 249"/>
                    <a:gd name="T14" fmla="*/ 47 w 535"/>
                    <a:gd name="T15" fmla="*/ 139 h 249"/>
                    <a:gd name="T16" fmla="*/ 47 w 535"/>
                    <a:gd name="T17" fmla="*/ 186 h 249"/>
                    <a:gd name="T18" fmla="*/ 117 w 535"/>
                    <a:gd name="T19" fmla="*/ 186 h 249"/>
                    <a:gd name="T20" fmla="*/ 157 w 535"/>
                    <a:gd name="T21" fmla="*/ 162 h 249"/>
                    <a:gd name="T22" fmla="*/ 181 w 535"/>
                    <a:gd name="T23" fmla="*/ 186 h 249"/>
                    <a:gd name="T24" fmla="*/ 227 w 535"/>
                    <a:gd name="T25" fmla="*/ 186 h 249"/>
                    <a:gd name="T26" fmla="*/ 251 w 535"/>
                    <a:gd name="T27" fmla="*/ 249 h 249"/>
                    <a:gd name="T28" fmla="*/ 366 w 535"/>
                    <a:gd name="T29" fmla="*/ 249 h 249"/>
                    <a:gd name="T30" fmla="*/ 408 w 535"/>
                    <a:gd name="T31" fmla="*/ 232 h 249"/>
                    <a:gd name="T32" fmla="*/ 477 w 535"/>
                    <a:gd name="T33" fmla="*/ 232 h 249"/>
                    <a:gd name="T34" fmla="*/ 535 w 535"/>
                    <a:gd name="T35" fmla="*/ 221 h 249"/>
                    <a:gd name="T36" fmla="*/ 518 w 535"/>
                    <a:gd name="T37" fmla="*/ 174 h 2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5"/>
                    <a:gd name="T58" fmla="*/ 0 h 249"/>
                    <a:gd name="T59" fmla="*/ 535 w 535"/>
                    <a:gd name="T60" fmla="*/ 249 h 24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5" h="249">
                      <a:moveTo>
                        <a:pt x="518" y="174"/>
                      </a:moveTo>
                      <a:lnTo>
                        <a:pt x="453" y="139"/>
                      </a:lnTo>
                      <a:lnTo>
                        <a:pt x="384" y="139"/>
                      </a:lnTo>
                      <a:lnTo>
                        <a:pt x="343" y="139"/>
                      </a:lnTo>
                      <a:lnTo>
                        <a:pt x="273" y="70"/>
                      </a:lnTo>
                      <a:lnTo>
                        <a:pt x="117" y="0"/>
                      </a:lnTo>
                      <a:lnTo>
                        <a:pt x="0" y="92"/>
                      </a:lnTo>
                      <a:lnTo>
                        <a:pt x="47" y="139"/>
                      </a:lnTo>
                      <a:lnTo>
                        <a:pt x="47" y="186"/>
                      </a:lnTo>
                      <a:lnTo>
                        <a:pt x="117" y="186"/>
                      </a:lnTo>
                      <a:lnTo>
                        <a:pt x="157" y="162"/>
                      </a:lnTo>
                      <a:lnTo>
                        <a:pt x="181" y="186"/>
                      </a:lnTo>
                      <a:lnTo>
                        <a:pt x="227" y="186"/>
                      </a:lnTo>
                      <a:lnTo>
                        <a:pt x="251" y="249"/>
                      </a:lnTo>
                      <a:lnTo>
                        <a:pt x="366" y="249"/>
                      </a:lnTo>
                      <a:lnTo>
                        <a:pt x="408" y="232"/>
                      </a:lnTo>
                      <a:lnTo>
                        <a:pt x="477" y="232"/>
                      </a:lnTo>
                      <a:lnTo>
                        <a:pt x="535" y="221"/>
                      </a:lnTo>
                      <a:lnTo>
                        <a:pt x="518" y="1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0" name="Freeform 221"/>
                <p:cNvSpPr>
                  <a:spLocks/>
                </p:cNvSpPr>
                <p:nvPr/>
              </p:nvSpPr>
              <p:spPr bwMode="auto">
                <a:xfrm>
                  <a:off x="1359" y="798"/>
                  <a:ext cx="68" cy="58"/>
                </a:xfrm>
                <a:custGeom>
                  <a:avLst/>
                  <a:gdLst>
                    <a:gd name="T0" fmla="*/ 47 w 540"/>
                    <a:gd name="T1" fmla="*/ 296 h 465"/>
                    <a:gd name="T2" fmla="*/ 47 w 540"/>
                    <a:gd name="T3" fmla="*/ 244 h 465"/>
                    <a:gd name="T4" fmla="*/ 47 w 540"/>
                    <a:gd name="T5" fmla="*/ 204 h 465"/>
                    <a:gd name="T6" fmla="*/ 0 w 540"/>
                    <a:gd name="T7" fmla="*/ 181 h 465"/>
                    <a:gd name="T8" fmla="*/ 17 w 540"/>
                    <a:gd name="T9" fmla="*/ 111 h 465"/>
                    <a:gd name="T10" fmla="*/ 17 w 540"/>
                    <a:gd name="T11" fmla="*/ 70 h 465"/>
                    <a:gd name="T12" fmla="*/ 157 w 540"/>
                    <a:gd name="T13" fmla="*/ 0 h 465"/>
                    <a:gd name="T14" fmla="*/ 273 w 540"/>
                    <a:gd name="T15" fmla="*/ 0 h 465"/>
                    <a:gd name="T16" fmla="*/ 296 w 540"/>
                    <a:gd name="T17" fmla="*/ 0 h 465"/>
                    <a:gd name="T18" fmla="*/ 407 w 540"/>
                    <a:gd name="T19" fmla="*/ 47 h 465"/>
                    <a:gd name="T20" fmla="*/ 448 w 540"/>
                    <a:gd name="T21" fmla="*/ 70 h 465"/>
                    <a:gd name="T22" fmla="*/ 517 w 540"/>
                    <a:gd name="T23" fmla="*/ 87 h 465"/>
                    <a:gd name="T24" fmla="*/ 517 w 540"/>
                    <a:gd name="T25" fmla="*/ 157 h 465"/>
                    <a:gd name="T26" fmla="*/ 495 w 540"/>
                    <a:gd name="T27" fmla="*/ 204 h 465"/>
                    <a:gd name="T28" fmla="*/ 517 w 540"/>
                    <a:gd name="T29" fmla="*/ 244 h 465"/>
                    <a:gd name="T30" fmla="*/ 540 w 540"/>
                    <a:gd name="T31" fmla="*/ 291 h 465"/>
                    <a:gd name="T32" fmla="*/ 523 w 540"/>
                    <a:gd name="T33" fmla="*/ 355 h 465"/>
                    <a:gd name="T34" fmla="*/ 465 w 540"/>
                    <a:gd name="T35" fmla="*/ 430 h 465"/>
                    <a:gd name="T36" fmla="*/ 448 w 540"/>
                    <a:gd name="T37" fmla="*/ 465 h 465"/>
                    <a:gd name="T38" fmla="*/ 366 w 540"/>
                    <a:gd name="T39" fmla="*/ 430 h 465"/>
                    <a:gd name="T40" fmla="*/ 268 w 540"/>
                    <a:gd name="T41" fmla="*/ 430 h 465"/>
                    <a:gd name="T42" fmla="*/ 198 w 540"/>
                    <a:gd name="T43" fmla="*/ 355 h 465"/>
                    <a:gd name="T44" fmla="*/ 139 w 540"/>
                    <a:gd name="T45" fmla="*/ 326 h 465"/>
                    <a:gd name="T46" fmla="*/ 47 w 540"/>
                    <a:gd name="T47" fmla="*/ 296 h 4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40"/>
                    <a:gd name="T73" fmla="*/ 0 h 465"/>
                    <a:gd name="T74" fmla="*/ 540 w 540"/>
                    <a:gd name="T75" fmla="*/ 465 h 4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40" h="465">
                      <a:moveTo>
                        <a:pt x="47" y="296"/>
                      </a:moveTo>
                      <a:lnTo>
                        <a:pt x="47" y="244"/>
                      </a:lnTo>
                      <a:lnTo>
                        <a:pt x="47" y="204"/>
                      </a:lnTo>
                      <a:lnTo>
                        <a:pt x="0" y="181"/>
                      </a:lnTo>
                      <a:lnTo>
                        <a:pt x="17" y="111"/>
                      </a:lnTo>
                      <a:lnTo>
                        <a:pt x="17" y="70"/>
                      </a:lnTo>
                      <a:lnTo>
                        <a:pt x="157" y="0"/>
                      </a:lnTo>
                      <a:lnTo>
                        <a:pt x="273" y="0"/>
                      </a:lnTo>
                      <a:lnTo>
                        <a:pt x="296" y="0"/>
                      </a:lnTo>
                      <a:lnTo>
                        <a:pt x="407" y="47"/>
                      </a:lnTo>
                      <a:lnTo>
                        <a:pt x="448" y="70"/>
                      </a:lnTo>
                      <a:lnTo>
                        <a:pt x="517" y="87"/>
                      </a:lnTo>
                      <a:lnTo>
                        <a:pt x="517" y="157"/>
                      </a:lnTo>
                      <a:lnTo>
                        <a:pt x="495" y="204"/>
                      </a:lnTo>
                      <a:lnTo>
                        <a:pt x="517" y="244"/>
                      </a:lnTo>
                      <a:lnTo>
                        <a:pt x="540" y="291"/>
                      </a:lnTo>
                      <a:lnTo>
                        <a:pt x="523" y="355"/>
                      </a:lnTo>
                      <a:lnTo>
                        <a:pt x="465" y="430"/>
                      </a:lnTo>
                      <a:lnTo>
                        <a:pt x="448" y="465"/>
                      </a:lnTo>
                      <a:lnTo>
                        <a:pt x="366" y="430"/>
                      </a:lnTo>
                      <a:lnTo>
                        <a:pt x="268" y="430"/>
                      </a:lnTo>
                      <a:lnTo>
                        <a:pt x="198" y="355"/>
                      </a:lnTo>
                      <a:lnTo>
                        <a:pt x="139" y="326"/>
                      </a:lnTo>
                      <a:lnTo>
                        <a:pt x="47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1" name="Freeform 222"/>
                <p:cNvSpPr>
                  <a:spLocks/>
                </p:cNvSpPr>
                <p:nvPr/>
              </p:nvSpPr>
              <p:spPr bwMode="auto">
                <a:xfrm>
                  <a:off x="1396" y="780"/>
                  <a:ext cx="45" cy="30"/>
                </a:xfrm>
                <a:custGeom>
                  <a:avLst/>
                  <a:gdLst>
                    <a:gd name="T0" fmla="*/ 0 w 361"/>
                    <a:gd name="T1" fmla="*/ 145 h 239"/>
                    <a:gd name="T2" fmla="*/ 42 w 361"/>
                    <a:gd name="T3" fmla="*/ 117 h 239"/>
                    <a:gd name="T4" fmla="*/ 42 w 361"/>
                    <a:gd name="T5" fmla="*/ 87 h 239"/>
                    <a:gd name="T6" fmla="*/ 52 w 361"/>
                    <a:gd name="T7" fmla="*/ 29 h 239"/>
                    <a:gd name="T8" fmla="*/ 87 w 361"/>
                    <a:gd name="T9" fmla="*/ 18 h 239"/>
                    <a:gd name="T10" fmla="*/ 111 w 361"/>
                    <a:gd name="T11" fmla="*/ 0 h 239"/>
                    <a:gd name="T12" fmla="*/ 129 w 361"/>
                    <a:gd name="T13" fmla="*/ 29 h 239"/>
                    <a:gd name="T14" fmla="*/ 152 w 361"/>
                    <a:gd name="T15" fmla="*/ 58 h 239"/>
                    <a:gd name="T16" fmla="*/ 221 w 361"/>
                    <a:gd name="T17" fmla="*/ 75 h 239"/>
                    <a:gd name="T18" fmla="*/ 286 w 361"/>
                    <a:gd name="T19" fmla="*/ 58 h 239"/>
                    <a:gd name="T20" fmla="*/ 314 w 361"/>
                    <a:gd name="T21" fmla="*/ 75 h 239"/>
                    <a:gd name="T22" fmla="*/ 361 w 361"/>
                    <a:gd name="T23" fmla="*/ 105 h 239"/>
                    <a:gd name="T24" fmla="*/ 332 w 361"/>
                    <a:gd name="T25" fmla="*/ 169 h 239"/>
                    <a:gd name="T26" fmla="*/ 279 w 361"/>
                    <a:gd name="T27" fmla="*/ 221 h 239"/>
                    <a:gd name="T28" fmla="*/ 221 w 361"/>
                    <a:gd name="T29" fmla="*/ 239 h 239"/>
                    <a:gd name="T30" fmla="*/ 152 w 361"/>
                    <a:gd name="T31" fmla="*/ 215 h 239"/>
                    <a:gd name="T32" fmla="*/ 42 w 361"/>
                    <a:gd name="T33" fmla="*/ 169 h 239"/>
                    <a:gd name="T34" fmla="*/ 0 w 361"/>
                    <a:gd name="T35" fmla="*/ 145 h 2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61"/>
                    <a:gd name="T55" fmla="*/ 0 h 239"/>
                    <a:gd name="T56" fmla="*/ 361 w 361"/>
                    <a:gd name="T57" fmla="*/ 239 h 23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61" h="239">
                      <a:moveTo>
                        <a:pt x="0" y="145"/>
                      </a:moveTo>
                      <a:lnTo>
                        <a:pt x="42" y="117"/>
                      </a:lnTo>
                      <a:lnTo>
                        <a:pt x="42" y="87"/>
                      </a:lnTo>
                      <a:lnTo>
                        <a:pt x="52" y="29"/>
                      </a:lnTo>
                      <a:lnTo>
                        <a:pt x="87" y="18"/>
                      </a:lnTo>
                      <a:lnTo>
                        <a:pt x="111" y="0"/>
                      </a:lnTo>
                      <a:lnTo>
                        <a:pt x="129" y="29"/>
                      </a:lnTo>
                      <a:lnTo>
                        <a:pt x="152" y="58"/>
                      </a:lnTo>
                      <a:lnTo>
                        <a:pt x="221" y="75"/>
                      </a:lnTo>
                      <a:lnTo>
                        <a:pt x="286" y="58"/>
                      </a:lnTo>
                      <a:lnTo>
                        <a:pt x="314" y="75"/>
                      </a:lnTo>
                      <a:lnTo>
                        <a:pt x="361" y="105"/>
                      </a:lnTo>
                      <a:lnTo>
                        <a:pt x="332" y="169"/>
                      </a:lnTo>
                      <a:lnTo>
                        <a:pt x="279" y="221"/>
                      </a:lnTo>
                      <a:lnTo>
                        <a:pt x="221" y="239"/>
                      </a:lnTo>
                      <a:lnTo>
                        <a:pt x="152" y="215"/>
                      </a:lnTo>
                      <a:lnTo>
                        <a:pt x="42" y="169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2" name="Freeform 223"/>
                <p:cNvSpPr>
                  <a:spLocks/>
                </p:cNvSpPr>
                <p:nvPr/>
              </p:nvSpPr>
              <p:spPr bwMode="auto">
                <a:xfrm>
                  <a:off x="1404" y="762"/>
                  <a:ext cx="51" cy="30"/>
                </a:xfrm>
                <a:custGeom>
                  <a:avLst/>
                  <a:gdLst>
                    <a:gd name="T0" fmla="*/ 0 w 407"/>
                    <a:gd name="T1" fmla="*/ 174 h 244"/>
                    <a:gd name="T2" fmla="*/ 0 w 407"/>
                    <a:gd name="T3" fmla="*/ 110 h 244"/>
                    <a:gd name="T4" fmla="*/ 47 w 407"/>
                    <a:gd name="T5" fmla="*/ 63 h 244"/>
                    <a:gd name="T6" fmla="*/ 135 w 407"/>
                    <a:gd name="T7" fmla="*/ 87 h 244"/>
                    <a:gd name="T8" fmla="*/ 157 w 407"/>
                    <a:gd name="T9" fmla="*/ 87 h 244"/>
                    <a:gd name="T10" fmla="*/ 135 w 407"/>
                    <a:gd name="T11" fmla="*/ 0 h 244"/>
                    <a:gd name="T12" fmla="*/ 204 w 407"/>
                    <a:gd name="T13" fmla="*/ 63 h 244"/>
                    <a:gd name="T14" fmla="*/ 250 w 407"/>
                    <a:gd name="T15" fmla="*/ 63 h 244"/>
                    <a:gd name="T16" fmla="*/ 297 w 407"/>
                    <a:gd name="T17" fmla="*/ 70 h 244"/>
                    <a:gd name="T18" fmla="*/ 407 w 407"/>
                    <a:gd name="T19" fmla="*/ 151 h 244"/>
                    <a:gd name="T20" fmla="*/ 378 w 407"/>
                    <a:gd name="T21" fmla="*/ 180 h 244"/>
                    <a:gd name="T22" fmla="*/ 297 w 407"/>
                    <a:gd name="T23" fmla="*/ 244 h 244"/>
                    <a:gd name="T24" fmla="*/ 222 w 407"/>
                    <a:gd name="T25" fmla="*/ 203 h 244"/>
                    <a:gd name="T26" fmla="*/ 145 w 407"/>
                    <a:gd name="T27" fmla="*/ 220 h 244"/>
                    <a:gd name="T28" fmla="*/ 88 w 407"/>
                    <a:gd name="T29" fmla="*/ 203 h 244"/>
                    <a:gd name="T30" fmla="*/ 65 w 407"/>
                    <a:gd name="T31" fmla="*/ 174 h 244"/>
                    <a:gd name="T32" fmla="*/ 47 w 407"/>
                    <a:gd name="T33" fmla="*/ 133 h 244"/>
                    <a:gd name="T34" fmla="*/ 23 w 407"/>
                    <a:gd name="T35" fmla="*/ 163 h 244"/>
                    <a:gd name="T36" fmla="*/ 0 w 407"/>
                    <a:gd name="T37" fmla="*/ 174 h 24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7"/>
                    <a:gd name="T58" fmla="*/ 0 h 244"/>
                    <a:gd name="T59" fmla="*/ 407 w 407"/>
                    <a:gd name="T60" fmla="*/ 244 h 24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7" h="244">
                      <a:moveTo>
                        <a:pt x="0" y="174"/>
                      </a:moveTo>
                      <a:lnTo>
                        <a:pt x="0" y="110"/>
                      </a:lnTo>
                      <a:lnTo>
                        <a:pt x="47" y="63"/>
                      </a:lnTo>
                      <a:lnTo>
                        <a:pt x="135" y="87"/>
                      </a:lnTo>
                      <a:lnTo>
                        <a:pt x="157" y="87"/>
                      </a:lnTo>
                      <a:lnTo>
                        <a:pt x="135" y="0"/>
                      </a:lnTo>
                      <a:lnTo>
                        <a:pt x="204" y="63"/>
                      </a:lnTo>
                      <a:lnTo>
                        <a:pt x="250" y="63"/>
                      </a:lnTo>
                      <a:lnTo>
                        <a:pt x="297" y="70"/>
                      </a:lnTo>
                      <a:lnTo>
                        <a:pt x="407" y="151"/>
                      </a:lnTo>
                      <a:lnTo>
                        <a:pt x="378" y="180"/>
                      </a:lnTo>
                      <a:lnTo>
                        <a:pt x="297" y="244"/>
                      </a:lnTo>
                      <a:lnTo>
                        <a:pt x="222" y="203"/>
                      </a:lnTo>
                      <a:lnTo>
                        <a:pt x="145" y="220"/>
                      </a:lnTo>
                      <a:lnTo>
                        <a:pt x="88" y="203"/>
                      </a:lnTo>
                      <a:lnTo>
                        <a:pt x="65" y="174"/>
                      </a:lnTo>
                      <a:lnTo>
                        <a:pt x="47" y="133"/>
                      </a:lnTo>
                      <a:lnTo>
                        <a:pt x="23" y="163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3" name="Freeform 224"/>
                <p:cNvSpPr>
                  <a:spLocks/>
                </p:cNvSpPr>
                <p:nvPr/>
              </p:nvSpPr>
              <p:spPr bwMode="auto">
                <a:xfrm>
                  <a:off x="1421" y="744"/>
                  <a:ext cx="37" cy="35"/>
                </a:xfrm>
                <a:custGeom>
                  <a:avLst/>
                  <a:gdLst>
                    <a:gd name="T0" fmla="*/ 0 w 295"/>
                    <a:gd name="T1" fmla="*/ 139 h 272"/>
                    <a:gd name="T2" fmla="*/ 0 w 295"/>
                    <a:gd name="T3" fmla="*/ 69 h 272"/>
                    <a:gd name="T4" fmla="*/ 45 w 295"/>
                    <a:gd name="T5" fmla="*/ 45 h 272"/>
                    <a:gd name="T6" fmla="*/ 133 w 295"/>
                    <a:gd name="T7" fmla="*/ 23 h 272"/>
                    <a:gd name="T8" fmla="*/ 162 w 295"/>
                    <a:gd name="T9" fmla="*/ 0 h 272"/>
                    <a:gd name="T10" fmla="*/ 202 w 295"/>
                    <a:gd name="T11" fmla="*/ 0 h 272"/>
                    <a:gd name="T12" fmla="*/ 295 w 295"/>
                    <a:gd name="T13" fmla="*/ 23 h 272"/>
                    <a:gd name="T14" fmla="*/ 249 w 295"/>
                    <a:gd name="T15" fmla="*/ 45 h 272"/>
                    <a:gd name="T16" fmla="*/ 272 w 295"/>
                    <a:gd name="T17" fmla="*/ 115 h 272"/>
                    <a:gd name="T18" fmla="*/ 295 w 295"/>
                    <a:gd name="T19" fmla="*/ 157 h 272"/>
                    <a:gd name="T20" fmla="*/ 272 w 295"/>
                    <a:gd name="T21" fmla="*/ 220 h 272"/>
                    <a:gd name="T22" fmla="*/ 249 w 295"/>
                    <a:gd name="T23" fmla="*/ 272 h 272"/>
                    <a:gd name="T24" fmla="*/ 162 w 295"/>
                    <a:gd name="T25" fmla="*/ 202 h 272"/>
                    <a:gd name="T26" fmla="*/ 69 w 295"/>
                    <a:gd name="T27" fmla="*/ 202 h 272"/>
                    <a:gd name="T28" fmla="*/ 22 w 295"/>
                    <a:gd name="T29" fmla="*/ 157 h 272"/>
                    <a:gd name="T30" fmla="*/ 0 w 295"/>
                    <a:gd name="T31" fmla="*/ 139 h 2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5"/>
                    <a:gd name="T49" fmla="*/ 0 h 272"/>
                    <a:gd name="T50" fmla="*/ 295 w 295"/>
                    <a:gd name="T51" fmla="*/ 272 h 27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5" h="272">
                      <a:moveTo>
                        <a:pt x="0" y="139"/>
                      </a:moveTo>
                      <a:lnTo>
                        <a:pt x="0" y="69"/>
                      </a:lnTo>
                      <a:lnTo>
                        <a:pt x="45" y="45"/>
                      </a:lnTo>
                      <a:lnTo>
                        <a:pt x="133" y="23"/>
                      </a:lnTo>
                      <a:lnTo>
                        <a:pt x="162" y="0"/>
                      </a:lnTo>
                      <a:lnTo>
                        <a:pt x="202" y="0"/>
                      </a:lnTo>
                      <a:lnTo>
                        <a:pt x="295" y="23"/>
                      </a:lnTo>
                      <a:lnTo>
                        <a:pt x="249" y="45"/>
                      </a:lnTo>
                      <a:lnTo>
                        <a:pt x="272" y="115"/>
                      </a:lnTo>
                      <a:lnTo>
                        <a:pt x="295" y="157"/>
                      </a:lnTo>
                      <a:lnTo>
                        <a:pt x="272" y="220"/>
                      </a:lnTo>
                      <a:lnTo>
                        <a:pt x="249" y="272"/>
                      </a:lnTo>
                      <a:lnTo>
                        <a:pt x="162" y="202"/>
                      </a:lnTo>
                      <a:lnTo>
                        <a:pt x="69" y="202"/>
                      </a:lnTo>
                      <a:lnTo>
                        <a:pt x="22" y="157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4" name="Freeform 225"/>
                <p:cNvSpPr>
                  <a:spLocks/>
                </p:cNvSpPr>
                <p:nvPr/>
              </p:nvSpPr>
              <p:spPr bwMode="auto">
                <a:xfrm>
                  <a:off x="1390" y="616"/>
                  <a:ext cx="81" cy="120"/>
                </a:xfrm>
                <a:custGeom>
                  <a:avLst/>
                  <a:gdLst>
                    <a:gd name="T0" fmla="*/ 546 w 651"/>
                    <a:gd name="T1" fmla="*/ 942 h 959"/>
                    <a:gd name="T2" fmla="*/ 523 w 651"/>
                    <a:gd name="T3" fmla="*/ 942 h 959"/>
                    <a:gd name="T4" fmla="*/ 477 w 651"/>
                    <a:gd name="T5" fmla="*/ 918 h 959"/>
                    <a:gd name="T6" fmla="*/ 477 w 651"/>
                    <a:gd name="T7" fmla="*/ 872 h 959"/>
                    <a:gd name="T8" fmla="*/ 453 w 651"/>
                    <a:gd name="T9" fmla="*/ 872 h 959"/>
                    <a:gd name="T10" fmla="*/ 430 w 651"/>
                    <a:gd name="T11" fmla="*/ 918 h 959"/>
                    <a:gd name="T12" fmla="*/ 273 w 651"/>
                    <a:gd name="T13" fmla="*/ 959 h 959"/>
                    <a:gd name="T14" fmla="*/ 181 w 651"/>
                    <a:gd name="T15" fmla="*/ 942 h 959"/>
                    <a:gd name="T16" fmla="*/ 116 w 651"/>
                    <a:gd name="T17" fmla="*/ 942 h 959"/>
                    <a:gd name="T18" fmla="*/ 116 w 651"/>
                    <a:gd name="T19" fmla="*/ 895 h 959"/>
                    <a:gd name="T20" fmla="*/ 139 w 651"/>
                    <a:gd name="T21" fmla="*/ 848 h 959"/>
                    <a:gd name="T22" fmla="*/ 94 w 651"/>
                    <a:gd name="T23" fmla="*/ 802 h 959"/>
                    <a:gd name="T24" fmla="*/ 94 w 651"/>
                    <a:gd name="T25" fmla="*/ 738 h 959"/>
                    <a:gd name="T26" fmla="*/ 116 w 651"/>
                    <a:gd name="T27" fmla="*/ 692 h 959"/>
                    <a:gd name="T28" fmla="*/ 163 w 651"/>
                    <a:gd name="T29" fmla="*/ 692 h 959"/>
                    <a:gd name="T30" fmla="*/ 163 w 651"/>
                    <a:gd name="T31" fmla="*/ 645 h 959"/>
                    <a:gd name="T32" fmla="*/ 273 w 651"/>
                    <a:gd name="T33" fmla="*/ 558 h 959"/>
                    <a:gd name="T34" fmla="*/ 296 w 651"/>
                    <a:gd name="T35" fmla="*/ 511 h 959"/>
                    <a:gd name="T36" fmla="*/ 273 w 651"/>
                    <a:gd name="T37" fmla="*/ 465 h 959"/>
                    <a:gd name="T38" fmla="*/ 227 w 651"/>
                    <a:gd name="T39" fmla="*/ 424 h 959"/>
                    <a:gd name="T40" fmla="*/ 181 w 651"/>
                    <a:gd name="T41" fmla="*/ 424 h 959"/>
                    <a:gd name="T42" fmla="*/ 181 w 651"/>
                    <a:gd name="T43" fmla="*/ 331 h 959"/>
                    <a:gd name="T44" fmla="*/ 139 w 651"/>
                    <a:gd name="T45" fmla="*/ 215 h 959"/>
                    <a:gd name="T46" fmla="*/ 0 w 651"/>
                    <a:gd name="T47" fmla="*/ 75 h 959"/>
                    <a:gd name="T48" fmla="*/ 41 w 651"/>
                    <a:gd name="T49" fmla="*/ 64 h 959"/>
                    <a:gd name="T50" fmla="*/ 163 w 651"/>
                    <a:gd name="T51" fmla="*/ 117 h 959"/>
                    <a:gd name="T52" fmla="*/ 227 w 651"/>
                    <a:gd name="T53" fmla="*/ 99 h 959"/>
                    <a:gd name="T54" fmla="*/ 320 w 651"/>
                    <a:gd name="T55" fmla="*/ 18 h 959"/>
                    <a:gd name="T56" fmla="*/ 401 w 651"/>
                    <a:gd name="T57" fmla="*/ 0 h 959"/>
                    <a:gd name="T58" fmla="*/ 390 w 651"/>
                    <a:gd name="T59" fmla="*/ 41 h 959"/>
                    <a:gd name="T60" fmla="*/ 430 w 651"/>
                    <a:gd name="T61" fmla="*/ 128 h 959"/>
                    <a:gd name="T62" fmla="*/ 430 w 651"/>
                    <a:gd name="T63" fmla="*/ 221 h 959"/>
                    <a:gd name="T64" fmla="*/ 453 w 651"/>
                    <a:gd name="T65" fmla="*/ 267 h 959"/>
                    <a:gd name="T66" fmla="*/ 500 w 651"/>
                    <a:gd name="T67" fmla="*/ 331 h 959"/>
                    <a:gd name="T68" fmla="*/ 500 w 651"/>
                    <a:gd name="T69" fmla="*/ 424 h 959"/>
                    <a:gd name="T70" fmla="*/ 546 w 651"/>
                    <a:gd name="T71" fmla="*/ 488 h 959"/>
                    <a:gd name="T72" fmla="*/ 546 w 651"/>
                    <a:gd name="T73" fmla="*/ 581 h 959"/>
                    <a:gd name="T74" fmla="*/ 605 w 651"/>
                    <a:gd name="T75" fmla="*/ 692 h 959"/>
                    <a:gd name="T76" fmla="*/ 651 w 651"/>
                    <a:gd name="T77" fmla="*/ 761 h 959"/>
                    <a:gd name="T78" fmla="*/ 605 w 651"/>
                    <a:gd name="T79" fmla="*/ 872 h 959"/>
                    <a:gd name="T80" fmla="*/ 523 w 651"/>
                    <a:gd name="T81" fmla="*/ 895 h 959"/>
                    <a:gd name="T82" fmla="*/ 546 w 651"/>
                    <a:gd name="T83" fmla="*/ 942 h 95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51"/>
                    <a:gd name="T127" fmla="*/ 0 h 959"/>
                    <a:gd name="T128" fmla="*/ 651 w 651"/>
                    <a:gd name="T129" fmla="*/ 959 h 95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51" h="959">
                      <a:moveTo>
                        <a:pt x="546" y="942"/>
                      </a:moveTo>
                      <a:lnTo>
                        <a:pt x="523" y="942"/>
                      </a:lnTo>
                      <a:lnTo>
                        <a:pt x="477" y="918"/>
                      </a:lnTo>
                      <a:lnTo>
                        <a:pt x="477" y="872"/>
                      </a:lnTo>
                      <a:lnTo>
                        <a:pt x="453" y="872"/>
                      </a:lnTo>
                      <a:lnTo>
                        <a:pt x="430" y="918"/>
                      </a:lnTo>
                      <a:lnTo>
                        <a:pt x="273" y="959"/>
                      </a:lnTo>
                      <a:lnTo>
                        <a:pt x="181" y="942"/>
                      </a:lnTo>
                      <a:lnTo>
                        <a:pt x="116" y="942"/>
                      </a:lnTo>
                      <a:lnTo>
                        <a:pt x="116" y="895"/>
                      </a:lnTo>
                      <a:lnTo>
                        <a:pt x="139" y="848"/>
                      </a:lnTo>
                      <a:lnTo>
                        <a:pt x="94" y="802"/>
                      </a:lnTo>
                      <a:lnTo>
                        <a:pt x="94" y="738"/>
                      </a:lnTo>
                      <a:lnTo>
                        <a:pt x="116" y="692"/>
                      </a:lnTo>
                      <a:lnTo>
                        <a:pt x="163" y="692"/>
                      </a:lnTo>
                      <a:lnTo>
                        <a:pt x="163" y="645"/>
                      </a:lnTo>
                      <a:lnTo>
                        <a:pt x="273" y="558"/>
                      </a:lnTo>
                      <a:lnTo>
                        <a:pt x="296" y="511"/>
                      </a:lnTo>
                      <a:lnTo>
                        <a:pt x="273" y="465"/>
                      </a:lnTo>
                      <a:lnTo>
                        <a:pt x="227" y="424"/>
                      </a:lnTo>
                      <a:lnTo>
                        <a:pt x="181" y="424"/>
                      </a:lnTo>
                      <a:lnTo>
                        <a:pt x="181" y="331"/>
                      </a:lnTo>
                      <a:lnTo>
                        <a:pt x="139" y="215"/>
                      </a:lnTo>
                      <a:lnTo>
                        <a:pt x="0" y="75"/>
                      </a:lnTo>
                      <a:lnTo>
                        <a:pt x="41" y="64"/>
                      </a:lnTo>
                      <a:lnTo>
                        <a:pt x="163" y="117"/>
                      </a:lnTo>
                      <a:lnTo>
                        <a:pt x="227" y="99"/>
                      </a:lnTo>
                      <a:lnTo>
                        <a:pt x="320" y="18"/>
                      </a:lnTo>
                      <a:lnTo>
                        <a:pt x="401" y="0"/>
                      </a:lnTo>
                      <a:lnTo>
                        <a:pt x="390" y="41"/>
                      </a:lnTo>
                      <a:lnTo>
                        <a:pt x="430" y="128"/>
                      </a:lnTo>
                      <a:lnTo>
                        <a:pt x="430" y="221"/>
                      </a:lnTo>
                      <a:lnTo>
                        <a:pt x="453" y="267"/>
                      </a:lnTo>
                      <a:lnTo>
                        <a:pt x="500" y="331"/>
                      </a:lnTo>
                      <a:lnTo>
                        <a:pt x="500" y="424"/>
                      </a:lnTo>
                      <a:lnTo>
                        <a:pt x="546" y="488"/>
                      </a:lnTo>
                      <a:lnTo>
                        <a:pt x="546" y="581"/>
                      </a:lnTo>
                      <a:lnTo>
                        <a:pt x="605" y="692"/>
                      </a:lnTo>
                      <a:lnTo>
                        <a:pt x="651" y="761"/>
                      </a:lnTo>
                      <a:lnTo>
                        <a:pt x="605" y="872"/>
                      </a:lnTo>
                      <a:lnTo>
                        <a:pt x="523" y="895"/>
                      </a:lnTo>
                      <a:lnTo>
                        <a:pt x="546" y="9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5" name="Freeform 226"/>
                <p:cNvSpPr>
                  <a:spLocks/>
                </p:cNvSpPr>
                <p:nvPr/>
              </p:nvSpPr>
              <p:spPr bwMode="auto">
                <a:xfrm>
                  <a:off x="1342" y="635"/>
                  <a:ext cx="72" cy="152"/>
                </a:xfrm>
                <a:custGeom>
                  <a:avLst/>
                  <a:gdLst>
                    <a:gd name="T0" fmla="*/ 576 w 576"/>
                    <a:gd name="T1" fmla="*/ 272 h 1219"/>
                    <a:gd name="T2" fmla="*/ 500 w 576"/>
                    <a:gd name="T3" fmla="*/ 336 h 1219"/>
                    <a:gd name="T4" fmla="*/ 478 w 576"/>
                    <a:gd name="T5" fmla="*/ 446 h 1219"/>
                    <a:gd name="T6" fmla="*/ 454 w 576"/>
                    <a:gd name="T7" fmla="*/ 516 h 1219"/>
                    <a:gd name="T8" fmla="*/ 390 w 576"/>
                    <a:gd name="T9" fmla="*/ 586 h 1219"/>
                    <a:gd name="T10" fmla="*/ 321 w 576"/>
                    <a:gd name="T11" fmla="*/ 609 h 1219"/>
                    <a:gd name="T12" fmla="*/ 274 w 576"/>
                    <a:gd name="T13" fmla="*/ 720 h 1219"/>
                    <a:gd name="T14" fmla="*/ 274 w 576"/>
                    <a:gd name="T15" fmla="*/ 766 h 1219"/>
                    <a:gd name="T16" fmla="*/ 343 w 576"/>
                    <a:gd name="T17" fmla="*/ 853 h 1219"/>
                    <a:gd name="T18" fmla="*/ 343 w 576"/>
                    <a:gd name="T19" fmla="*/ 877 h 1219"/>
                    <a:gd name="T20" fmla="*/ 297 w 576"/>
                    <a:gd name="T21" fmla="*/ 900 h 1219"/>
                    <a:gd name="T22" fmla="*/ 274 w 576"/>
                    <a:gd name="T23" fmla="*/ 877 h 1219"/>
                    <a:gd name="T24" fmla="*/ 251 w 576"/>
                    <a:gd name="T25" fmla="*/ 900 h 1219"/>
                    <a:gd name="T26" fmla="*/ 274 w 576"/>
                    <a:gd name="T27" fmla="*/ 922 h 1219"/>
                    <a:gd name="T28" fmla="*/ 274 w 576"/>
                    <a:gd name="T29" fmla="*/ 969 h 1219"/>
                    <a:gd name="T30" fmla="*/ 274 w 576"/>
                    <a:gd name="T31" fmla="*/ 992 h 1219"/>
                    <a:gd name="T32" fmla="*/ 274 w 576"/>
                    <a:gd name="T33" fmla="*/ 1079 h 1219"/>
                    <a:gd name="T34" fmla="*/ 227 w 576"/>
                    <a:gd name="T35" fmla="*/ 1126 h 1219"/>
                    <a:gd name="T36" fmla="*/ 157 w 576"/>
                    <a:gd name="T37" fmla="*/ 1149 h 1219"/>
                    <a:gd name="T38" fmla="*/ 140 w 576"/>
                    <a:gd name="T39" fmla="*/ 1219 h 1219"/>
                    <a:gd name="T40" fmla="*/ 94 w 576"/>
                    <a:gd name="T41" fmla="*/ 1219 h 1219"/>
                    <a:gd name="T42" fmla="*/ 70 w 576"/>
                    <a:gd name="T43" fmla="*/ 1149 h 1219"/>
                    <a:gd name="T44" fmla="*/ 47 w 576"/>
                    <a:gd name="T45" fmla="*/ 1079 h 1219"/>
                    <a:gd name="T46" fmla="*/ 7 w 576"/>
                    <a:gd name="T47" fmla="*/ 1044 h 1219"/>
                    <a:gd name="T48" fmla="*/ 0 w 576"/>
                    <a:gd name="T49" fmla="*/ 969 h 1219"/>
                    <a:gd name="T50" fmla="*/ 0 w 576"/>
                    <a:gd name="T51" fmla="*/ 900 h 1219"/>
                    <a:gd name="T52" fmla="*/ 0 w 576"/>
                    <a:gd name="T53" fmla="*/ 877 h 1219"/>
                    <a:gd name="T54" fmla="*/ 47 w 576"/>
                    <a:gd name="T55" fmla="*/ 807 h 1219"/>
                    <a:gd name="T56" fmla="*/ 70 w 576"/>
                    <a:gd name="T57" fmla="*/ 673 h 1219"/>
                    <a:gd name="T58" fmla="*/ 47 w 576"/>
                    <a:gd name="T59" fmla="*/ 540 h 1219"/>
                    <a:gd name="T60" fmla="*/ 70 w 576"/>
                    <a:gd name="T61" fmla="*/ 476 h 1219"/>
                    <a:gd name="T62" fmla="*/ 175 w 576"/>
                    <a:gd name="T63" fmla="*/ 366 h 1219"/>
                    <a:gd name="T64" fmla="*/ 187 w 576"/>
                    <a:gd name="T65" fmla="*/ 296 h 1219"/>
                    <a:gd name="T66" fmla="*/ 274 w 576"/>
                    <a:gd name="T67" fmla="*/ 139 h 1219"/>
                    <a:gd name="T68" fmla="*/ 303 w 576"/>
                    <a:gd name="T69" fmla="*/ 57 h 1219"/>
                    <a:gd name="T70" fmla="*/ 378 w 576"/>
                    <a:gd name="T71" fmla="*/ 35 h 1219"/>
                    <a:gd name="T72" fmla="*/ 413 w 576"/>
                    <a:gd name="T73" fmla="*/ 0 h 1219"/>
                    <a:gd name="T74" fmla="*/ 483 w 576"/>
                    <a:gd name="T75" fmla="*/ 0 h 1219"/>
                    <a:gd name="T76" fmla="*/ 518 w 576"/>
                    <a:gd name="T77" fmla="*/ 57 h 1219"/>
                    <a:gd name="T78" fmla="*/ 565 w 576"/>
                    <a:gd name="T79" fmla="*/ 157 h 1219"/>
                    <a:gd name="T80" fmla="*/ 565 w 576"/>
                    <a:gd name="T81" fmla="*/ 202 h 1219"/>
                    <a:gd name="T82" fmla="*/ 576 w 576"/>
                    <a:gd name="T83" fmla="*/ 272 h 121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6"/>
                    <a:gd name="T127" fmla="*/ 0 h 1219"/>
                    <a:gd name="T128" fmla="*/ 576 w 576"/>
                    <a:gd name="T129" fmla="*/ 1219 h 121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6" h="1219">
                      <a:moveTo>
                        <a:pt x="576" y="272"/>
                      </a:moveTo>
                      <a:lnTo>
                        <a:pt x="500" y="336"/>
                      </a:lnTo>
                      <a:lnTo>
                        <a:pt x="478" y="446"/>
                      </a:lnTo>
                      <a:lnTo>
                        <a:pt x="454" y="516"/>
                      </a:lnTo>
                      <a:lnTo>
                        <a:pt x="390" y="586"/>
                      </a:lnTo>
                      <a:lnTo>
                        <a:pt x="321" y="609"/>
                      </a:lnTo>
                      <a:lnTo>
                        <a:pt x="274" y="720"/>
                      </a:lnTo>
                      <a:lnTo>
                        <a:pt x="274" y="766"/>
                      </a:lnTo>
                      <a:lnTo>
                        <a:pt x="343" y="853"/>
                      </a:lnTo>
                      <a:lnTo>
                        <a:pt x="343" y="877"/>
                      </a:lnTo>
                      <a:lnTo>
                        <a:pt x="297" y="900"/>
                      </a:lnTo>
                      <a:lnTo>
                        <a:pt x="274" y="877"/>
                      </a:lnTo>
                      <a:lnTo>
                        <a:pt x="251" y="900"/>
                      </a:lnTo>
                      <a:lnTo>
                        <a:pt x="274" y="922"/>
                      </a:lnTo>
                      <a:lnTo>
                        <a:pt x="274" y="969"/>
                      </a:lnTo>
                      <a:lnTo>
                        <a:pt x="274" y="992"/>
                      </a:lnTo>
                      <a:lnTo>
                        <a:pt x="274" y="1079"/>
                      </a:lnTo>
                      <a:lnTo>
                        <a:pt x="227" y="1126"/>
                      </a:lnTo>
                      <a:lnTo>
                        <a:pt x="157" y="1149"/>
                      </a:lnTo>
                      <a:lnTo>
                        <a:pt x="140" y="1219"/>
                      </a:lnTo>
                      <a:lnTo>
                        <a:pt x="94" y="1219"/>
                      </a:lnTo>
                      <a:lnTo>
                        <a:pt x="70" y="1149"/>
                      </a:lnTo>
                      <a:lnTo>
                        <a:pt x="47" y="1079"/>
                      </a:lnTo>
                      <a:lnTo>
                        <a:pt x="7" y="1044"/>
                      </a:lnTo>
                      <a:lnTo>
                        <a:pt x="0" y="969"/>
                      </a:lnTo>
                      <a:lnTo>
                        <a:pt x="0" y="900"/>
                      </a:lnTo>
                      <a:lnTo>
                        <a:pt x="0" y="877"/>
                      </a:lnTo>
                      <a:lnTo>
                        <a:pt x="47" y="807"/>
                      </a:lnTo>
                      <a:lnTo>
                        <a:pt x="70" y="673"/>
                      </a:lnTo>
                      <a:lnTo>
                        <a:pt x="47" y="540"/>
                      </a:lnTo>
                      <a:lnTo>
                        <a:pt x="70" y="476"/>
                      </a:lnTo>
                      <a:lnTo>
                        <a:pt x="175" y="366"/>
                      </a:lnTo>
                      <a:lnTo>
                        <a:pt x="187" y="296"/>
                      </a:lnTo>
                      <a:lnTo>
                        <a:pt x="274" y="139"/>
                      </a:lnTo>
                      <a:lnTo>
                        <a:pt x="303" y="57"/>
                      </a:lnTo>
                      <a:lnTo>
                        <a:pt x="378" y="35"/>
                      </a:lnTo>
                      <a:lnTo>
                        <a:pt x="413" y="0"/>
                      </a:lnTo>
                      <a:lnTo>
                        <a:pt x="483" y="0"/>
                      </a:lnTo>
                      <a:lnTo>
                        <a:pt x="518" y="57"/>
                      </a:lnTo>
                      <a:lnTo>
                        <a:pt x="565" y="157"/>
                      </a:lnTo>
                      <a:lnTo>
                        <a:pt x="565" y="202"/>
                      </a:lnTo>
                      <a:lnTo>
                        <a:pt x="576" y="27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6" name="Freeform 227"/>
                <p:cNvSpPr>
                  <a:spLocks/>
                </p:cNvSpPr>
                <p:nvPr/>
              </p:nvSpPr>
              <p:spPr bwMode="auto">
                <a:xfrm>
                  <a:off x="1305" y="604"/>
                  <a:ext cx="144" cy="158"/>
                </a:xfrm>
                <a:custGeom>
                  <a:avLst/>
                  <a:gdLst>
                    <a:gd name="T0" fmla="*/ 1012 w 1151"/>
                    <a:gd name="T1" fmla="*/ 0 h 1267"/>
                    <a:gd name="T2" fmla="*/ 947 w 1151"/>
                    <a:gd name="T3" fmla="*/ 0 h 1267"/>
                    <a:gd name="T4" fmla="*/ 878 w 1151"/>
                    <a:gd name="T5" fmla="*/ 24 h 1267"/>
                    <a:gd name="T6" fmla="*/ 768 w 1151"/>
                    <a:gd name="T7" fmla="*/ 47 h 1267"/>
                    <a:gd name="T8" fmla="*/ 680 w 1151"/>
                    <a:gd name="T9" fmla="*/ 117 h 1267"/>
                    <a:gd name="T10" fmla="*/ 517 w 1151"/>
                    <a:gd name="T11" fmla="*/ 251 h 1267"/>
                    <a:gd name="T12" fmla="*/ 494 w 1151"/>
                    <a:gd name="T13" fmla="*/ 296 h 1267"/>
                    <a:gd name="T14" fmla="*/ 477 w 1151"/>
                    <a:gd name="T15" fmla="*/ 366 h 1267"/>
                    <a:gd name="T16" fmla="*/ 384 w 1151"/>
                    <a:gd name="T17" fmla="*/ 430 h 1267"/>
                    <a:gd name="T18" fmla="*/ 290 w 1151"/>
                    <a:gd name="T19" fmla="*/ 610 h 1267"/>
                    <a:gd name="T20" fmla="*/ 203 w 1151"/>
                    <a:gd name="T21" fmla="*/ 744 h 1267"/>
                    <a:gd name="T22" fmla="*/ 244 w 1151"/>
                    <a:gd name="T23" fmla="*/ 767 h 1267"/>
                    <a:gd name="T24" fmla="*/ 157 w 1151"/>
                    <a:gd name="T25" fmla="*/ 814 h 1267"/>
                    <a:gd name="T26" fmla="*/ 0 w 1151"/>
                    <a:gd name="T27" fmla="*/ 924 h 1267"/>
                    <a:gd name="T28" fmla="*/ 63 w 1151"/>
                    <a:gd name="T29" fmla="*/ 971 h 1267"/>
                    <a:gd name="T30" fmla="*/ 63 w 1151"/>
                    <a:gd name="T31" fmla="*/ 1017 h 1267"/>
                    <a:gd name="T32" fmla="*/ 23 w 1151"/>
                    <a:gd name="T33" fmla="*/ 1058 h 1267"/>
                    <a:gd name="T34" fmla="*/ 23 w 1151"/>
                    <a:gd name="T35" fmla="*/ 1128 h 1267"/>
                    <a:gd name="T36" fmla="*/ 23 w 1151"/>
                    <a:gd name="T37" fmla="*/ 1197 h 1267"/>
                    <a:gd name="T38" fmla="*/ 46 w 1151"/>
                    <a:gd name="T39" fmla="*/ 1267 h 1267"/>
                    <a:gd name="T40" fmla="*/ 227 w 1151"/>
                    <a:gd name="T41" fmla="*/ 1197 h 1267"/>
                    <a:gd name="T42" fmla="*/ 337 w 1151"/>
                    <a:gd name="T43" fmla="*/ 1058 h 1267"/>
                    <a:gd name="T44" fmla="*/ 360 w 1151"/>
                    <a:gd name="T45" fmla="*/ 884 h 1267"/>
                    <a:gd name="T46" fmla="*/ 384 w 1151"/>
                    <a:gd name="T47" fmla="*/ 697 h 1267"/>
                    <a:gd name="T48" fmla="*/ 477 w 1151"/>
                    <a:gd name="T49" fmla="*/ 610 h 1267"/>
                    <a:gd name="T50" fmla="*/ 517 w 1151"/>
                    <a:gd name="T51" fmla="*/ 477 h 1267"/>
                    <a:gd name="T52" fmla="*/ 656 w 1151"/>
                    <a:gd name="T53" fmla="*/ 296 h 1267"/>
                    <a:gd name="T54" fmla="*/ 680 w 1151"/>
                    <a:gd name="T55" fmla="*/ 163 h 1267"/>
                    <a:gd name="T56" fmla="*/ 831 w 1151"/>
                    <a:gd name="T57" fmla="*/ 221 h 1267"/>
                    <a:gd name="T58" fmla="*/ 965 w 1151"/>
                    <a:gd name="T59" fmla="*/ 140 h 1267"/>
                    <a:gd name="T60" fmla="*/ 1087 w 1151"/>
                    <a:gd name="T61" fmla="*/ 94 h 1267"/>
                    <a:gd name="T62" fmla="*/ 1151 w 1151"/>
                    <a:gd name="T63" fmla="*/ 47 h 12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51"/>
                    <a:gd name="T97" fmla="*/ 0 h 1267"/>
                    <a:gd name="T98" fmla="*/ 1151 w 1151"/>
                    <a:gd name="T99" fmla="*/ 1267 h 126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51" h="1267">
                      <a:moveTo>
                        <a:pt x="1127" y="0"/>
                      </a:moveTo>
                      <a:lnTo>
                        <a:pt x="1012" y="0"/>
                      </a:lnTo>
                      <a:lnTo>
                        <a:pt x="970" y="47"/>
                      </a:lnTo>
                      <a:lnTo>
                        <a:pt x="947" y="0"/>
                      </a:lnTo>
                      <a:lnTo>
                        <a:pt x="878" y="0"/>
                      </a:lnTo>
                      <a:lnTo>
                        <a:pt x="878" y="24"/>
                      </a:lnTo>
                      <a:lnTo>
                        <a:pt x="837" y="24"/>
                      </a:lnTo>
                      <a:lnTo>
                        <a:pt x="768" y="47"/>
                      </a:lnTo>
                      <a:lnTo>
                        <a:pt x="761" y="117"/>
                      </a:lnTo>
                      <a:lnTo>
                        <a:pt x="680" y="117"/>
                      </a:lnTo>
                      <a:lnTo>
                        <a:pt x="611" y="140"/>
                      </a:lnTo>
                      <a:lnTo>
                        <a:pt x="517" y="251"/>
                      </a:lnTo>
                      <a:lnTo>
                        <a:pt x="564" y="274"/>
                      </a:lnTo>
                      <a:lnTo>
                        <a:pt x="494" y="296"/>
                      </a:lnTo>
                      <a:lnTo>
                        <a:pt x="494" y="338"/>
                      </a:lnTo>
                      <a:lnTo>
                        <a:pt x="477" y="366"/>
                      </a:lnTo>
                      <a:lnTo>
                        <a:pt x="430" y="338"/>
                      </a:lnTo>
                      <a:lnTo>
                        <a:pt x="384" y="430"/>
                      </a:lnTo>
                      <a:lnTo>
                        <a:pt x="384" y="477"/>
                      </a:lnTo>
                      <a:lnTo>
                        <a:pt x="290" y="610"/>
                      </a:lnTo>
                      <a:lnTo>
                        <a:pt x="203" y="727"/>
                      </a:lnTo>
                      <a:lnTo>
                        <a:pt x="203" y="744"/>
                      </a:lnTo>
                      <a:lnTo>
                        <a:pt x="267" y="744"/>
                      </a:lnTo>
                      <a:lnTo>
                        <a:pt x="244" y="767"/>
                      </a:lnTo>
                      <a:lnTo>
                        <a:pt x="180" y="767"/>
                      </a:lnTo>
                      <a:lnTo>
                        <a:pt x="157" y="814"/>
                      </a:lnTo>
                      <a:lnTo>
                        <a:pt x="46" y="884"/>
                      </a:lnTo>
                      <a:lnTo>
                        <a:pt x="0" y="924"/>
                      </a:lnTo>
                      <a:lnTo>
                        <a:pt x="0" y="994"/>
                      </a:lnTo>
                      <a:lnTo>
                        <a:pt x="63" y="971"/>
                      </a:lnTo>
                      <a:lnTo>
                        <a:pt x="93" y="971"/>
                      </a:lnTo>
                      <a:lnTo>
                        <a:pt x="63" y="1017"/>
                      </a:lnTo>
                      <a:lnTo>
                        <a:pt x="23" y="1017"/>
                      </a:lnTo>
                      <a:lnTo>
                        <a:pt x="23" y="1058"/>
                      </a:lnTo>
                      <a:lnTo>
                        <a:pt x="6" y="1104"/>
                      </a:lnTo>
                      <a:lnTo>
                        <a:pt x="23" y="1128"/>
                      </a:lnTo>
                      <a:lnTo>
                        <a:pt x="6" y="1145"/>
                      </a:lnTo>
                      <a:lnTo>
                        <a:pt x="23" y="1197"/>
                      </a:lnTo>
                      <a:lnTo>
                        <a:pt x="0" y="1220"/>
                      </a:lnTo>
                      <a:lnTo>
                        <a:pt x="46" y="1267"/>
                      </a:lnTo>
                      <a:lnTo>
                        <a:pt x="157" y="1243"/>
                      </a:lnTo>
                      <a:lnTo>
                        <a:pt x="227" y="1197"/>
                      </a:lnTo>
                      <a:lnTo>
                        <a:pt x="290" y="1151"/>
                      </a:lnTo>
                      <a:lnTo>
                        <a:pt x="337" y="1058"/>
                      </a:lnTo>
                      <a:lnTo>
                        <a:pt x="360" y="924"/>
                      </a:lnTo>
                      <a:lnTo>
                        <a:pt x="360" y="884"/>
                      </a:lnTo>
                      <a:lnTo>
                        <a:pt x="337" y="791"/>
                      </a:lnTo>
                      <a:lnTo>
                        <a:pt x="384" y="697"/>
                      </a:lnTo>
                      <a:lnTo>
                        <a:pt x="430" y="657"/>
                      </a:lnTo>
                      <a:lnTo>
                        <a:pt x="477" y="610"/>
                      </a:lnTo>
                      <a:lnTo>
                        <a:pt x="477" y="564"/>
                      </a:lnTo>
                      <a:lnTo>
                        <a:pt x="517" y="477"/>
                      </a:lnTo>
                      <a:lnTo>
                        <a:pt x="587" y="320"/>
                      </a:lnTo>
                      <a:lnTo>
                        <a:pt x="656" y="296"/>
                      </a:lnTo>
                      <a:lnTo>
                        <a:pt x="778" y="256"/>
                      </a:lnTo>
                      <a:lnTo>
                        <a:pt x="680" y="163"/>
                      </a:lnTo>
                      <a:lnTo>
                        <a:pt x="715" y="157"/>
                      </a:lnTo>
                      <a:lnTo>
                        <a:pt x="831" y="221"/>
                      </a:lnTo>
                      <a:lnTo>
                        <a:pt x="883" y="216"/>
                      </a:lnTo>
                      <a:lnTo>
                        <a:pt x="965" y="140"/>
                      </a:lnTo>
                      <a:lnTo>
                        <a:pt x="994" y="117"/>
                      </a:lnTo>
                      <a:lnTo>
                        <a:pt x="1087" y="94"/>
                      </a:lnTo>
                      <a:lnTo>
                        <a:pt x="1087" y="70"/>
                      </a:lnTo>
                      <a:lnTo>
                        <a:pt x="1151" y="47"/>
                      </a:lnTo>
                      <a:lnTo>
                        <a:pt x="1127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7" name="Freeform 228"/>
                <p:cNvSpPr>
                  <a:spLocks/>
                </p:cNvSpPr>
                <p:nvPr/>
              </p:nvSpPr>
              <p:spPr bwMode="auto">
                <a:xfrm>
                  <a:off x="1379" y="762"/>
                  <a:ext cx="8" cy="11"/>
                </a:xfrm>
                <a:custGeom>
                  <a:avLst/>
                  <a:gdLst>
                    <a:gd name="T0" fmla="*/ 46 w 69"/>
                    <a:gd name="T1" fmla="*/ 0 h 87"/>
                    <a:gd name="T2" fmla="*/ 0 w 69"/>
                    <a:gd name="T3" fmla="*/ 18 h 87"/>
                    <a:gd name="T4" fmla="*/ 24 w 69"/>
                    <a:gd name="T5" fmla="*/ 87 h 87"/>
                    <a:gd name="T6" fmla="*/ 46 w 69"/>
                    <a:gd name="T7" fmla="*/ 63 h 87"/>
                    <a:gd name="T8" fmla="*/ 69 w 69"/>
                    <a:gd name="T9" fmla="*/ 40 h 87"/>
                    <a:gd name="T10" fmla="*/ 46 w 69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9"/>
                    <a:gd name="T19" fmla="*/ 0 h 87"/>
                    <a:gd name="T20" fmla="*/ 69 w 69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9" h="87">
                      <a:moveTo>
                        <a:pt x="46" y="0"/>
                      </a:moveTo>
                      <a:lnTo>
                        <a:pt x="0" y="18"/>
                      </a:lnTo>
                      <a:lnTo>
                        <a:pt x="24" y="87"/>
                      </a:lnTo>
                      <a:lnTo>
                        <a:pt x="46" y="63"/>
                      </a:lnTo>
                      <a:lnTo>
                        <a:pt x="69" y="4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8" name="Freeform 229"/>
                <p:cNvSpPr>
                  <a:spLocks/>
                </p:cNvSpPr>
                <p:nvPr/>
              </p:nvSpPr>
              <p:spPr bwMode="auto">
                <a:xfrm>
                  <a:off x="1339" y="790"/>
                  <a:ext cx="9" cy="8"/>
                </a:xfrm>
                <a:custGeom>
                  <a:avLst/>
                  <a:gdLst>
                    <a:gd name="T0" fmla="*/ 47 w 70"/>
                    <a:gd name="T1" fmla="*/ 0 h 63"/>
                    <a:gd name="T2" fmla="*/ 0 w 70"/>
                    <a:gd name="T3" fmla="*/ 40 h 63"/>
                    <a:gd name="T4" fmla="*/ 23 w 70"/>
                    <a:gd name="T5" fmla="*/ 63 h 63"/>
                    <a:gd name="T6" fmla="*/ 70 w 70"/>
                    <a:gd name="T7" fmla="*/ 40 h 63"/>
                    <a:gd name="T8" fmla="*/ 47 w 70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63"/>
                    <a:gd name="T17" fmla="*/ 70 w 70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63">
                      <a:moveTo>
                        <a:pt x="47" y="0"/>
                      </a:moveTo>
                      <a:lnTo>
                        <a:pt x="0" y="40"/>
                      </a:lnTo>
                      <a:lnTo>
                        <a:pt x="23" y="63"/>
                      </a:lnTo>
                      <a:lnTo>
                        <a:pt x="70" y="4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79" name="Freeform 230"/>
                <p:cNvSpPr>
                  <a:spLocks/>
                </p:cNvSpPr>
                <p:nvPr/>
              </p:nvSpPr>
              <p:spPr bwMode="auto">
                <a:xfrm>
                  <a:off x="1416" y="897"/>
                  <a:ext cx="42" cy="27"/>
                </a:xfrm>
                <a:custGeom>
                  <a:avLst/>
                  <a:gdLst>
                    <a:gd name="T0" fmla="*/ 337 w 337"/>
                    <a:gd name="T1" fmla="*/ 24 h 216"/>
                    <a:gd name="T2" fmla="*/ 314 w 337"/>
                    <a:gd name="T3" fmla="*/ 64 h 216"/>
                    <a:gd name="T4" fmla="*/ 268 w 337"/>
                    <a:gd name="T5" fmla="*/ 111 h 216"/>
                    <a:gd name="T6" fmla="*/ 314 w 337"/>
                    <a:gd name="T7" fmla="*/ 157 h 216"/>
                    <a:gd name="T8" fmla="*/ 268 w 337"/>
                    <a:gd name="T9" fmla="*/ 204 h 216"/>
                    <a:gd name="T10" fmla="*/ 221 w 337"/>
                    <a:gd name="T11" fmla="*/ 204 h 216"/>
                    <a:gd name="T12" fmla="*/ 111 w 337"/>
                    <a:gd name="T13" fmla="*/ 204 h 216"/>
                    <a:gd name="T14" fmla="*/ 42 w 337"/>
                    <a:gd name="T15" fmla="*/ 216 h 216"/>
                    <a:gd name="T16" fmla="*/ 18 w 337"/>
                    <a:gd name="T17" fmla="*/ 181 h 216"/>
                    <a:gd name="T18" fmla="*/ 35 w 337"/>
                    <a:gd name="T19" fmla="*/ 157 h 216"/>
                    <a:gd name="T20" fmla="*/ 0 w 337"/>
                    <a:gd name="T21" fmla="*/ 99 h 216"/>
                    <a:gd name="T22" fmla="*/ 18 w 337"/>
                    <a:gd name="T23" fmla="*/ 87 h 216"/>
                    <a:gd name="T24" fmla="*/ 24 w 337"/>
                    <a:gd name="T25" fmla="*/ 35 h 216"/>
                    <a:gd name="T26" fmla="*/ 42 w 337"/>
                    <a:gd name="T27" fmla="*/ 24 h 216"/>
                    <a:gd name="T28" fmla="*/ 129 w 337"/>
                    <a:gd name="T29" fmla="*/ 64 h 216"/>
                    <a:gd name="T30" fmla="*/ 221 w 337"/>
                    <a:gd name="T31" fmla="*/ 0 h 216"/>
                    <a:gd name="T32" fmla="*/ 268 w 337"/>
                    <a:gd name="T33" fmla="*/ 47 h 216"/>
                    <a:gd name="T34" fmla="*/ 337 w 337"/>
                    <a:gd name="T35" fmla="*/ 24 h 21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7"/>
                    <a:gd name="T55" fmla="*/ 0 h 216"/>
                    <a:gd name="T56" fmla="*/ 337 w 337"/>
                    <a:gd name="T57" fmla="*/ 216 h 21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7" h="216">
                      <a:moveTo>
                        <a:pt x="337" y="24"/>
                      </a:moveTo>
                      <a:lnTo>
                        <a:pt x="314" y="64"/>
                      </a:lnTo>
                      <a:lnTo>
                        <a:pt x="268" y="111"/>
                      </a:lnTo>
                      <a:lnTo>
                        <a:pt x="314" y="157"/>
                      </a:lnTo>
                      <a:lnTo>
                        <a:pt x="268" y="204"/>
                      </a:lnTo>
                      <a:lnTo>
                        <a:pt x="221" y="204"/>
                      </a:lnTo>
                      <a:lnTo>
                        <a:pt x="111" y="204"/>
                      </a:lnTo>
                      <a:lnTo>
                        <a:pt x="42" y="216"/>
                      </a:lnTo>
                      <a:lnTo>
                        <a:pt x="18" y="181"/>
                      </a:lnTo>
                      <a:lnTo>
                        <a:pt x="35" y="157"/>
                      </a:lnTo>
                      <a:lnTo>
                        <a:pt x="0" y="99"/>
                      </a:lnTo>
                      <a:lnTo>
                        <a:pt x="18" y="87"/>
                      </a:lnTo>
                      <a:lnTo>
                        <a:pt x="24" y="35"/>
                      </a:lnTo>
                      <a:lnTo>
                        <a:pt x="42" y="24"/>
                      </a:lnTo>
                      <a:lnTo>
                        <a:pt x="129" y="64"/>
                      </a:lnTo>
                      <a:lnTo>
                        <a:pt x="221" y="0"/>
                      </a:lnTo>
                      <a:lnTo>
                        <a:pt x="268" y="47"/>
                      </a:lnTo>
                      <a:lnTo>
                        <a:pt x="337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0" name="Freeform 231"/>
                <p:cNvSpPr>
                  <a:spLocks/>
                </p:cNvSpPr>
                <p:nvPr/>
              </p:nvSpPr>
              <p:spPr bwMode="auto">
                <a:xfrm>
                  <a:off x="1441" y="918"/>
                  <a:ext cx="18" cy="18"/>
                </a:xfrm>
                <a:custGeom>
                  <a:avLst/>
                  <a:gdLst>
                    <a:gd name="T0" fmla="*/ 110 w 139"/>
                    <a:gd name="T1" fmla="*/ 0 h 145"/>
                    <a:gd name="T2" fmla="*/ 35 w 139"/>
                    <a:gd name="T3" fmla="*/ 64 h 145"/>
                    <a:gd name="T4" fmla="*/ 0 w 139"/>
                    <a:gd name="T5" fmla="*/ 104 h 145"/>
                    <a:gd name="T6" fmla="*/ 52 w 139"/>
                    <a:gd name="T7" fmla="*/ 145 h 145"/>
                    <a:gd name="T8" fmla="*/ 93 w 139"/>
                    <a:gd name="T9" fmla="*/ 104 h 145"/>
                    <a:gd name="T10" fmla="*/ 139 w 139"/>
                    <a:gd name="T11" fmla="*/ 64 h 145"/>
                    <a:gd name="T12" fmla="*/ 127 w 139"/>
                    <a:gd name="T13" fmla="*/ 5 h 145"/>
                    <a:gd name="T14" fmla="*/ 110 w 139"/>
                    <a:gd name="T15" fmla="*/ 0 h 1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9"/>
                    <a:gd name="T25" fmla="*/ 0 h 145"/>
                    <a:gd name="T26" fmla="*/ 139 w 139"/>
                    <a:gd name="T27" fmla="*/ 145 h 1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9" h="145">
                      <a:moveTo>
                        <a:pt x="110" y="0"/>
                      </a:moveTo>
                      <a:lnTo>
                        <a:pt x="35" y="64"/>
                      </a:lnTo>
                      <a:lnTo>
                        <a:pt x="0" y="104"/>
                      </a:lnTo>
                      <a:lnTo>
                        <a:pt x="52" y="145"/>
                      </a:lnTo>
                      <a:lnTo>
                        <a:pt x="93" y="104"/>
                      </a:lnTo>
                      <a:lnTo>
                        <a:pt x="139" y="64"/>
                      </a:lnTo>
                      <a:lnTo>
                        <a:pt x="127" y="5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1" name="Freeform 232"/>
                <p:cNvSpPr>
                  <a:spLocks/>
                </p:cNvSpPr>
                <p:nvPr/>
              </p:nvSpPr>
              <p:spPr bwMode="auto">
                <a:xfrm>
                  <a:off x="1407" y="922"/>
                  <a:ext cx="39" cy="45"/>
                </a:xfrm>
                <a:custGeom>
                  <a:avLst/>
                  <a:gdLst>
                    <a:gd name="T0" fmla="*/ 274 w 314"/>
                    <a:gd name="T1" fmla="*/ 69 h 360"/>
                    <a:gd name="T2" fmla="*/ 245 w 314"/>
                    <a:gd name="T3" fmla="*/ 69 h 360"/>
                    <a:gd name="T4" fmla="*/ 199 w 314"/>
                    <a:gd name="T5" fmla="*/ 92 h 360"/>
                    <a:gd name="T6" fmla="*/ 157 w 314"/>
                    <a:gd name="T7" fmla="*/ 69 h 360"/>
                    <a:gd name="T8" fmla="*/ 157 w 314"/>
                    <a:gd name="T9" fmla="*/ 116 h 360"/>
                    <a:gd name="T10" fmla="*/ 112 w 314"/>
                    <a:gd name="T11" fmla="*/ 92 h 360"/>
                    <a:gd name="T12" fmla="*/ 77 w 314"/>
                    <a:gd name="T13" fmla="*/ 87 h 360"/>
                    <a:gd name="T14" fmla="*/ 157 w 314"/>
                    <a:gd name="T15" fmla="*/ 156 h 360"/>
                    <a:gd name="T16" fmla="*/ 88 w 314"/>
                    <a:gd name="T17" fmla="*/ 134 h 360"/>
                    <a:gd name="T18" fmla="*/ 88 w 314"/>
                    <a:gd name="T19" fmla="*/ 179 h 360"/>
                    <a:gd name="T20" fmla="*/ 134 w 314"/>
                    <a:gd name="T21" fmla="*/ 226 h 360"/>
                    <a:gd name="T22" fmla="*/ 157 w 314"/>
                    <a:gd name="T23" fmla="*/ 273 h 360"/>
                    <a:gd name="T24" fmla="*/ 122 w 314"/>
                    <a:gd name="T25" fmla="*/ 256 h 360"/>
                    <a:gd name="T26" fmla="*/ 181 w 314"/>
                    <a:gd name="T27" fmla="*/ 319 h 360"/>
                    <a:gd name="T28" fmla="*/ 134 w 314"/>
                    <a:gd name="T29" fmla="*/ 291 h 360"/>
                    <a:gd name="T30" fmla="*/ 100 w 314"/>
                    <a:gd name="T31" fmla="*/ 279 h 360"/>
                    <a:gd name="T32" fmla="*/ 152 w 314"/>
                    <a:gd name="T33" fmla="*/ 331 h 360"/>
                    <a:gd name="T34" fmla="*/ 157 w 314"/>
                    <a:gd name="T35" fmla="*/ 360 h 360"/>
                    <a:gd name="T36" fmla="*/ 88 w 314"/>
                    <a:gd name="T37" fmla="*/ 354 h 360"/>
                    <a:gd name="T38" fmla="*/ 42 w 314"/>
                    <a:gd name="T39" fmla="*/ 336 h 360"/>
                    <a:gd name="T40" fmla="*/ 24 w 314"/>
                    <a:gd name="T41" fmla="*/ 249 h 360"/>
                    <a:gd name="T42" fmla="*/ 12 w 314"/>
                    <a:gd name="T43" fmla="*/ 209 h 360"/>
                    <a:gd name="T44" fmla="*/ 100 w 314"/>
                    <a:gd name="T45" fmla="*/ 267 h 360"/>
                    <a:gd name="T46" fmla="*/ 42 w 314"/>
                    <a:gd name="T47" fmla="*/ 191 h 360"/>
                    <a:gd name="T48" fmla="*/ 12 w 314"/>
                    <a:gd name="T49" fmla="*/ 156 h 360"/>
                    <a:gd name="T50" fmla="*/ 0 w 314"/>
                    <a:gd name="T51" fmla="*/ 87 h 360"/>
                    <a:gd name="T52" fmla="*/ 42 w 314"/>
                    <a:gd name="T53" fmla="*/ 69 h 360"/>
                    <a:gd name="T54" fmla="*/ 88 w 314"/>
                    <a:gd name="T55" fmla="*/ 22 h 360"/>
                    <a:gd name="T56" fmla="*/ 157 w 314"/>
                    <a:gd name="T57" fmla="*/ 0 h 360"/>
                    <a:gd name="T58" fmla="*/ 274 w 314"/>
                    <a:gd name="T59" fmla="*/ 0 h 360"/>
                    <a:gd name="T60" fmla="*/ 314 w 314"/>
                    <a:gd name="T61" fmla="*/ 0 h 360"/>
                    <a:gd name="T62" fmla="*/ 314 w 314"/>
                    <a:gd name="T63" fmla="*/ 22 h 360"/>
                    <a:gd name="T64" fmla="*/ 274 w 314"/>
                    <a:gd name="T65" fmla="*/ 69 h 3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14"/>
                    <a:gd name="T100" fmla="*/ 0 h 360"/>
                    <a:gd name="T101" fmla="*/ 314 w 314"/>
                    <a:gd name="T102" fmla="*/ 360 h 3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14" h="360">
                      <a:moveTo>
                        <a:pt x="274" y="69"/>
                      </a:moveTo>
                      <a:lnTo>
                        <a:pt x="245" y="69"/>
                      </a:lnTo>
                      <a:lnTo>
                        <a:pt x="199" y="92"/>
                      </a:lnTo>
                      <a:lnTo>
                        <a:pt x="157" y="69"/>
                      </a:lnTo>
                      <a:lnTo>
                        <a:pt x="157" y="116"/>
                      </a:lnTo>
                      <a:lnTo>
                        <a:pt x="112" y="92"/>
                      </a:lnTo>
                      <a:lnTo>
                        <a:pt x="77" y="87"/>
                      </a:lnTo>
                      <a:lnTo>
                        <a:pt x="157" y="156"/>
                      </a:lnTo>
                      <a:lnTo>
                        <a:pt x="88" y="134"/>
                      </a:lnTo>
                      <a:lnTo>
                        <a:pt x="88" y="179"/>
                      </a:lnTo>
                      <a:lnTo>
                        <a:pt x="134" y="226"/>
                      </a:lnTo>
                      <a:lnTo>
                        <a:pt x="157" y="273"/>
                      </a:lnTo>
                      <a:lnTo>
                        <a:pt x="122" y="256"/>
                      </a:lnTo>
                      <a:lnTo>
                        <a:pt x="181" y="319"/>
                      </a:lnTo>
                      <a:lnTo>
                        <a:pt x="134" y="291"/>
                      </a:lnTo>
                      <a:lnTo>
                        <a:pt x="100" y="279"/>
                      </a:lnTo>
                      <a:lnTo>
                        <a:pt x="152" y="331"/>
                      </a:lnTo>
                      <a:lnTo>
                        <a:pt x="157" y="360"/>
                      </a:lnTo>
                      <a:lnTo>
                        <a:pt x="88" y="354"/>
                      </a:lnTo>
                      <a:lnTo>
                        <a:pt x="42" y="336"/>
                      </a:lnTo>
                      <a:lnTo>
                        <a:pt x="24" y="249"/>
                      </a:lnTo>
                      <a:lnTo>
                        <a:pt x="12" y="209"/>
                      </a:lnTo>
                      <a:lnTo>
                        <a:pt x="100" y="267"/>
                      </a:lnTo>
                      <a:lnTo>
                        <a:pt x="42" y="191"/>
                      </a:lnTo>
                      <a:lnTo>
                        <a:pt x="12" y="156"/>
                      </a:lnTo>
                      <a:lnTo>
                        <a:pt x="0" y="87"/>
                      </a:lnTo>
                      <a:lnTo>
                        <a:pt x="42" y="69"/>
                      </a:lnTo>
                      <a:lnTo>
                        <a:pt x="88" y="22"/>
                      </a:lnTo>
                      <a:lnTo>
                        <a:pt x="157" y="0"/>
                      </a:lnTo>
                      <a:lnTo>
                        <a:pt x="274" y="0"/>
                      </a:lnTo>
                      <a:lnTo>
                        <a:pt x="314" y="0"/>
                      </a:lnTo>
                      <a:lnTo>
                        <a:pt x="314" y="22"/>
                      </a:lnTo>
                      <a:lnTo>
                        <a:pt x="274" y="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2" name="Freeform 233"/>
                <p:cNvSpPr>
                  <a:spLocks/>
                </p:cNvSpPr>
                <p:nvPr/>
              </p:nvSpPr>
              <p:spPr bwMode="auto">
                <a:xfrm>
                  <a:off x="1430" y="951"/>
                  <a:ext cx="11" cy="14"/>
                </a:xfrm>
                <a:custGeom>
                  <a:avLst/>
                  <a:gdLst>
                    <a:gd name="T0" fmla="*/ 0 w 93"/>
                    <a:gd name="T1" fmla="*/ 0 h 110"/>
                    <a:gd name="T2" fmla="*/ 46 w 93"/>
                    <a:gd name="T3" fmla="*/ 47 h 110"/>
                    <a:gd name="T4" fmla="*/ 93 w 93"/>
                    <a:gd name="T5" fmla="*/ 110 h 110"/>
                    <a:gd name="T6" fmla="*/ 64 w 93"/>
                    <a:gd name="T7" fmla="*/ 65 h 110"/>
                    <a:gd name="T8" fmla="*/ 18 w 93"/>
                    <a:gd name="T9" fmla="*/ 23 h 110"/>
                    <a:gd name="T10" fmla="*/ 0 w 93"/>
                    <a:gd name="T11" fmla="*/ 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110"/>
                    <a:gd name="T20" fmla="*/ 93 w 93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110">
                      <a:moveTo>
                        <a:pt x="0" y="0"/>
                      </a:moveTo>
                      <a:lnTo>
                        <a:pt x="46" y="47"/>
                      </a:lnTo>
                      <a:lnTo>
                        <a:pt x="93" y="110"/>
                      </a:lnTo>
                      <a:lnTo>
                        <a:pt x="64" y="65"/>
                      </a:lnTo>
                      <a:lnTo>
                        <a:pt x="1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3" name="Freeform 234"/>
                <p:cNvSpPr>
                  <a:spLocks/>
                </p:cNvSpPr>
                <p:nvPr/>
              </p:nvSpPr>
              <p:spPr bwMode="auto">
                <a:xfrm>
                  <a:off x="1424" y="981"/>
                  <a:ext cx="17" cy="6"/>
                </a:xfrm>
                <a:custGeom>
                  <a:avLst/>
                  <a:gdLst>
                    <a:gd name="T0" fmla="*/ 0 w 140"/>
                    <a:gd name="T1" fmla="*/ 23 h 47"/>
                    <a:gd name="T2" fmla="*/ 23 w 140"/>
                    <a:gd name="T3" fmla="*/ 47 h 47"/>
                    <a:gd name="T4" fmla="*/ 65 w 140"/>
                    <a:gd name="T5" fmla="*/ 47 h 47"/>
                    <a:gd name="T6" fmla="*/ 140 w 140"/>
                    <a:gd name="T7" fmla="*/ 23 h 47"/>
                    <a:gd name="T8" fmla="*/ 93 w 140"/>
                    <a:gd name="T9" fmla="*/ 23 h 47"/>
                    <a:gd name="T10" fmla="*/ 0 w 140"/>
                    <a:gd name="T11" fmla="*/ 0 h 47"/>
                    <a:gd name="T12" fmla="*/ 0 w 140"/>
                    <a:gd name="T13" fmla="*/ 23 h 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0"/>
                    <a:gd name="T22" fmla="*/ 0 h 47"/>
                    <a:gd name="T23" fmla="*/ 140 w 140"/>
                    <a:gd name="T24" fmla="*/ 47 h 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0" h="47">
                      <a:moveTo>
                        <a:pt x="0" y="23"/>
                      </a:moveTo>
                      <a:lnTo>
                        <a:pt x="23" y="47"/>
                      </a:lnTo>
                      <a:lnTo>
                        <a:pt x="65" y="47"/>
                      </a:lnTo>
                      <a:lnTo>
                        <a:pt x="140" y="23"/>
                      </a:lnTo>
                      <a:lnTo>
                        <a:pt x="93" y="23"/>
                      </a:lnTo>
                      <a:lnTo>
                        <a:pt x="0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4" name="Rectangle 235"/>
                <p:cNvSpPr>
                  <a:spLocks noChangeArrowheads="1"/>
                </p:cNvSpPr>
                <p:nvPr/>
              </p:nvSpPr>
              <p:spPr bwMode="auto">
                <a:xfrm>
                  <a:off x="1452" y="976"/>
                  <a:ext cx="6" cy="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5" name="Freeform 236"/>
                <p:cNvSpPr>
                  <a:spLocks/>
                </p:cNvSpPr>
                <p:nvPr/>
              </p:nvSpPr>
              <p:spPr bwMode="auto">
                <a:xfrm>
                  <a:off x="1348" y="877"/>
                  <a:ext cx="73" cy="51"/>
                </a:xfrm>
                <a:custGeom>
                  <a:avLst/>
                  <a:gdLst>
                    <a:gd name="T0" fmla="*/ 23 w 588"/>
                    <a:gd name="T1" fmla="*/ 23 h 406"/>
                    <a:gd name="T2" fmla="*/ 0 w 588"/>
                    <a:gd name="T3" fmla="*/ 63 h 406"/>
                    <a:gd name="T4" fmla="*/ 47 w 588"/>
                    <a:gd name="T5" fmla="*/ 86 h 406"/>
                    <a:gd name="T6" fmla="*/ 180 w 588"/>
                    <a:gd name="T7" fmla="*/ 110 h 406"/>
                    <a:gd name="T8" fmla="*/ 180 w 588"/>
                    <a:gd name="T9" fmla="*/ 133 h 406"/>
                    <a:gd name="T10" fmla="*/ 157 w 588"/>
                    <a:gd name="T11" fmla="*/ 133 h 406"/>
                    <a:gd name="T12" fmla="*/ 204 w 588"/>
                    <a:gd name="T13" fmla="*/ 203 h 406"/>
                    <a:gd name="T14" fmla="*/ 274 w 588"/>
                    <a:gd name="T15" fmla="*/ 250 h 406"/>
                    <a:gd name="T16" fmla="*/ 366 w 588"/>
                    <a:gd name="T17" fmla="*/ 267 h 406"/>
                    <a:gd name="T18" fmla="*/ 389 w 588"/>
                    <a:gd name="T19" fmla="*/ 313 h 406"/>
                    <a:gd name="T20" fmla="*/ 431 w 588"/>
                    <a:gd name="T21" fmla="*/ 313 h 406"/>
                    <a:gd name="T22" fmla="*/ 476 w 588"/>
                    <a:gd name="T23" fmla="*/ 337 h 406"/>
                    <a:gd name="T24" fmla="*/ 518 w 588"/>
                    <a:gd name="T25" fmla="*/ 382 h 406"/>
                    <a:gd name="T26" fmla="*/ 541 w 588"/>
                    <a:gd name="T27" fmla="*/ 406 h 406"/>
                    <a:gd name="T28" fmla="*/ 588 w 588"/>
                    <a:gd name="T29" fmla="*/ 382 h 406"/>
                    <a:gd name="T30" fmla="*/ 564 w 588"/>
                    <a:gd name="T31" fmla="*/ 337 h 406"/>
                    <a:gd name="T32" fmla="*/ 588 w 588"/>
                    <a:gd name="T33" fmla="*/ 313 h 406"/>
                    <a:gd name="T34" fmla="*/ 541 w 588"/>
                    <a:gd name="T35" fmla="*/ 250 h 406"/>
                    <a:gd name="T36" fmla="*/ 570 w 588"/>
                    <a:gd name="T37" fmla="*/ 243 h 406"/>
                    <a:gd name="T38" fmla="*/ 570 w 588"/>
                    <a:gd name="T39" fmla="*/ 203 h 406"/>
                    <a:gd name="T40" fmla="*/ 581 w 588"/>
                    <a:gd name="T41" fmla="*/ 173 h 406"/>
                    <a:gd name="T42" fmla="*/ 570 w 588"/>
                    <a:gd name="T43" fmla="*/ 156 h 406"/>
                    <a:gd name="T44" fmla="*/ 500 w 588"/>
                    <a:gd name="T45" fmla="*/ 133 h 406"/>
                    <a:gd name="T46" fmla="*/ 453 w 588"/>
                    <a:gd name="T47" fmla="*/ 86 h 406"/>
                    <a:gd name="T48" fmla="*/ 453 w 588"/>
                    <a:gd name="T49" fmla="*/ 63 h 406"/>
                    <a:gd name="T50" fmla="*/ 366 w 588"/>
                    <a:gd name="T51" fmla="*/ 86 h 406"/>
                    <a:gd name="T52" fmla="*/ 319 w 588"/>
                    <a:gd name="T53" fmla="*/ 110 h 406"/>
                    <a:gd name="T54" fmla="*/ 274 w 588"/>
                    <a:gd name="T55" fmla="*/ 46 h 406"/>
                    <a:gd name="T56" fmla="*/ 180 w 588"/>
                    <a:gd name="T57" fmla="*/ 0 h 406"/>
                    <a:gd name="T58" fmla="*/ 140 w 588"/>
                    <a:gd name="T59" fmla="*/ 23 h 406"/>
                    <a:gd name="T60" fmla="*/ 110 w 588"/>
                    <a:gd name="T61" fmla="*/ 23 h 406"/>
                    <a:gd name="T62" fmla="*/ 70 w 588"/>
                    <a:gd name="T63" fmla="*/ 23 h 406"/>
                    <a:gd name="T64" fmla="*/ 23 w 588"/>
                    <a:gd name="T65" fmla="*/ 23 h 4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88"/>
                    <a:gd name="T100" fmla="*/ 0 h 406"/>
                    <a:gd name="T101" fmla="*/ 588 w 588"/>
                    <a:gd name="T102" fmla="*/ 406 h 40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88" h="406">
                      <a:moveTo>
                        <a:pt x="23" y="23"/>
                      </a:moveTo>
                      <a:lnTo>
                        <a:pt x="0" y="63"/>
                      </a:lnTo>
                      <a:lnTo>
                        <a:pt x="47" y="86"/>
                      </a:lnTo>
                      <a:lnTo>
                        <a:pt x="180" y="110"/>
                      </a:lnTo>
                      <a:lnTo>
                        <a:pt x="180" y="133"/>
                      </a:lnTo>
                      <a:lnTo>
                        <a:pt x="157" y="133"/>
                      </a:lnTo>
                      <a:lnTo>
                        <a:pt x="204" y="203"/>
                      </a:lnTo>
                      <a:lnTo>
                        <a:pt x="274" y="250"/>
                      </a:lnTo>
                      <a:lnTo>
                        <a:pt x="366" y="267"/>
                      </a:lnTo>
                      <a:lnTo>
                        <a:pt x="389" y="313"/>
                      </a:lnTo>
                      <a:lnTo>
                        <a:pt x="431" y="313"/>
                      </a:lnTo>
                      <a:lnTo>
                        <a:pt x="476" y="337"/>
                      </a:lnTo>
                      <a:lnTo>
                        <a:pt x="518" y="382"/>
                      </a:lnTo>
                      <a:lnTo>
                        <a:pt x="541" y="406"/>
                      </a:lnTo>
                      <a:lnTo>
                        <a:pt x="588" y="382"/>
                      </a:lnTo>
                      <a:lnTo>
                        <a:pt x="564" y="337"/>
                      </a:lnTo>
                      <a:lnTo>
                        <a:pt x="588" y="313"/>
                      </a:lnTo>
                      <a:lnTo>
                        <a:pt x="541" y="250"/>
                      </a:lnTo>
                      <a:lnTo>
                        <a:pt x="570" y="243"/>
                      </a:lnTo>
                      <a:lnTo>
                        <a:pt x="570" y="203"/>
                      </a:lnTo>
                      <a:lnTo>
                        <a:pt x="581" y="173"/>
                      </a:lnTo>
                      <a:lnTo>
                        <a:pt x="570" y="156"/>
                      </a:lnTo>
                      <a:lnTo>
                        <a:pt x="500" y="133"/>
                      </a:lnTo>
                      <a:lnTo>
                        <a:pt x="453" y="86"/>
                      </a:lnTo>
                      <a:lnTo>
                        <a:pt x="453" y="63"/>
                      </a:lnTo>
                      <a:lnTo>
                        <a:pt x="366" y="86"/>
                      </a:lnTo>
                      <a:lnTo>
                        <a:pt x="319" y="110"/>
                      </a:lnTo>
                      <a:lnTo>
                        <a:pt x="274" y="46"/>
                      </a:lnTo>
                      <a:lnTo>
                        <a:pt x="180" y="0"/>
                      </a:lnTo>
                      <a:lnTo>
                        <a:pt x="140" y="23"/>
                      </a:lnTo>
                      <a:lnTo>
                        <a:pt x="110" y="23"/>
                      </a:lnTo>
                      <a:lnTo>
                        <a:pt x="70" y="23"/>
                      </a:lnTo>
                      <a:lnTo>
                        <a:pt x="23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6" name="Freeform 237"/>
                <p:cNvSpPr>
                  <a:spLocks/>
                </p:cNvSpPr>
                <p:nvPr/>
              </p:nvSpPr>
              <p:spPr bwMode="auto">
                <a:xfrm>
                  <a:off x="1330" y="855"/>
                  <a:ext cx="53" cy="25"/>
                </a:xfrm>
                <a:custGeom>
                  <a:avLst/>
                  <a:gdLst>
                    <a:gd name="T0" fmla="*/ 0 w 425"/>
                    <a:gd name="T1" fmla="*/ 134 h 204"/>
                    <a:gd name="T2" fmla="*/ 6 w 425"/>
                    <a:gd name="T3" fmla="*/ 157 h 204"/>
                    <a:gd name="T4" fmla="*/ 70 w 425"/>
                    <a:gd name="T5" fmla="*/ 181 h 204"/>
                    <a:gd name="T6" fmla="*/ 100 w 425"/>
                    <a:gd name="T7" fmla="*/ 134 h 204"/>
                    <a:gd name="T8" fmla="*/ 187 w 425"/>
                    <a:gd name="T9" fmla="*/ 152 h 204"/>
                    <a:gd name="T10" fmla="*/ 187 w 425"/>
                    <a:gd name="T11" fmla="*/ 181 h 204"/>
                    <a:gd name="T12" fmla="*/ 163 w 425"/>
                    <a:gd name="T13" fmla="*/ 204 h 204"/>
                    <a:gd name="T14" fmla="*/ 285 w 425"/>
                    <a:gd name="T15" fmla="*/ 198 h 204"/>
                    <a:gd name="T16" fmla="*/ 320 w 425"/>
                    <a:gd name="T17" fmla="*/ 181 h 204"/>
                    <a:gd name="T18" fmla="*/ 344 w 425"/>
                    <a:gd name="T19" fmla="*/ 181 h 204"/>
                    <a:gd name="T20" fmla="*/ 367 w 425"/>
                    <a:gd name="T21" fmla="*/ 134 h 204"/>
                    <a:gd name="T22" fmla="*/ 425 w 425"/>
                    <a:gd name="T23" fmla="*/ 94 h 204"/>
                    <a:gd name="T24" fmla="*/ 407 w 425"/>
                    <a:gd name="T25" fmla="*/ 47 h 204"/>
                    <a:gd name="T26" fmla="*/ 390 w 425"/>
                    <a:gd name="T27" fmla="*/ 24 h 204"/>
                    <a:gd name="T28" fmla="*/ 372 w 425"/>
                    <a:gd name="T29" fmla="*/ 24 h 204"/>
                    <a:gd name="T30" fmla="*/ 320 w 425"/>
                    <a:gd name="T31" fmla="*/ 0 h 204"/>
                    <a:gd name="T32" fmla="*/ 280 w 425"/>
                    <a:gd name="T33" fmla="*/ 12 h 204"/>
                    <a:gd name="T34" fmla="*/ 210 w 425"/>
                    <a:gd name="T35" fmla="*/ 24 h 204"/>
                    <a:gd name="T36" fmla="*/ 163 w 425"/>
                    <a:gd name="T37" fmla="*/ 42 h 204"/>
                    <a:gd name="T38" fmla="*/ 163 w 425"/>
                    <a:gd name="T39" fmla="*/ 87 h 204"/>
                    <a:gd name="T40" fmla="*/ 140 w 425"/>
                    <a:gd name="T41" fmla="*/ 87 h 204"/>
                    <a:gd name="T42" fmla="*/ 53 w 425"/>
                    <a:gd name="T43" fmla="*/ 87 h 204"/>
                    <a:gd name="T44" fmla="*/ 12 w 425"/>
                    <a:gd name="T45" fmla="*/ 99 h 204"/>
                    <a:gd name="T46" fmla="*/ 0 w 425"/>
                    <a:gd name="T47" fmla="*/ 134 h 2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25"/>
                    <a:gd name="T73" fmla="*/ 0 h 204"/>
                    <a:gd name="T74" fmla="*/ 425 w 425"/>
                    <a:gd name="T75" fmla="*/ 204 h 2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25" h="204">
                      <a:moveTo>
                        <a:pt x="0" y="134"/>
                      </a:moveTo>
                      <a:lnTo>
                        <a:pt x="6" y="157"/>
                      </a:lnTo>
                      <a:lnTo>
                        <a:pt x="70" y="181"/>
                      </a:lnTo>
                      <a:lnTo>
                        <a:pt x="100" y="134"/>
                      </a:lnTo>
                      <a:lnTo>
                        <a:pt x="187" y="152"/>
                      </a:lnTo>
                      <a:lnTo>
                        <a:pt x="187" y="181"/>
                      </a:lnTo>
                      <a:lnTo>
                        <a:pt x="163" y="204"/>
                      </a:lnTo>
                      <a:lnTo>
                        <a:pt x="285" y="198"/>
                      </a:lnTo>
                      <a:lnTo>
                        <a:pt x="320" y="181"/>
                      </a:lnTo>
                      <a:lnTo>
                        <a:pt x="344" y="181"/>
                      </a:lnTo>
                      <a:lnTo>
                        <a:pt x="367" y="134"/>
                      </a:lnTo>
                      <a:lnTo>
                        <a:pt x="425" y="94"/>
                      </a:lnTo>
                      <a:lnTo>
                        <a:pt x="407" y="47"/>
                      </a:lnTo>
                      <a:lnTo>
                        <a:pt x="390" y="24"/>
                      </a:lnTo>
                      <a:lnTo>
                        <a:pt x="372" y="24"/>
                      </a:lnTo>
                      <a:lnTo>
                        <a:pt x="320" y="0"/>
                      </a:lnTo>
                      <a:lnTo>
                        <a:pt x="280" y="12"/>
                      </a:lnTo>
                      <a:lnTo>
                        <a:pt x="210" y="24"/>
                      </a:lnTo>
                      <a:lnTo>
                        <a:pt x="163" y="42"/>
                      </a:lnTo>
                      <a:lnTo>
                        <a:pt x="163" y="87"/>
                      </a:lnTo>
                      <a:lnTo>
                        <a:pt x="140" y="87"/>
                      </a:lnTo>
                      <a:lnTo>
                        <a:pt x="53" y="87"/>
                      </a:lnTo>
                      <a:lnTo>
                        <a:pt x="12" y="99"/>
                      </a:lnTo>
                      <a:lnTo>
                        <a:pt x="0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7" name="Freeform 238"/>
                <p:cNvSpPr>
                  <a:spLocks/>
                </p:cNvSpPr>
                <p:nvPr/>
              </p:nvSpPr>
              <p:spPr bwMode="auto">
                <a:xfrm>
                  <a:off x="1371" y="863"/>
                  <a:ext cx="47" cy="28"/>
                </a:xfrm>
                <a:custGeom>
                  <a:avLst/>
                  <a:gdLst>
                    <a:gd name="T0" fmla="*/ 104 w 372"/>
                    <a:gd name="T1" fmla="*/ 23 h 227"/>
                    <a:gd name="T2" fmla="*/ 35 w 372"/>
                    <a:gd name="T3" fmla="*/ 70 h 227"/>
                    <a:gd name="T4" fmla="*/ 0 w 372"/>
                    <a:gd name="T5" fmla="*/ 123 h 227"/>
                    <a:gd name="T6" fmla="*/ 70 w 372"/>
                    <a:gd name="T7" fmla="*/ 157 h 227"/>
                    <a:gd name="T8" fmla="*/ 104 w 372"/>
                    <a:gd name="T9" fmla="*/ 203 h 227"/>
                    <a:gd name="T10" fmla="*/ 116 w 372"/>
                    <a:gd name="T11" fmla="*/ 227 h 227"/>
                    <a:gd name="T12" fmla="*/ 174 w 372"/>
                    <a:gd name="T13" fmla="*/ 203 h 227"/>
                    <a:gd name="T14" fmla="*/ 204 w 372"/>
                    <a:gd name="T15" fmla="*/ 198 h 227"/>
                    <a:gd name="T16" fmla="*/ 239 w 372"/>
                    <a:gd name="T17" fmla="*/ 180 h 227"/>
                    <a:gd name="T18" fmla="*/ 261 w 372"/>
                    <a:gd name="T19" fmla="*/ 163 h 227"/>
                    <a:gd name="T20" fmla="*/ 308 w 372"/>
                    <a:gd name="T21" fmla="*/ 117 h 227"/>
                    <a:gd name="T22" fmla="*/ 349 w 372"/>
                    <a:gd name="T23" fmla="*/ 65 h 227"/>
                    <a:gd name="T24" fmla="*/ 372 w 372"/>
                    <a:gd name="T25" fmla="*/ 0 h 227"/>
                    <a:gd name="T26" fmla="*/ 261 w 372"/>
                    <a:gd name="T27" fmla="*/ 6 h 227"/>
                    <a:gd name="T28" fmla="*/ 197 w 372"/>
                    <a:gd name="T29" fmla="*/ 23 h 227"/>
                    <a:gd name="T30" fmla="*/ 104 w 372"/>
                    <a:gd name="T31" fmla="*/ 23 h 2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72"/>
                    <a:gd name="T49" fmla="*/ 0 h 227"/>
                    <a:gd name="T50" fmla="*/ 372 w 372"/>
                    <a:gd name="T51" fmla="*/ 227 h 2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72" h="227">
                      <a:moveTo>
                        <a:pt x="104" y="23"/>
                      </a:moveTo>
                      <a:lnTo>
                        <a:pt x="35" y="70"/>
                      </a:lnTo>
                      <a:lnTo>
                        <a:pt x="0" y="123"/>
                      </a:lnTo>
                      <a:lnTo>
                        <a:pt x="70" y="157"/>
                      </a:lnTo>
                      <a:lnTo>
                        <a:pt x="104" y="203"/>
                      </a:lnTo>
                      <a:lnTo>
                        <a:pt x="116" y="227"/>
                      </a:lnTo>
                      <a:lnTo>
                        <a:pt x="174" y="203"/>
                      </a:lnTo>
                      <a:lnTo>
                        <a:pt x="204" y="198"/>
                      </a:lnTo>
                      <a:lnTo>
                        <a:pt x="239" y="180"/>
                      </a:lnTo>
                      <a:lnTo>
                        <a:pt x="261" y="163"/>
                      </a:lnTo>
                      <a:lnTo>
                        <a:pt x="308" y="117"/>
                      </a:lnTo>
                      <a:lnTo>
                        <a:pt x="349" y="65"/>
                      </a:lnTo>
                      <a:lnTo>
                        <a:pt x="372" y="0"/>
                      </a:lnTo>
                      <a:lnTo>
                        <a:pt x="261" y="6"/>
                      </a:lnTo>
                      <a:lnTo>
                        <a:pt x="197" y="23"/>
                      </a:lnTo>
                      <a:lnTo>
                        <a:pt x="104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8" name="Freeform 239"/>
                <p:cNvSpPr>
                  <a:spLocks/>
                </p:cNvSpPr>
                <p:nvPr/>
              </p:nvSpPr>
              <p:spPr bwMode="auto">
                <a:xfrm>
                  <a:off x="1325" y="867"/>
                  <a:ext cx="7" cy="5"/>
                </a:xfrm>
                <a:custGeom>
                  <a:avLst/>
                  <a:gdLst>
                    <a:gd name="T0" fmla="*/ 52 w 52"/>
                    <a:gd name="T1" fmla="*/ 0 h 41"/>
                    <a:gd name="T2" fmla="*/ 0 w 52"/>
                    <a:gd name="T3" fmla="*/ 0 h 41"/>
                    <a:gd name="T4" fmla="*/ 6 w 52"/>
                    <a:gd name="T5" fmla="*/ 35 h 41"/>
                    <a:gd name="T6" fmla="*/ 35 w 52"/>
                    <a:gd name="T7" fmla="*/ 41 h 41"/>
                    <a:gd name="T8" fmla="*/ 52 w 52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41"/>
                    <a:gd name="T17" fmla="*/ 52 w 52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41">
                      <a:moveTo>
                        <a:pt x="52" y="0"/>
                      </a:moveTo>
                      <a:lnTo>
                        <a:pt x="0" y="0"/>
                      </a:lnTo>
                      <a:lnTo>
                        <a:pt x="6" y="35"/>
                      </a:lnTo>
                      <a:lnTo>
                        <a:pt x="35" y="4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89" name="Freeform 240"/>
                <p:cNvSpPr>
                  <a:spLocks/>
                </p:cNvSpPr>
                <p:nvPr/>
              </p:nvSpPr>
              <p:spPr bwMode="auto">
                <a:xfrm>
                  <a:off x="1302" y="865"/>
                  <a:ext cx="24" cy="20"/>
                </a:xfrm>
                <a:custGeom>
                  <a:avLst/>
                  <a:gdLst>
                    <a:gd name="T0" fmla="*/ 181 w 192"/>
                    <a:gd name="T1" fmla="*/ 23 h 162"/>
                    <a:gd name="T2" fmla="*/ 99 w 192"/>
                    <a:gd name="T3" fmla="*/ 0 h 162"/>
                    <a:gd name="T4" fmla="*/ 47 w 192"/>
                    <a:gd name="T5" fmla="*/ 29 h 162"/>
                    <a:gd name="T6" fmla="*/ 0 w 192"/>
                    <a:gd name="T7" fmla="*/ 75 h 162"/>
                    <a:gd name="T8" fmla="*/ 24 w 192"/>
                    <a:gd name="T9" fmla="*/ 145 h 162"/>
                    <a:gd name="T10" fmla="*/ 70 w 192"/>
                    <a:gd name="T11" fmla="*/ 162 h 162"/>
                    <a:gd name="T12" fmla="*/ 117 w 192"/>
                    <a:gd name="T13" fmla="*/ 145 h 162"/>
                    <a:gd name="T14" fmla="*/ 122 w 192"/>
                    <a:gd name="T15" fmla="*/ 99 h 162"/>
                    <a:gd name="T16" fmla="*/ 140 w 192"/>
                    <a:gd name="T17" fmla="*/ 99 h 162"/>
                    <a:gd name="T18" fmla="*/ 164 w 192"/>
                    <a:gd name="T19" fmla="*/ 87 h 162"/>
                    <a:gd name="T20" fmla="*/ 181 w 192"/>
                    <a:gd name="T21" fmla="*/ 75 h 162"/>
                    <a:gd name="T22" fmla="*/ 192 w 192"/>
                    <a:gd name="T23" fmla="*/ 52 h 162"/>
                    <a:gd name="T24" fmla="*/ 181 w 192"/>
                    <a:gd name="T25" fmla="*/ 23 h 1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2"/>
                    <a:gd name="T40" fmla="*/ 0 h 162"/>
                    <a:gd name="T41" fmla="*/ 192 w 192"/>
                    <a:gd name="T42" fmla="*/ 162 h 1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2" h="162">
                      <a:moveTo>
                        <a:pt x="181" y="23"/>
                      </a:moveTo>
                      <a:lnTo>
                        <a:pt x="99" y="0"/>
                      </a:lnTo>
                      <a:lnTo>
                        <a:pt x="47" y="29"/>
                      </a:lnTo>
                      <a:lnTo>
                        <a:pt x="0" y="75"/>
                      </a:lnTo>
                      <a:lnTo>
                        <a:pt x="24" y="145"/>
                      </a:lnTo>
                      <a:lnTo>
                        <a:pt x="70" y="162"/>
                      </a:lnTo>
                      <a:lnTo>
                        <a:pt x="117" y="145"/>
                      </a:lnTo>
                      <a:lnTo>
                        <a:pt x="122" y="99"/>
                      </a:lnTo>
                      <a:lnTo>
                        <a:pt x="140" y="99"/>
                      </a:lnTo>
                      <a:lnTo>
                        <a:pt x="164" y="87"/>
                      </a:lnTo>
                      <a:lnTo>
                        <a:pt x="181" y="75"/>
                      </a:lnTo>
                      <a:lnTo>
                        <a:pt x="192" y="52"/>
                      </a:lnTo>
                      <a:lnTo>
                        <a:pt x="181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0" name="Freeform 241"/>
                <p:cNvSpPr>
                  <a:spLocks/>
                </p:cNvSpPr>
                <p:nvPr/>
              </p:nvSpPr>
              <p:spPr bwMode="auto">
                <a:xfrm>
                  <a:off x="1300" y="872"/>
                  <a:ext cx="85" cy="82"/>
                </a:xfrm>
                <a:custGeom>
                  <a:avLst/>
                  <a:gdLst>
                    <a:gd name="T0" fmla="*/ 53 w 680"/>
                    <a:gd name="T1" fmla="*/ 93 h 656"/>
                    <a:gd name="T2" fmla="*/ 41 w 680"/>
                    <a:gd name="T3" fmla="*/ 128 h 656"/>
                    <a:gd name="T4" fmla="*/ 18 w 680"/>
                    <a:gd name="T5" fmla="*/ 140 h 656"/>
                    <a:gd name="T6" fmla="*/ 6 w 680"/>
                    <a:gd name="T7" fmla="*/ 175 h 656"/>
                    <a:gd name="T8" fmla="*/ 0 w 680"/>
                    <a:gd name="T9" fmla="*/ 203 h 656"/>
                    <a:gd name="T10" fmla="*/ 0 w 680"/>
                    <a:gd name="T11" fmla="*/ 255 h 656"/>
                    <a:gd name="T12" fmla="*/ 30 w 680"/>
                    <a:gd name="T13" fmla="*/ 238 h 656"/>
                    <a:gd name="T14" fmla="*/ 65 w 680"/>
                    <a:gd name="T15" fmla="*/ 220 h 656"/>
                    <a:gd name="T16" fmla="*/ 122 w 680"/>
                    <a:gd name="T17" fmla="*/ 203 h 656"/>
                    <a:gd name="T18" fmla="*/ 180 w 680"/>
                    <a:gd name="T19" fmla="*/ 180 h 656"/>
                    <a:gd name="T20" fmla="*/ 274 w 680"/>
                    <a:gd name="T21" fmla="*/ 203 h 656"/>
                    <a:gd name="T22" fmla="*/ 297 w 680"/>
                    <a:gd name="T23" fmla="*/ 250 h 656"/>
                    <a:gd name="T24" fmla="*/ 297 w 680"/>
                    <a:gd name="T25" fmla="*/ 290 h 656"/>
                    <a:gd name="T26" fmla="*/ 431 w 680"/>
                    <a:gd name="T27" fmla="*/ 429 h 656"/>
                    <a:gd name="T28" fmla="*/ 494 w 680"/>
                    <a:gd name="T29" fmla="*/ 441 h 656"/>
                    <a:gd name="T30" fmla="*/ 564 w 680"/>
                    <a:gd name="T31" fmla="*/ 499 h 656"/>
                    <a:gd name="T32" fmla="*/ 588 w 680"/>
                    <a:gd name="T33" fmla="*/ 563 h 656"/>
                    <a:gd name="T34" fmla="*/ 558 w 680"/>
                    <a:gd name="T35" fmla="*/ 610 h 656"/>
                    <a:gd name="T36" fmla="*/ 564 w 680"/>
                    <a:gd name="T37" fmla="*/ 656 h 656"/>
                    <a:gd name="T38" fmla="*/ 628 w 680"/>
                    <a:gd name="T39" fmla="*/ 575 h 656"/>
                    <a:gd name="T40" fmla="*/ 605 w 680"/>
                    <a:gd name="T41" fmla="*/ 511 h 656"/>
                    <a:gd name="T42" fmla="*/ 611 w 680"/>
                    <a:gd name="T43" fmla="*/ 453 h 656"/>
                    <a:gd name="T44" fmla="*/ 651 w 680"/>
                    <a:gd name="T45" fmla="*/ 499 h 656"/>
                    <a:gd name="T46" fmla="*/ 680 w 680"/>
                    <a:gd name="T47" fmla="*/ 523 h 656"/>
                    <a:gd name="T48" fmla="*/ 680 w 680"/>
                    <a:gd name="T49" fmla="*/ 476 h 656"/>
                    <a:gd name="T50" fmla="*/ 611 w 680"/>
                    <a:gd name="T51" fmla="*/ 407 h 656"/>
                    <a:gd name="T52" fmla="*/ 588 w 680"/>
                    <a:gd name="T53" fmla="*/ 407 h 656"/>
                    <a:gd name="T54" fmla="*/ 564 w 680"/>
                    <a:gd name="T55" fmla="*/ 360 h 656"/>
                    <a:gd name="T56" fmla="*/ 524 w 680"/>
                    <a:gd name="T57" fmla="*/ 342 h 656"/>
                    <a:gd name="T58" fmla="*/ 477 w 680"/>
                    <a:gd name="T59" fmla="*/ 314 h 656"/>
                    <a:gd name="T60" fmla="*/ 424 w 680"/>
                    <a:gd name="T61" fmla="*/ 279 h 656"/>
                    <a:gd name="T62" fmla="*/ 384 w 680"/>
                    <a:gd name="T63" fmla="*/ 227 h 656"/>
                    <a:gd name="T64" fmla="*/ 361 w 680"/>
                    <a:gd name="T65" fmla="*/ 180 h 656"/>
                    <a:gd name="T66" fmla="*/ 361 w 680"/>
                    <a:gd name="T67" fmla="*/ 157 h 656"/>
                    <a:gd name="T68" fmla="*/ 361 w 680"/>
                    <a:gd name="T69" fmla="*/ 110 h 656"/>
                    <a:gd name="T70" fmla="*/ 384 w 680"/>
                    <a:gd name="T71" fmla="*/ 110 h 656"/>
                    <a:gd name="T72" fmla="*/ 407 w 680"/>
                    <a:gd name="T73" fmla="*/ 70 h 656"/>
                    <a:gd name="T74" fmla="*/ 431 w 680"/>
                    <a:gd name="T75" fmla="*/ 47 h 656"/>
                    <a:gd name="T76" fmla="*/ 431 w 680"/>
                    <a:gd name="T77" fmla="*/ 23 h 656"/>
                    <a:gd name="T78" fmla="*/ 337 w 680"/>
                    <a:gd name="T79" fmla="*/ 0 h 656"/>
                    <a:gd name="T80" fmla="*/ 314 w 680"/>
                    <a:gd name="T81" fmla="*/ 47 h 656"/>
                    <a:gd name="T82" fmla="*/ 250 w 680"/>
                    <a:gd name="T83" fmla="*/ 23 h 656"/>
                    <a:gd name="T84" fmla="*/ 227 w 680"/>
                    <a:gd name="T85" fmla="*/ 0 h 656"/>
                    <a:gd name="T86" fmla="*/ 180 w 680"/>
                    <a:gd name="T87" fmla="*/ 41 h 656"/>
                    <a:gd name="T88" fmla="*/ 140 w 680"/>
                    <a:gd name="T89" fmla="*/ 47 h 656"/>
                    <a:gd name="T90" fmla="*/ 134 w 680"/>
                    <a:gd name="T91" fmla="*/ 87 h 656"/>
                    <a:gd name="T92" fmla="*/ 100 w 680"/>
                    <a:gd name="T93" fmla="*/ 110 h 656"/>
                    <a:gd name="T94" fmla="*/ 70 w 680"/>
                    <a:gd name="T95" fmla="*/ 110 h 656"/>
                    <a:gd name="T96" fmla="*/ 53 w 680"/>
                    <a:gd name="T97" fmla="*/ 93 h 6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0"/>
                    <a:gd name="T148" fmla="*/ 0 h 656"/>
                    <a:gd name="T149" fmla="*/ 680 w 680"/>
                    <a:gd name="T150" fmla="*/ 656 h 6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0" h="656">
                      <a:moveTo>
                        <a:pt x="53" y="93"/>
                      </a:moveTo>
                      <a:lnTo>
                        <a:pt x="41" y="128"/>
                      </a:lnTo>
                      <a:lnTo>
                        <a:pt x="18" y="140"/>
                      </a:lnTo>
                      <a:lnTo>
                        <a:pt x="6" y="175"/>
                      </a:lnTo>
                      <a:lnTo>
                        <a:pt x="0" y="203"/>
                      </a:lnTo>
                      <a:lnTo>
                        <a:pt x="0" y="255"/>
                      </a:lnTo>
                      <a:lnTo>
                        <a:pt x="30" y="238"/>
                      </a:lnTo>
                      <a:lnTo>
                        <a:pt x="65" y="220"/>
                      </a:lnTo>
                      <a:lnTo>
                        <a:pt x="122" y="203"/>
                      </a:lnTo>
                      <a:lnTo>
                        <a:pt x="180" y="180"/>
                      </a:lnTo>
                      <a:lnTo>
                        <a:pt x="274" y="203"/>
                      </a:lnTo>
                      <a:lnTo>
                        <a:pt x="297" y="250"/>
                      </a:lnTo>
                      <a:lnTo>
                        <a:pt x="297" y="290"/>
                      </a:lnTo>
                      <a:lnTo>
                        <a:pt x="431" y="429"/>
                      </a:lnTo>
                      <a:lnTo>
                        <a:pt x="494" y="441"/>
                      </a:lnTo>
                      <a:lnTo>
                        <a:pt x="564" y="499"/>
                      </a:lnTo>
                      <a:lnTo>
                        <a:pt x="588" y="563"/>
                      </a:lnTo>
                      <a:lnTo>
                        <a:pt x="558" y="610"/>
                      </a:lnTo>
                      <a:lnTo>
                        <a:pt x="564" y="656"/>
                      </a:lnTo>
                      <a:lnTo>
                        <a:pt x="628" y="575"/>
                      </a:lnTo>
                      <a:lnTo>
                        <a:pt x="605" y="511"/>
                      </a:lnTo>
                      <a:lnTo>
                        <a:pt x="611" y="453"/>
                      </a:lnTo>
                      <a:lnTo>
                        <a:pt x="651" y="499"/>
                      </a:lnTo>
                      <a:lnTo>
                        <a:pt x="680" y="523"/>
                      </a:lnTo>
                      <a:lnTo>
                        <a:pt x="680" y="476"/>
                      </a:lnTo>
                      <a:lnTo>
                        <a:pt x="611" y="407"/>
                      </a:lnTo>
                      <a:lnTo>
                        <a:pt x="588" y="407"/>
                      </a:lnTo>
                      <a:lnTo>
                        <a:pt x="564" y="360"/>
                      </a:lnTo>
                      <a:lnTo>
                        <a:pt x="524" y="342"/>
                      </a:lnTo>
                      <a:lnTo>
                        <a:pt x="477" y="314"/>
                      </a:lnTo>
                      <a:lnTo>
                        <a:pt x="424" y="279"/>
                      </a:lnTo>
                      <a:lnTo>
                        <a:pt x="384" y="227"/>
                      </a:lnTo>
                      <a:lnTo>
                        <a:pt x="361" y="180"/>
                      </a:lnTo>
                      <a:lnTo>
                        <a:pt x="361" y="157"/>
                      </a:lnTo>
                      <a:lnTo>
                        <a:pt x="361" y="110"/>
                      </a:lnTo>
                      <a:lnTo>
                        <a:pt x="384" y="110"/>
                      </a:lnTo>
                      <a:lnTo>
                        <a:pt x="407" y="70"/>
                      </a:lnTo>
                      <a:lnTo>
                        <a:pt x="431" y="47"/>
                      </a:lnTo>
                      <a:lnTo>
                        <a:pt x="431" y="23"/>
                      </a:lnTo>
                      <a:lnTo>
                        <a:pt x="337" y="0"/>
                      </a:lnTo>
                      <a:lnTo>
                        <a:pt x="314" y="47"/>
                      </a:lnTo>
                      <a:lnTo>
                        <a:pt x="250" y="23"/>
                      </a:lnTo>
                      <a:lnTo>
                        <a:pt x="227" y="0"/>
                      </a:lnTo>
                      <a:lnTo>
                        <a:pt x="180" y="41"/>
                      </a:lnTo>
                      <a:lnTo>
                        <a:pt x="140" y="47"/>
                      </a:lnTo>
                      <a:lnTo>
                        <a:pt x="134" y="87"/>
                      </a:lnTo>
                      <a:lnTo>
                        <a:pt x="100" y="110"/>
                      </a:lnTo>
                      <a:lnTo>
                        <a:pt x="70" y="110"/>
                      </a:lnTo>
                      <a:lnTo>
                        <a:pt x="53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1" name="Freeform 242"/>
                <p:cNvSpPr>
                  <a:spLocks/>
                </p:cNvSpPr>
                <p:nvPr/>
              </p:nvSpPr>
              <p:spPr bwMode="auto">
                <a:xfrm>
                  <a:off x="1345" y="951"/>
                  <a:ext cx="20" cy="14"/>
                </a:xfrm>
                <a:custGeom>
                  <a:avLst/>
                  <a:gdLst>
                    <a:gd name="T0" fmla="*/ 163 w 163"/>
                    <a:gd name="T1" fmla="*/ 23 h 105"/>
                    <a:gd name="T2" fmla="*/ 133 w 163"/>
                    <a:gd name="T3" fmla="*/ 47 h 105"/>
                    <a:gd name="T4" fmla="*/ 145 w 163"/>
                    <a:gd name="T5" fmla="*/ 105 h 105"/>
                    <a:gd name="T6" fmla="*/ 70 w 163"/>
                    <a:gd name="T7" fmla="*/ 93 h 105"/>
                    <a:gd name="T8" fmla="*/ 0 w 163"/>
                    <a:gd name="T9" fmla="*/ 93 h 105"/>
                    <a:gd name="T10" fmla="*/ 0 w 163"/>
                    <a:gd name="T11" fmla="*/ 65 h 105"/>
                    <a:gd name="T12" fmla="*/ 23 w 163"/>
                    <a:gd name="T13" fmla="*/ 23 h 105"/>
                    <a:gd name="T14" fmla="*/ 70 w 163"/>
                    <a:gd name="T15" fmla="*/ 23 h 105"/>
                    <a:gd name="T16" fmla="*/ 116 w 163"/>
                    <a:gd name="T17" fmla="*/ 0 h 105"/>
                    <a:gd name="T18" fmla="*/ 133 w 163"/>
                    <a:gd name="T19" fmla="*/ 0 h 105"/>
                    <a:gd name="T20" fmla="*/ 163 w 163"/>
                    <a:gd name="T21" fmla="*/ 23 h 10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3"/>
                    <a:gd name="T34" fmla="*/ 0 h 105"/>
                    <a:gd name="T35" fmla="*/ 163 w 163"/>
                    <a:gd name="T36" fmla="*/ 105 h 10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3" h="105">
                      <a:moveTo>
                        <a:pt x="163" y="23"/>
                      </a:moveTo>
                      <a:lnTo>
                        <a:pt x="133" y="47"/>
                      </a:lnTo>
                      <a:lnTo>
                        <a:pt x="145" y="105"/>
                      </a:lnTo>
                      <a:lnTo>
                        <a:pt x="70" y="93"/>
                      </a:lnTo>
                      <a:lnTo>
                        <a:pt x="0" y="93"/>
                      </a:lnTo>
                      <a:lnTo>
                        <a:pt x="0" y="65"/>
                      </a:lnTo>
                      <a:lnTo>
                        <a:pt x="23" y="23"/>
                      </a:lnTo>
                      <a:lnTo>
                        <a:pt x="70" y="23"/>
                      </a:lnTo>
                      <a:lnTo>
                        <a:pt x="116" y="0"/>
                      </a:lnTo>
                      <a:lnTo>
                        <a:pt x="133" y="0"/>
                      </a:lnTo>
                      <a:lnTo>
                        <a:pt x="163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2" name="Freeform 243"/>
                <p:cNvSpPr>
                  <a:spLocks/>
                </p:cNvSpPr>
                <p:nvPr/>
              </p:nvSpPr>
              <p:spPr bwMode="auto">
                <a:xfrm>
                  <a:off x="1232" y="834"/>
                  <a:ext cx="82" cy="85"/>
                </a:xfrm>
                <a:custGeom>
                  <a:avLst/>
                  <a:gdLst>
                    <a:gd name="T0" fmla="*/ 540 w 657"/>
                    <a:gd name="T1" fmla="*/ 546 h 680"/>
                    <a:gd name="T2" fmla="*/ 471 w 657"/>
                    <a:gd name="T3" fmla="*/ 546 h 680"/>
                    <a:gd name="T4" fmla="*/ 471 w 657"/>
                    <a:gd name="T5" fmla="*/ 593 h 680"/>
                    <a:gd name="T6" fmla="*/ 430 w 657"/>
                    <a:gd name="T7" fmla="*/ 593 h 680"/>
                    <a:gd name="T8" fmla="*/ 406 w 657"/>
                    <a:gd name="T9" fmla="*/ 610 h 680"/>
                    <a:gd name="T10" fmla="*/ 383 w 657"/>
                    <a:gd name="T11" fmla="*/ 680 h 680"/>
                    <a:gd name="T12" fmla="*/ 273 w 657"/>
                    <a:gd name="T13" fmla="*/ 593 h 680"/>
                    <a:gd name="T14" fmla="*/ 250 w 657"/>
                    <a:gd name="T15" fmla="*/ 563 h 680"/>
                    <a:gd name="T16" fmla="*/ 116 w 657"/>
                    <a:gd name="T17" fmla="*/ 546 h 680"/>
                    <a:gd name="T18" fmla="*/ 69 w 657"/>
                    <a:gd name="T19" fmla="*/ 499 h 680"/>
                    <a:gd name="T20" fmla="*/ 116 w 657"/>
                    <a:gd name="T21" fmla="*/ 453 h 680"/>
                    <a:gd name="T22" fmla="*/ 134 w 657"/>
                    <a:gd name="T23" fmla="*/ 319 h 680"/>
                    <a:gd name="T24" fmla="*/ 116 w 657"/>
                    <a:gd name="T25" fmla="*/ 273 h 680"/>
                    <a:gd name="T26" fmla="*/ 69 w 657"/>
                    <a:gd name="T27" fmla="*/ 232 h 680"/>
                    <a:gd name="T28" fmla="*/ 0 w 657"/>
                    <a:gd name="T29" fmla="*/ 186 h 680"/>
                    <a:gd name="T30" fmla="*/ 0 w 657"/>
                    <a:gd name="T31" fmla="*/ 162 h 680"/>
                    <a:gd name="T32" fmla="*/ 47 w 657"/>
                    <a:gd name="T33" fmla="*/ 139 h 680"/>
                    <a:gd name="T34" fmla="*/ 93 w 657"/>
                    <a:gd name="T35" fmla="*/ 116 h 680"/>
                    <a:gd name="T36" fmla="*/ 204 w 657"/>
                    <a:gd name="T37" fmla="*/ 70 h 680"/>
                    <a:gd name="T38" fmla="*/ 273 w 657"/>
                    <a:gd name="T39" fmla="*/ 70 h 680"/>
                    <a:gd name="T40" fmla="*/ 360 w 657"/>
                    <a:gd name="T41" fmla="*/ 0 h 680"/>
                    <a:gd name="T42" fmla="*/ 424 w 657"/>
                    <a:gd name="T43" fmla="*/ 47 h 680"/>
                    <a:gd name="T44" fmla="*/ 540 w 657"/>
                    <a:gd name="T45" fmla="*/ 116 h 680"/>
                    <a:gd name="T46" fmla="*/ 581 w 657"/>
                    <a:gd name="T47" fmla="*/ 139 h 680"/>
                    <a:gd name="T48" fmla="*/ 616 w 657"/>
                    <a:gd name="T49" fmla="*/ 134 h 680"/>
                    <a:gd name="T50" fmla="*/ 650 w 657"/>
                    <a:gd name="T51" fmla="*/ 162 h 680"/>
                    <a:gd name="T52" fmla="*/ 650 w 657"/>
                    <a:gd name="T53" fmla="*/ 197 h 680"/>
                    <a:gd name="T54" fmla="*/ 657 w 657"/>
                    <a:gd name="T55" fmla="*/ 244 h 680"/>
                    <a:gd name="T56" fmla="*/ 587 w 657"/>
                    <a:gd name="T57" fmla="*/ 296 h 680"/>
                    <a:gd name="T58" fmla="*/ 563 w 657"/>
                    <a:gd name="T59" fmla="*/ 319 h 680"/>
                    <a:gd name="T60" fmla="*/ 587 w 657"/>
                    <a:gd name="T61" fmla="*/ 406 h 680"/>
                    <a:gd name="T62" fmla="*/ 587 w 657"/>
                    <a:gd name="T63" fmla="*/ 429 h 680"/>
                    <a:gd name="T64" fmla="*/ 563 w 657"/>
                    <a:gd name="T65" fmla="*/ 429 h 680"/>
                    <a:gd name="T66" fmla="*/ 540 w 657"/>
                    <a:gd name="T67" fmla="*/ 499 h 680"/>
                    <a:gd name="T68" fmla="*/ 540 w 657"/>
                    <a:gd name="T69" fmla="*/ 546 h 68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57"/>
                    <a:gd name="T106" fmla="*/ 0 h 680"/>
                    <a:gd name="T107" fmla="*/ 657 w 657"/>
                    <a:gd name="T108" fmla="*/ 680 h 68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57" h="680">
                      <a:moveTo>
                        <a:pt x="540" y="546"/>
                      </a:moveTo>
                      <a:lnTo>
                        <a:pt x="471" y="546"/>
                      </a:lnTo>
                      <a:lnTo>
                        <a:pt x="471" y="593"/>
                      </a:lnTo>
                      <a:lnTo>
                        <a:pt x="430" y="593"/>
                      </a:lnTo>
                      <a:lnTo>
                        <a:pt x="406" y="610"/>
                      </a:lnTo>
                      <a:lnTo>
                        <a:pt x="383" y="680"/>
                      </a:lnTo>
                      <a:lnTo>
                        <a:pt x="273" y="593"/>
                      </a:lnTo>
                      <a:lnTo>
                        <a:pt x="250" y="563"/>
                      </a:lnTo>
                      <a:lnTo>
                        <a:pt x="116" y="546"/>
                      </a:lnTo>
                      <a:lnTo>
                        <a:pt x="69" y="499"/>
                      </a:lnTo>
                      <a:lnTo>
                        <a:pt x="116" y="453"/>
                      </a:lnTo>
                      <a:lnTo>
                        <a:pt x="134" y="319"/>
                      </a:lnTo>
                      <a:lnTo>
                        <a:pt x="116" y="273"/>
                      </a:lnTo>
                      <a:lnTo>
                        <a:pt x="69" y="232"/>
                      </a:lnTo>
                      <a:lnTo>
                        <a:pt x="0" y="186"/>
                      </a:lnTo>
                      <a:lnTo>
                        <a:pt x="0" y="162"/>
                      </a:lnTo>
                      <a:lnTo>
                        <a:pt x="47" y="139"/>
                      </a:lnTo>
                      <a:lnTo>
                        <a:pt x="93" y="116"/>
                      </a:lnTo>
                      <a:lnTo>
                        <a:pt x="204" y="70"/>
                      </a:lnTo>
                      <a:lnTo>
                        <a:pt x="273" y="70"/>
                      </a:lnTo>
                      <a:lnTo>
                        <a:pt x="360" y="0"/>
                      </a:lnTo>
                      <a:lnTo>
                        <a:pt x="424" y="47"/>
                      </a:lnTo>
                      <a:lnTo>
                        <a:pt x="540" y="116"/>
                      </a:lnTo>
                      <a:lnTo>
                        <a:pt x="581" y="139"/>
                      </a:lnTo>
                      <a:lnTo>
                        <a:pt x="616" y="134"/>
                      </a:lnTo>
                      <a:lnTo>
                        <a:pt x="650" y="162"/>
                      </a:lnTo>
                      <a:lnTo>
                        <a:pt x="650" y="197"/>
                      </a:lnTo>
                      <a:lnTo>
                        <a:pt x="657" y="244"/>
                      </a:lnTo>
                      <a:lnTo>
                        <a:pt x="587" y="296"/>
                      </a:lnTo>
                      <a:lnTo>
                        <a:pt x="563" y="319"/>
                      </a:lnTo>
                      <a:lnTo>
                        <a:pt x="587" y="406"/>
                      </a:lnTo>
                      <a:lnTo>
                        <a:pt x="587" y="429"/>
                      </a:lnTo>
                      <a:lnTo>
                        <a:pt x="563" y="429"/>
                      </a:lnTo>
                      <a:lnTo>
                        <a:pt x="540" y="499"/>
                      </a:lnTo>
                      <a:lnTo>
                        <a:pt x="540" y="546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3" name="Freeform 244"/>
                <p:cNvSpPr>
                  <a:spLocks/>
                </p:cNvSpPr>
                <p:nvPr/>
              </p:nvSpPr>
              <p:spPr bwMode="auto">
                <a:xfrm>
                  <a:off x="1198" y="893"/>
                  <a:ext cx="82" cy="84"/>
                </a:xfrm>
                <a:custGeom>
                  <a:avLst/>
                  <a:gdLst>
                    <a:gd name="T0" fmla="*/ 342 w 656"/>
                    <a:gd name="T1" fmla="*/ 28 h 673"/>
                    <a:gd name="T2" fmla="*/ 297 w 656"/>
                    <a:gd name="T3" fmla="*/ 28 h 673"/>
                    <a:gd name="T4" fmla="*/ 250 w 656"/>
                    <a:gd name="T5" fmla="*/ 17 h 673"/>
                    <a:gd name="T6" fmla="*/ 185 w 656"/>
                    <a:gd name="T7" fmla="*/ 0 h 673"/>
                    <a:gd name="T8" fmla="*/ 116 w 656"/>
                    <a:gd name="T9" fmla="*/ 5 h 673"/>
                    <a:gd name="T10" fmla="*/ 70 w 656"/>
                    <a:gd name="T11" fmla="*/ 5 h 673"/>
                    <a:gd name="T12" fmla="*/ 0 w 656"/>
                    <a:gd name="T13" fmla="*/ 52 h 673"/>
                    <a:gd name="T14" fmla="*/ 0 w 656"/>
                    <a:gd name="T15" fmla="*/ 122 h 673"/>
                    <a:gd name="T16" fmla="*/ 58 w 656"/>
                    <a:gd name="T17" fmla="*/ 144 h 673"/>
                    <a:gd name="T18" fmla="*/ 122 w 656"/>
                    <a:gd name="T19" fmla="*/ 144 h 673"/>
                    <a:gd name="T20" fmla="*/ 157 w 656"/>
                    <a:gd name="T21" fmla="*/ 185 h 673"/>
                    <a:gd name="T22" fmla="*/ 116 w 656"/>
                    <a:gd name="T23" fmla="*/ 261 h 673"/>
                    <a:gd name="T24" fmla="*/ 116 w 656"/>
                    <a:gd name="T25" fmla="*/ 348 h 673"/>
                    <a:gd name="T26" fmla="*/ 75 w 656"/>
                    <a:gd name="T27" fmla="*/ 458 h 673"/>
                    <a:gd name="T28" fmla="*/ 116 w 656"/>
                    <a:gd name="T29" fmla="*/ 505 h 673"/>
                    <a:gd name="T30" fmla="*/ 116 w 656"/>
                    <a:gd name="T31" fmla="*/ 551 h 673"/>
                    <a:gd name="T32" fmla="*/ 157 w 656"/>
                    <a:gd name="T33" fmla="*/ 673 h 673"/>
                    <a:gd name="T34" fmla="*/ 238 w 656"/>
                    <a:gd name="T35" fmla="*/ 627 h 673"/>
                    <a:gd name="T36" fmla="*/ 337 w 656"/>
                    <a:gd name="T37" fmla="*/ 633 h 673"/>
                    <a:gd name="T38" fmla="*/ 407 w 656"/>
                    <a:gd name="T39" fmla="*/ 598 h 673"/>
                    <a:gd name="T40" fmla="*/ 447 w 656"/>
                    <a:gd name="T41" fmla="*/ 568 h 673"/>
                    <a:gd name="T42" fmla="*/ 482 w 656"/>
                    <a:gd name="T43" fmla="*/ 458 h 673"/>
                    <a:gd name="T44" fmla="*/ 564 w 656"/>
                    <a:gd name="T45" fmla="*/ 301 h 673"/>
                    <a:gd name="T46" fmla="*/ 656 w 656"/>
                    <a:gd name="T47" fmla="*/ 209 h 673"/>
                    <a:gd name="T48" fmla="*/ 517 w 656"/>
                    <a:gd name="T49" fmla="*/ 98 h 673"/>
                    <a:gd name="T50" fmla="*/ 465 w 656"/>
                    <a:gd name="T51" fmla="*/ 87 h 673"/>
                    <a:gd name="T52" fmla="*/ 377 w 656"/>
                    <a:gd name="T53" fmla="*/ 57 h 673"/>
                    <a:gd name="T54" fmla="*/ 342 w 656"/>
                    <a:gd name="T55" fmla="*/ 28 h 67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56"/>
                    <a:gd name="T85" fmla="*/ 0 h 673"/>
                    <a:gd name="T86" fmla="*/ 656 w 656"/>
                    <a:gd name="T87" fmla="*/ 673 h 67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56" h="673">
                      <a:moveTo>
                        <a:pt x="342" y="28"/>
                      </a:moveTo>
                      <a:lnTo>
                        <a:pt x="297" y="28"/>
                      </a:lnTo>
                      <a:lnTo>
                        <a:pt x="250" y="17"/>
                      </a:lnTo>
                      <a:lnTo>
                        <a:pt x="185" y="0"/>
                      </a:lnTo>
                      <a:lnTo>
                        <a:pt x="116" y="5"/>
                      </a:lnTo>
                      <a:lnTo>
                        <a:pt x="70" y="5"/>
                      </a:lnTo>
                      <a:lnTo>
                        <a:pt x="0" y="52"/>
                      </a:lnTo>
                      <a:lnTo>
                        <a:pt x="0" y="122"/>
                      </a:lnTo>
                      <a:lnTo>
                        <a:pt x="58" y="144"/>
                      </a:lnTo>
                      <a:lnTo>
                        <a:pt x="122" y="144"/>
                      </a:lnTo>
                      <a:lnTo>
                        <a:pt x="157" y="185"/>
                      </a:lnTo>
                      <a:lnTo>
                        <a:pt x="116" y="261"/>
                      </a:lnTo>
                      <a:lnTo>
                        <a:pt x="116" y="348"/>
                      </a:lnTo>
                      <a:lnTo>
                        <a:pt x="75" y="458"/>
                      </a:lnTo>
                      <a:lnTo>
                        <a:pt x="116" y="505"/>
                      </a:lnTo>
                      <a:lnTo>
                        <a:pt x="116" y="551"/>
                      </a:lnTo>
                      <a:lnTo>
                        <a:pt x="157" y="673"/>
                      </a:lnTo>
                      <a:lnTo>
                        <a:pt x="238" y="627"/>
                      </a:lnTo>
                      <a:lnTo>
                        <a:pt x="337" y="633"/>
                      </a:lnTo>
                      <a:lnTo>
                        <a:pt x="407" y="598"/>
                      </a:lnTo>
                      <a:lnTo>
                        <a:pt x="447" y="568"/>
                      </a:lnTo>
                      <a:lnTo>
                        <a:pt x="482" y="458"/>
                      </a:lnTo>
                      <a:lnTo>
                        <a:pt x="564" y="301"/>
                      </a:lnTo>
                      <a:lnTo>
                        <a:pt x="656" y="209"/>
                      </a:lnTo>
                      <a:lnTo>
                        <a:pt x="517" y="98"/>
                      </a:lnTo>
                      <a:lnTo>
                        <a:pt x="465" y="87"/>
                      </a:lnTo>
                      <a:lnTo>
                        <a:pt x="377" y="57"/>
                      </a:lnTo>
                      <a:lnTo>
                        <a:pt x="342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4" name="Freeform 245"/>
                <p:cNvSpPr>
                  <a:spLocks/>
                </p:cNvSpPr>
                <p:nvPr/>
              </p:nvSpPr>
              <p:spPr bwMode="auto">
                <a:xfrm>
                  <a:off x="1193" y="909"/>
                  <a:ext cx="25" cy="55"/>
                </a:xfrm>
                <a:custGeom>
                  <a:avLst/>
                  <a:gdLst>
                    <a:gd name="T0" fmla="*/ 41 w 198"/>
                    <a:gd name="T1" fmla="*/ 0 h 441"/>
                    <a:gd name="T2" fmla="*/ 59 w 198"/>
                    <a:gd name="T3" fmla="*/ 110 h 441"/>
                    <a:gd name="T4" fmla="*/ 24 w 198"/>
                    <a:gd name="T5" fmla="*/ 202 h 441"/>
                    <a:gd name="T6" fmla="*/ 0 w 198"/>
                    <a:gd name="T7" fmla="*/ 266 h 441"/>
                    <a:gd name="T8" fmla="*/ 24 w 198"/>
                    <a:gd name="T9" fmla="*/ 336 h 441"/>
                    <a:gd name="T10" fmla="*/ 0 w 198"/>
                    <a:gd name="T11" fmla="*/ 429 h 441"/>
                    <a:gd name="T12" fmla="*/ 104 w 198"/>
                    <a:gd name="T13" fmla="*/ 441 h 441"/>
                    <a:gd name="T14" fmla="*/ 157 w 198"/>
                    <a:gd name="T15" fmla="*/ 429 h 441"/>
                    <a:gd name="T16" fmla="*/ 157 w 198"/>
                    <a:gd name="T17" fmla="*/ 383 h 441"/>
                    <a:gd name="T18" fmla="*/ 116 w 198"/>
                    <a:gd name="T19" fmla="*/ 342 h 441"/>
                    <a:gd name="T20" fmla="*/ 157 w 198"/>
                    <a:gd name="T21" fmla="*/ 220 h 441"/>
                    <a:gd name="T22" fmla="*/ 157 w 198"/>
                    <a:gd name="T23" fmla="*/ 156 h 441"/>
                    <a:gd name="T24" fmla="*/ 181 w 198"/>
                    <a:gd name="T25" fmla="*/ 110 h 441"/>
                    <a:gd name="T26" fmla="*/ 198 w 198"/>
                    <a:gd name="T27" fmla="*/ 63 h 441"/>
                    <a:gd name="T28" fmla="*/ 157 w 198"/>
                    <a:gd name="T29" fmla="*/ 17 h 441"/>
                    <a:gd name="T30" fmla="*/ 111 w 198"/>
                    <a:gd name="T31" fmla="*/ 17 h 441"/>
                    <a:gd name="T32" fmla="*/ 41 w 198"/>
                    <a:gd name="T33" fmla="*/ 0 h 44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8"/>
                    <a:gd name="T52" fmla="*/ 0 h 441"/>
                    <a:gd name="T53" fmla="*/ 198 w 198"/>
                    <a:gd name="T54" fmla="*/ 441 h 44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8" h="441">
                      <a:moveTo>
                        <a:pt x="41" y="0"/>
                      </a:moveTo>
                      <a:lnTo>
                        <a:pt x="59" y="110"/>
                      </a:lnTo>
                      <a:lnTo>
                        <a:pt x="24" y="202"/>
                      </a:lnTo>
                      <a:lnTo>
                        <a:pt x="0" y="266"/>
                      </a:lnTo>
                      <a:lnTo>
                        <a:pt x="24" y="336"/>
                      </a:lnTo>
                      <a:lnTo>
                        <a:pt x="0" y="429"/>
                      </a:lnTo>
                      <a:lnTo>
                        <a:pt x="104" y="441"/>
                      </a:lnTo>
                      <a:lnTo>
                        <a:pt x="157" y="429"/>
                      </a:lnTo>
                      <a:lnTo>
                        <a:pt x="157" y="383"/>
                      </a:lnTo>
                      <a:lnTo>
                        <a:pt x="116" y="342"/>
                      </a:lnTo>
                      <a:lnTo>
                        <a:pt x="157" y="220"/>
                      </a:lnTo>
                      <a:lnTo>
                        <a:pt x="157" y="156"/>
                      </a:lnTo>
                      <a:lnTo>
                        <a:pt x="181" y="110"/>
                      </a:lnTo>
                      <a:lnTo>
                        <a:pt x="198" y="63"/>
                      </a:lnTo>
                      <a:lnTo>
                        <a:pt x="157" y="17"/>
                      </a:lnTo>
                      <a:lnTo>
                        <a:pt x="111" y="1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5" name="Freeform 246"/>
                <p:cNvSpPr>
                  <a:spLocks/>
                </p:cNvSpPr>
                <p:nvPr/>
              </p:nvSpPr>
              <p:spPr bwMode="auto">
                <a:xfrm>
                  <a:off x="1268" y="934"/>
                  <a:ext cx="6" cy="8"/>
                </a:xfrm>
                <a:custGeom>
                  <a:avLst/>
                  <a:gdLst>
                    <a:gd name="T0" fmla="*/ 46 w 46"/>
                    <a:gd name="T1" fmla="*/ 0 h 64"/>
                    <a:gd name="T2" fmla="*/ 0 w 46"/>
                    <a:gd name="T3" fmla="*/ 42 h 64"/>
                    <a:gd name="T4" fmla="*/ 46 w 46"/>
                    <a:gd name="T5" fmla="*/ 64 h 64"/>
                    <a:gd name="T6" fmla="*/ 46 w 46"/>
                    <a:gd name="T7" fmla="*/ 24 h 64"/>
                    <a:gd name="T8" fmla="*/ 46 w 46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64"/>
                    <a:gd name="T17" fmla="*/ 46 w 46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64">
                      <a:moveTo>
                        <a:pt x="46" y="0"/>
                      </a:moveTo>
                      <a:lnTo>
                        <a:pt x="0" y="42"/>
                      </a:lnTo>
                      <a:lnTo>
                        <a:pt x="46" y="64"/>
                      </a:lnTo>
                      <a:lnTo>
                        <a:pt x="46" y="2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6" name="Freeform 247"/>
                <p:cNvSpPr>
                  <a:spLocks/>
                </p:cNvSpPr>
                <p:nvPr/>
              </p:nvSpPr>
              <p:spPr bwMode="auto">
                <a:xfrm>
                  <a:off x="1313" y="911"/>
                  <a:ext cx="12" cy="11"/>
                </a:xfrm>
                <a:custGeom>
                  <a:avLst/>
                  <a:gdLst>
                    <a:gd name="T0" fmla="*/ 70 w 94"/>
                    <a:gd name="T1" fmla="*/ 0 h 93"/>
                    <a:gd name="T2" fmla="*/ 0 w 94"/>
                    <a:gd name="T3" fmla="*/ 46 h 93"/>
                    <a:gd name="T4" fmla="*/ 47 w 94"/>
                    <a:gd name="T5" fmla="*/ 70 h 93"/>
                    <a:gd name="T6" fmla="*/ 47 w 94"/>
                    <a:gd name="T7" fmla="*/ 93 h 93"/>
                    <a:gd name="T8" fmla="*/ 94 w 94"/>
                    <a:gd name="T9" fmla="*/ 93 h 93"/>
                    <a:gd name="T10" fmla="*/ 94 w 94"/>
                    <a:gd name="T11" fmla="*/ 28 h 93"/>
                    <a:gd name="T12" fmla="*/ 94 w 94"/>
                    <a:gd name="T13" fmla="*/ 0 h 93"/>
                    <a:gd name="T14" fmla="*/ 70 w 94"/>
                    <a:gd name="T15" fmla="*/ 0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93"/>
                    <a:gd name="T26" fmla="*/ 94 w 94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93">
                      <a:moveTo>
                        <a:pt x="70" y="0"/>
                      </a:moveTo>
                      <a:lnTo>
                        <a:pt x="0" y="46"/>
                      </a:lnTo>
                      <a:lnTo>
                        <a:pt x="47" y="70"/>
                      </a:lnTo>
                      <a:lnTo>
                        <a:pt x="47" y="93"/>
                      </a:lnTo>
                      <a:lnTo>
                        <a:pt x="94" y="93"/>
                      </a:lnTo>
                      <a:lnTo>
                        <a:pt x="94" y="28"/>
                      </a:lnTo>
                      <a:lnTo>
                        <a:pt x="94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7" name="Freeform 248"/>
                <p:cNvSpPr>
                  <a:spLocks/>
                </p:cNvSpPr>
                <p:nvPr/>
              </p:nvSpPr>
              <p:spPr bwMode="auto">
                <a:xfrm>
                  <a:off x="1308" y="925"/>
                  <a:ext cx="17" cy="23"/>
                </a:xfrm>
                <a:custGeom>
                  <a:avLst/>
                  <a:gdLst>
                    <a:gd name="T0" fmla="*/ 93 w 134"/>
                    <a:gd name="T1" fmla="*/ 35 h 181"/>
                    <a:gd name="T2" fmla="*/ 47 w 134"/>
                    <a:gd name="T3" fmla="*/ 35 h 181"/>
                    <a:gd name="T4" fmla="*/ 0 w 134"/>
                    <a:gd name="T5" fmla="*/ 112 h 181"/>
                    <a:gd name="T6" fmla="*/ 0 w 134"/>
                    <a:gd name="T7" fmla="*/ 157 h 181"/>
                    <a:gd name="T8" fmla="*/ 23 w 134"/>
                    <a:gd name="T9" fmla="*/ 157 h 181"/>
                    <a:gd name="T10" fmla="*/ 82 w 134"/>
                    <a:gd name="T11" fmla="*/ 181 h 181"/>
                    <a:gd name="T12" fmla="*/ 110 w 134"/>
                    <a:gd name="T13" fmla="*/ 112 h 181"/>
                    <a:gd name="T14" fmla="*/ 87 w 134"/>
                    <a:gd name="T15" fmla="*/ 112 h 181"/>
                    <a:gd name="T16" fmla="*/ 134 w 134"/>
                    <a:gd name="T17" fmla="*/ 24 h 181"/>
                    <a:gd name="T18" fmla="*/ 134 w 134"/>
                    <a:gd name="T19" fmla="*/ 0 h 181"/>
                    <a:gd name="T20" fmla="*/ 93 w 134"/>
                    <a:gd name="T21" fmla="*/ 35 h 1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4"/>
                    <a:gd name="T34" fmla="*/ 0 h 181"/>
                    <a:gd name="T35" fmla="*/ 134 w 134"/>
                    <a:gd name="T36" fmla="*/ 181 h 1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4" h="181">
                      <a:moveTo>
                        <a:pt x="93" y="35"/>
                      </a:moveTo>
                      <a:lnTo>
                        <a:pt x="47" y="35"/>
                      </a:lnTo>
                      <a:lnTo>
                        <a:pt x="0" y="112"/>
                      </a:lnTo>
                      <a:lnTo>
                        <a:pt x="0" y="157"/>
                      </a:lnTo>
                      <a:lnTo>
                        <a:pt x="23" y="157"/>
                      </a:lnTo>
                      <a:lnTo>
                        <a:pt x="82" y="181"/>
                      </a:lnTo>
                      <a:lnTo>
                        <a:pt x="110" y="112"/>
                      </a:lnTo>
                      <a:lnTo>
                        <a:pt x="87" y="112"/>
                      </a:lnTo>
                      <a:lnTo>
                        <a:pt x="134" y="24"/>
                      </a:lnTo>
                      <a:lnTo>
                        <a:pt x="134" y="0"/>
                      </a:lnTo>
                      <a:lnTo>
                        <a:pt x="93" y="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8" name="Freeform 249"/>
                <p:cNvSpPr>
                  <a:spLocks/>
                </p:cNvSpPr>
                <p:nvPr/>
              </p:nvSpPr>
              <p:spPr bwMode="auto">
                <a:xfrm>
                  <a:off x="1300" y="844"/>
                  <a:ext cx="8" cy="8"/>
                </a:xfrm>
                <a:custGeom>
                  <a:avLst/>
                  <a:gdLst>
                    <a:gd name="T0" fmla="*/ 53 w 70"/>
                    <a:gd name="T1" fmla="*/ 0 h 64"/>
                    <a:gd name="T2" fmla="*/ 23 w 70"/>
                    <a:gd name="T3" fmla="*/ 17 h 64"/>
                    <a:gd name="T4" fmla="*/ 0 w 70"/>
                    <a:gd name="T5" fmla="*/ 35 h 64"/>
                    <a:gd name="T6" fmla="*/ 47 w 70"/>
                    <a:gd name="T7" fmla="*/ 64 h 64"/>
                    <a:gd name="T8" fmla="*/ 70 w 70"/>
                    <a:gd name="T9" fmla="*/ 59 h 64"/>
                    <a:gd name="T10" fmla="*/ 70 w 70"/>
                    <a:gd name="T11" fmla="*/ 17 h 64"/>
                    <a:gd name="T12" fmla="*/ 53 w 70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64"/>
                    <a:gd name="T23" fmla="*/ 70 w 70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64">
                      <a:moveTo>
                        <a:pt x="53" y="0"/>
                      </a:moveTo>
                      <a:lnTo>
                        <a:pt x="23" y="17"/>
                      </a:lnTo>
                      <a:lnTo>
                        <a:pt x="0" y="35"/>
                      </a:lnTo>
                      <a:lnTo>
                        <a:pt x="47" y="64"/>
                      </a:lnTo>
                      <a:lnTo>
                        <a:pt x="70" y="59"/>
                      </a:lnTo>
                      <a:lnTo>
                        <a:pt x="70" y="17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199" name="Freeform 250"/>
                <p:cNvSpPr>
                  <a:spLocks/>
                </p:cNvSpPr>
                <p:nvPr/>
              </p:nvSpPr>
              <p:spPr bwMode="auto">
                <a:xfrm>
                  <a:off x="1305" y="801"/>
                  <a:ext cx="60" cy="67"/>
                </a:xfrm>
                <a:custGeom>
                  <a:avLst/>
                  <a:gdLst>
                    <a:gd name="T0" fmla="*/ 0 w 477"/>
                    <a:gd name="T1" fmla="*/ 267 h 534"/>
                    <a:gd name="T2" fmla="*/ 0 w 477"/>
                    <a:gd name="T3" fmla="*/ 314 h 534"/>
                    <a:gd name="T4" fmla="*/ 23 w 477"/>
                    <a:gd name="T5" fmla="*/ 359 h 534"/>
                    <a:gd name="T6" fmla="*/ 23 w 477"/>
                    <a:gd name="T7" fmla="*/ 383 h 534"/>
                    <a:gd name="T8" fmla="*/ 63 w 477"/>
                    <a:gd name="T9" fmla="*/ 429 h 534"/>
                    <a:gd name="T10" fmla="*/ 63 w 477"/>
                    <a:gd name="T11" fmla="*/ 499 h 534"/>
                    <a:gd name="T12" fmla="*/ 87 w 477"/>
                    <a:gd name="T13" fmla="*/ 516 h 534"/>
                    <a:gd name="T14" fmla="*/ 140 w 477"/>
                    <a:gd name="T15" fmla="*/ 534 h 534"/>
                    <a:gd name="T16" fmla="*/ 197 w 477"/>
                    <a:gd name="T17" fmla="*/ 528 h 534"/>
                    <a:gd name="T18" fmla="*/ 250 w 477"/>
                    <a:gd name="T19" fmla="*/ 516 h 534"/>
                    <a:gd name="T20" fmla="*/ 297 w 477"/>
                    <a:gd name="T21" fmla="*/ 516 h 534"/>
                    <a:gd name="T22" fmla="*/ 360 w 477"/>
                    <a:gd name="T23" fmla="*/ 516 h 534"/>
                    <a:gd name="T24" fmla="*/ 372 w 477"/>
                    <a:gd name="T25" fmla="*/ 476 h 534"/>
                    <a:gd name="T26" fmla="*/ 407 w 477"/>
                    <a:gd name="T27" fmla="*/ 459 h 534"/>
                    <a:gd name="T28" fmla="*/ 407 w 477"/>
                    <a:gd name="T29" fmla="*/ 406 h 534"/>
                    <a:gd name="T30" fmla="*/ 360 w 477"/>
                    <a:gd name="T31" fmla="*/ 359 h 534"/>
                    <a:gd name="T32" fmla="*/ 384 w 477"/>
                    <a:gd name="T33" fmla="*/ 337 h 534"/>
                    <a:gd name="T34" fmla="*/ 454 w 477"/>
                    <a:gd name="T35" fmla="*/ 279 h 534"/>
                    <a:gd name="T36" fmla="*/ 477 w 477"/>
                    <a:gd name="T37" fmla="*/ 261 h 534"/>
                    <a:gd name="T38" fmla="*/ 477 w 477"/>
                    <a:gd name="T39" fmla="*/ 180 h 534"/>
                    <a:gd name="T40" fmla="*/ 430 w 477"/>
                    <a:gd name="T41" fmla="*/ 157 h 534"/>
                    <a:gd name="T42" fmla="*/ 447 w 477"/>
                    <a:gd name="T43" fmla="*/ 87 h 534"/>
                    <a:gd name="T44" fmla="*/ 447 w 477"/>
                    <a:gd name="T45" fmla="*/ 46 h 534"/>
                    <a:gd name="T46" fmla="*/ 360 w 477"/>
                    <a:gd name="T47" fmla="*/ 23 h 534"/>
                    <a:gd name="T48" fmla="*/ 267 w 477"/>
                    <a:gd name="T49" fmla="*/ 23 h 534"/>
                    <a:gd name="T50" fmla="*/ 209 w 477"/>
                    <a:gd name="T51" fmla="*/ 0 h 534"/>
                    <a:gd name="T52" fmla="*/ 157 w 477"/>
                    <a:gd name="T53" fmla="*/ 0 h 534"/>
                    <a:gd name="T54" fmla="*/ 157 w 477"/>
                    <a:gd name="T55" fmla="*/ 46 h 534"/>
                    <a:gd name="T56" fmla="*/ 110 w 477"/>
                    <a:gd name="T57" fmla="*/ 63 h 534"/>
                    <a:gd name="T58" fmla="*/ 63 w 477"/>
                    <a:gd name="T59" fmla="*/ 87 h 534"/>
                    <a:gd name="T60" fmla="*/ 93 w 477"/>
                    <a:gd name="T61" fmla="*/ 133 h 534"/>
                    <a:gd name="T62" fmla="*/ 46 w 477"/>
                    <a:gd name="T63" fmla="*/ 180 h 534"/>
                    <a:gd name="T64" fmla="*/ 63 w 477"/>
                    <a:gd name="T65" fmla="*/ 220 h 534"/>
                    <a:gd name="T66" fmla="*/ 63 w 477"/>
                    <a:gd name="T67" fmla="*/ 249 h 534"/>
                    <a:gd name="T68" fmla="*/ 46 w 477"/>
                    <a:gd name="T69" fmla="*/ 249 h 534"/>
                    <a:gd name="T70" fmla="*/ 0 w 477"/>
                    <a:gd name="T71" fmla="*/ 267 h 5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77"/>
                    <a:gd name="T109" fmla="*/ 0 h 534"/>
                    <a:gd name="T110" fmla="*/ 477 w 477"/>
                    <a:gd name="T111" fmla="*/ 534 h 5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77" h="534">
                      <a:moveTo>
                        <a:pt x="0" y="267"/>
                      </a:moveTo>
                      <a:lnTo>
                        <a:pt x="0" y="314"/>
                      </a:lnTo>
                      <a:lnTo>
                        <a:pt x="23" y="359"/>
                      </a:lnTo>
                      <a:lnTo>
                        <a:pt x="23" y="383"/>
                      </a:lnTo>
                      <a:lnTo>
                        <a:pt x="63" y="429"/>
                      </a:lnTo>
                      <a:lnTo>
                        <a:pt x="63" y="499"/>
                      </a:lnTo>
                      <a:lnTo>
                        <a:pt x="87" y="516"/>
                      </a:lnTo>
                      <a:lnTo>
                        <a:pt x="140" y="534"/>
                      </a:lnTo>
                      <a:lnTo>
                        <a:pt x="197" y="528"/>
                      </a:lnTo>
                      <a:lnTo>
                        <a:pt x="250" y="516"/>
                      </a:lnTo>
                      <a:lnTo>
                        <a:pt x="297" y="516"/>
                      </a:lnTo>
                      <a:lnTo>
                        <a:pt x="360" y="516"/>
                      </a:lnTo>
                      <a:lnTo>
                        <a:pt x="372" y="476"/>
                      </a:lnTo>
                      <a:lnTo>
                        <a:pt x="407" y="459"/>
                      </a:lnTo>
                      <a:lnTo>
                        <a:pt x="407" y="406"/>
                      </a:lnTo>
                      <a:lnTo>
                        <a:pt x="360" y="359"/>
                      </a:lnTo>
                      <a:lnTo>
                        <a:pt x="384" y="337"/>
                      </a:lnTo>
                      <a:lnTo>
                        <a:pt x="454" y="279"/>
                      </a:lnTo>
                      <a:lnTo>
                        <a:pt x="477" y="261"/>
                      </a:lnTo>
                      <a:lnTo>
                        <a:pt x="477" y="180"/>
                      </a:lnTo>
                      <a:lnTo>
                        <a:pt x="430" y="157"/>
                      </a:lnTo>
                      <a:lnTo>
                        <a:pt x="447" y="87"/>
                      </a:lnTo>
                      <a:lnTo>
                        <a:pt x="447" y="46"/>
                      </a:lnTo>
                      <a:lnTo>
                        <a:pt x="360" y="23"/>
                      </a:lnTo>
                      <a:lnTo>
                        <a:pt x="267" y="23"/>
                      </a:lnTo>
                      <a:lnTo>
                        <a:pt x="209" y="0"/>
                      </a:lnTo>
                      <a:lnTo>
                        <a:pt x="157" y="0"/>
                      </a:lnTo>
                      <a:lnTo>
                        <a:pt x="157" y="46"/>
                      </a:lnTo>
                      <a:lnTo>
                        <a:pt x="110" y="63"/>
                      </a:lnTo>
                      <a:lnTo>
                        <a:pt x="63" y="87"/>
                      </a:lnTo>
                      <a:lnTo>
                        <a:pt x="93" y="133"/>
                      </a:lnTo>
                      <a:lnTo>
                        <a:pt x="46" y="180"/>
                      </a:lnTo>
                      <a:lnTo>
                        <a:pt x="63" y="220"/>
                      </a:lnTo>
                      <a:lnTo>
                        <a:pt x="63" y="249"/>
                      </a:lnTo>
                      <a:lnTo>
                        <a:pt x="46" y="249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0" name="Freeform 251"/>
                <p:cNvSpPr>
                  <a:spLocks/>
                </p:cNvSpPr>
                <p:nvPr/>
              </p:nvSpPr>
              <p:spPr bwMode="auto">
                <a:xfrm>
                  <a:off x="1277" y="829"/>
                  <a:ext cx="29" cy="19"/>
                </a:xfrm>
                <a:custGeom>
                  <a:avLst/>
                  <a:gdLst>
                    <a:gd name="T0" fmla="*/ 140 w 233"/>
                    <a:gd name="T1" fmla="*/ 0 h 157"/>
                    <a:gd name="T2" fmla="*/ 227 w 233"/>
                    <a:gd name="T3" fmla="*/ 76 h 157"/>
                    <a:gd name="T4" fmla="*/ 227 w 233"/>
                    <a:gd name="T5" fmla="*/ 94 h 157"/>
                    <a:gd name="T6" fmla="*/ 233 w 233"/>
                    <a:gd name="T7" fmla="*/ 117 h 157"/>
                    <a:gd name="T8" fmla="*/ 203 w 233"/>
                    <a:gd name="T9" fmla="*/ 139 h 157"/>
                    <a:gd name="T10" fmla="*/ 168 w 233"/>
                    <a:gd name="T11" fmla="*/ 157 h 157"/>
                    <a:gd name="T12" fmla="*/ 23 w 233"/>
                    <a:gd name="T13" fmla="*/ 76 h 157"/>
                    <a:gd name="T14" fmla="*/ 0 w 233"/>
                    <a:gd name="T15" fmla="*/ 47 h 157"/>
                    <a:gd name="T16" fmla="*/ 46 w 233"/>
                    <a:gd name="T17" fmla="*/ 29 h 157"/>
                    <a:gd name="T18" fmla="*/ 70 w 233"/>
                    <a:gd name="T19" fmla="*/ 29 h 157"/>
                    <a:gd name="T20" fmla="*/ 93 w 233"/>
                    <a:gd name="T21" fmla="*/ 0 h 157"/>
                    <a:gd name="T22" fmla="*/ 140 w 233"/>
                    <a:gd name="T23" fmla="*/ 0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3"/>
                    <a:gd name="T37" fmla="*/ 0 h 157"/>
                    <a:gd name="T38" fmla="*/ 233 w 233"/>
                    <a:gd name="T39" fmla="*/ 157 h 1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3" h="157">
                      <a:moveTo>
                        <a:pt x="140" y="0"/>
                      </a:moveTo>
                      <a:lnTo>
                        <a:pt x="227" y="76"/>
                      </a:lnTo>
                      <a:lnTo>
                        <a:pt x="227" y="94"/>
                      </a:lnTo>
                      <a:lnTo>
                        <a:pt x="233" y="117"/>
                      </a:lnTo>
                      <a:lnTo>
                        <a:pt x="203" y="139"/>
                      </a:lnTo>
                      <a:lnTo>
                        <a:pt x="168" y="157"/>
                      </a:lnTo>
                      <a:lnTo>
                        <a:pt x="23" y="76"/>
                      </a:lnTo>
                      <a:lnTo>
                        <a:pt x="0" y="47"/>
                      </a:lnTo>
                      <a:lnTo>
                        <a:pt x="46" y="29"/>
                      </a:lnTo>
                      <a:lnTo>
                        <a:pt x="70" y="29"/>
                      </a:lnTo>
                      <a:lnTo>
                        <a:pt x="93" y="0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1" name="Freeform 252"/>
                <p:cNvSpPr>
                  <a:spLocks/>
                </p:cNvSpPr>
                <p:nvPr/>
              </p:nvSpPr>
              <p:spPr bwMode="auto">
                <a:xfrm>
                  <a:off x="1291" y="810"/>
                  <a:ext cx="26" cy="28"/>
                </a:xfrm>
                <a:custGeom>
                  <a:avLst/>
                  <a:gdLst>
                    <a:gd name="T0" fmla="*/ 0 w 209"/>
                    <a:gd name="T1" fmla="*/ 150 h 226"/>
                    <a:gd name="T2" fmla="*/ 46 w 209"/>
                    <a:gd name="T3" fmla="*/ 179 h 226"/>
                    <a:gd name="T4" fmla="*/ 116 w 209"/>
                    <a:gd name="T5" fmla="*/ 226 h 226"/>
                    <a:gd name="T6" fmla="*/ 122 w 209"/>
                    <a:gd name="T7" fmla="*/ 197 h 226"/>
                    <a:gd name="T8" fmla="*/ 157 w 209"/>
                    <a:gd name="T9" fmla="*/ 185 h 226"/>
                    <a:gd name="T10" fmla="*/ 179 w 209"/>
                    <a:gd name="T11" fmla="*/ 179 h 226"/>
                    <a:gd name="T12" fmla="*/ 186 w 209"/>
                    <a:gd name="T13" fmla="*/ 150 h 226"/>
                    <a:gd name="T14" fmla="*/ 162 w 209"/>
                    <a:gd name="T15" fmla="*/ 110 h 226"/>
                    <a:gd name="T16" fmla="*/ 209 w 209"/>
                    <a:gd name="T17" fmla="*/ 63 h 226"/>
                    <a:gd name="T18" fmla="*/ 209 w 209"/>
                    <a:gd name="T19" fmla="*/ 40 h 226"/>
                    <a:gd name="T20" fmla="*/ 191 w 209"/>
                    <a:gd name="T21" fmla="*/ 23 h 226"/>
                    <a:gd name="T22" fmla="*/ 209 w 209"/>
                    <a:gd name="T23" fmla="*/ 0 h 226"/>
                    <a:gd name="T24" fmla="*/ 92 w 209"/>
                    <a:gd name="T25" fmla="*/ 40 h 226"/>
                    <a:gd name="T26" fmla="*/ 92 w 209"/>
                    <a:gd name="T27" fmla="*/ 87 h 226"/>
                    <a:gd name="T28" fmla="*/ 46 w 209"/>
                    <a:gd name="T29" fmla="*/ 110 h 226"/>
                    <a:gd name="T30" fmla="*/ 5 w 209"/>
                    <a:gd name="T31" fmla="*/ 115 h 226"/>
                    <a:gd name="T32" fmla="*/ 0 w 209"/>
                    <a:gd name="T33" fmla="*/ 150 h 2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9"/>
                    <a:gd name="T52" fmla="*/ 0 h 226"/>
                    <a:gd name="T53" fmla="*/ 209 w 209"/>
                    <a:gd name="T54" fmla="*/ 226 h 2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9" h="226">
                      <a:moveTo>
                        <a:pt x="0" y="150"/>
                      </a:moveTo>
                      <a:lnTo>
                        <a:pt x="46" y="179"/>
                      </a:lnTo>
                      <a:lnTo>
                        <a:pt x="116" y="226"/>
                      </a:lnTo>
                      <a:lnTo>
                        <a:pt x="122" y="197"/>
                      </a:lnTo>
                      <a:lnTo>
                        <a:pt x="157" y="185"/>
                      </a:lnTo>
                      <a:lnTo>
                        <a:pt x="179" y="179"/>
                      </a:lnTo>
                      <a:lnTo>
                        <a:pt x="186" y="150"/>
                      </a:lnTo>
                      <a:lnTo>
                        <a:pt x="162" y="110"/>
                      </a:lnTo>
                      <a:lnTo>
                        <a:pt x="209" y="63"/>
                      </a:lnTo>
                      <a:lnTo>
                        <a:pt x="209" y="40"/>
                      </a:lnTo>
                      <a:lnTo>
                        <a:pt x="191" y="23"/>
                      </a:lnTo>
                      <a:lnTo>
                        <a:pt x="209" y="0"/>
                      </a:lnTo>
                      <a:lnTo>
                        <a:pt x="92" y="40"/>
                      </a:lnTo>
                      <a:lnTo>
                        <a:pt x="92" y="87"/>
                      </a:lnTo>
                      <a:lnTo>
                        <a:pt x="46" y="110"/>
                      </a:lnTo>
                      <a:lnTo>
                        <a:pt x="5" y="115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2" name="Freeform 253"/>
                <p:cNvSpPr>
                  <a:spLocks/>
                </p:cNvSpPr>
                <p:nvPr/>
              </p:nvSpPr>
              <p:spPr bwMode="auto">
                <a:xfrm>
                  <a:off x="1325" y="767"/>
                  <a:ext cx="14" cy="35"/>
                </a:xfrm>
                <a:custGeom>
                  <a:avLst/>
                  <a:gdLst>
                    <a:gd name="T0" fmla="*/ 0 w 110"/>
                    <a:gd name="T1" fmla="*/ 274 h 279"/>
                    <a:gd name="T2" fmla="*/ 0 w 110"/>
                    <a:gd name="T3" fmla="*/ 204 h 279"/>
                    <a:gd name="T4" fmla="*/ 23 w 110"/>
                    <a:gd name="T5" fmla="*/ 117 h 279"/>
                    <a:gd name="T6" fmla="*/ 0 w 110"/>
                    <a:gd name="T7" fmla="*/ 70 h 279"/>
                    <a:gd name="T8" fmla="*/ 46 w 110"/>
                    <a:gd name="T9" fmla="*/ 0 h 279"/>
                    <a:gd name="T10" fmla="*/ 93 w 110"/>
                    <a:gd name="T11" fmla="*/ 70 h 279"/>
                    <a:gd name="T12" fmla="*/ 110 w 110"/>
                    <a:gd name="T13" fmla="*/ 117 h 279"/>
                    <a:gd name="T14" fmla="*/ 70 w 110"/>
                    <a:gd name="T15" fmla="*/ 187 h 279"/>
                    <a:gd name="T16" fmla="*/ 70 w 110"/>
                    <a:gd name="T17" fmla="*/ 250 h 279"/>
                    <a:gd name="T18" fmla="*/ 93 w 110"/>
                    <a:gd name="T19" fmla="*/ 279 h 279"/>
                    <a:gd name="T20" fmla="*/ 40 w 110"/>
                    <a:gd name="T21" fmla="*/ 274 h 279"/>
                    <a:gd name="T22" fmla="*/ 0 w 110"/>
                    <a:gd name="T23" fmla="*/ 274 h 2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0"/>
                    <a:gd name="T37" fmla="*/ 0 h 279"/>
                    <a:gd name="T38" fmla="*/ 110 w 110"/>
                    <a:gd name="T39" fmla="*/ 279 h 27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0" h="279">
                      <a:moveTo>
                        <a:pt x="0" y="274"/>
                      </a:moveTo>
                      <a:lnTo>
                        <a:pt x="0" y="204"/>
                      </a:lnTo>
                      <a:lnTo>
                        <a:pt x="23" y="117"/>
                      </a:lnTo>
                      <a:lnTo>
                        <a:pt x="0" y="70"/>
                      </a:lnTo>
                      <a:lnTo>
                        <a:pt x="46" y="0"/>
                      </a:lnTo>
                      <a:lnTo>
                        <a:pt x="93" y="70"/>
                      </a:lnTo>
                      <a:lnTo>
                        <a:pt x="110" y="117"/>
                      </a:lnTo>
                      <a:lnTo>
                        <a:pt x="70" y="187"/>
                      </a:lnTo>
                      <a:lnTo>
                        <a:pt x="70" y="250"/>
                      </a:lnTo>
                      <a:lnTo>
                        <a:pt x="93" y="279"/>
                      </a:lnTo>
                      <a:lnTo>
                        <a:pt x="40" y="274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3" name="Freeform 254"/>
                <p:cNvSpPr>
                  <a:spLocks/>
                </p:cNvSpPr>
                <p:nvPr/>
              </p:nvSpPr>
              <p:spPr bwMode="auto">
                <a:xfrm>
                  <a:off x="1451" y="477"/>
                  <a:ext cx="973" cy="510"/>
                </a:xfrm>
                <a:custGeom>
                  <a:avLst/>
                  <a:gdLst>
                    <a:gd name="T0" fmla="*/ 46 w 7782"/>
                    <a:gd name="T1" fmla="*/ 2044 h 4078"/>
                    <a:gd name="T2" fmla="*/ 0 w 7782"/>
                    <a:gd name="T3" fmla="*/ 2183 h 4078"/>
                    <a:gd name="T4" fmla="*/ 146 w 7782"/>
                    <a:gd name="T5" fmla="*/ 2486 h 4078"/>
                    <a:gd name="T6" fmla="*/ 308 w 7782"/>
                    <a:gd name="T7" fmla="*/ 2631 h 4078"/>
                    <a:gd name="T8" fmla="*/ 448 w 7782"/>
                    <a:gd name="T9" fmla="*/ 2840 h 4078"/>
                    <a:gd name="T10" fmla="*/ 610 w 7782"/>
                    <a:gd name="T11" fmla="*/ 3027 h 4078"/>
                    <a:gd name="T12" fmla="*/ 547 w 7782"/>
                    <a:gd name="T13" fmla="*/ 3149 h 4078"/>
                    <a:gd name="T14" fmla="*/ 622 w 7782"/>
                    <a:gd name="T15" fmla="*/ 3381 h 4078"/>
                    <a:gd name="T16" fmla="*/ 831 w 7782"/>
                    <a:gd name="T17" fmla="*/ 3583 h 4078"/>
                    <a:gd name="T18" fmla="*/ 1035 w 7782"/>
                    <a:gd name="T19" fmla="*/ 3752 h 4078"/>
                    <a:gd name="T20" fmla="*/ 1308 w 7782"/>
                    <a:gd name="T21" fmla="*/ 3700 h 4078"/>
                    <a:gd name="T22" fmla="*/ 1145 w 7782"/>
                    <a:gd name="T23" fmla="*/ 3247 h 4078"/>
                    <a:gd name="T24" fmla="*/ 1465 w 7782"/>
                    <a:gd name="T25" fmla="*/ 3247 h 4078"/>
                    <a:gd name="T26" fmla="*/ 1349 w 7782"/>
                    <a:gd name="T27" fmla="*/ 3473 h 4078"/>
                    <a:gd name="T28" fmla="*/ 1557 w 7782"/>
                    <a:gd name="T29" fmla="*/ 3787 h 4078"/>
                    <a:gd name="T30" fmla="*/ 1871 w 7782"/>
                    <a:gd name="T31" fmla="*/ 3904 h 4078"/>
                    <a:gd name="T32" fmla="*/ 2115 w 7782"/>
                    <a:gd name="T33" fmla="*/ 4031 h 4078"/>
                    <a:gd name="T34" fmla="*/ 2499 w 7782"/>
                    <a:gd name="T35" fmla="*/ 3880 h 4078"/>
                    <a:gd name="T36" fmla="*/ 2790 w 7782"/>
                    <a:gd name="T37" fmla="*/ 3677 h 4078"/>
                    <a:gd name="T38" fmla="*/ 3086 w 7782"/>
                    <a:gd name="T39" fmla="*/ 3329 h 4078"/>
                    <a:gd name="T40" fmla="*/ 3289 w 7782"/>
                    <a:gd name="T41" fmla="*/ 3015 h 4078"/>
                    <a:gd name="T42" fmla="*/ 3732 w 7782"/>
                    <a:gd name="T43" fmla="*/ 2922 h 4078"/>
                    <a:gd name="T44" fmla="*/ 4034 w 7782"/>
                    <a:gd name="T45" fmla="*/ 2806 h 4078"/>
                    <a:gd name="T46" fmla="*/ 4393 w 7782"/>
                    <a:gd name="T47" fmla="*/ 2905 h 4078"/>
                    <a:gd name="T48" fmla="*/ 4871 w 7782"/>
                    <a:gd name="T49" fmla="*/ 2840 h 4078"/>
                    <a:gd name="T50" fmla="*/ 4951 w 7782"/>
                    <a:gd name="T51" fmla="*/ 2544 h 4078"/>
                    <a:gd name="T52" fmla="*/ 5307 w 7782"/>
                    <a:gd name="T53" fmla="*/ 2654 h 4078"/>
                    <a:gd name="T54" fmla="*/ 5621 w 7782"/>
                    <a:gd name="T55" fmla="*/ 2905 h 4078"/>
                    <a:gd name="T56" fmla="*/ 5823 w 7782"/>
                    <a:gd name="T57" fmla="*/ 3172 h 4078"/>
                    <a:gd name="T58" fmla="*/ 5853 w 7782"/>
                    <a:gd name="T59" fmla="*/ 3404 h 4078"/>
                    <a:gd name="T60" fmla="*/ 6080 w 7782"/>
                    <a:gd name="T61" fmla="*/ 2451 h 4078"/>
                    <a:gd name="T62" fmla="*/ 5806 w 7782"/>
                    <a:gd name="T63" fmla="*/ 2225 h 4078"/>
                    <a:gd name="T64" fmla="*/ 5893 w 7782"/>
                    <a:gd name="T65" fmla="*/ 1679 h 4078"/>
                    <a:gd name="T66" fmla="*/ 6306 w 7782"/>
                    <a:gd name="T67" fmla="*/ 1632 h 4078"/>
                    <a:gd name="T68" fmla="*/ 6486 w 7782"/>
                    <a:gd name="T69" fmla="*/ 1249 h 4078"/>
                    <a:gd name="T70" fmla="*/ 6713 w 7782"/>
                    <a:gd name="T71" fmla="*/ 1062 h 4078"/>
                    <a:gd name="T72" fmla="*/ 6760 w 7782"/>
                    <a:gd name="T73" fmla="*/ 1383 h 4078"/>
                    <a:gd name="T74" fmla="*/ 6783 w 7782"/>
                    <a:gd name="T75" fmla="*/ 2248 h 4078"/>
                    <a:gd name="T76" fmla="*/ 7009 w 7782"/>
                    <a:gd name="T77" fmla="*/ 2201 h 4078"/>
                    <a:gd name="T78" fmla="*/ 6986 w 7782"/>
                    <a:gd name="T79" fmla="*/ 1887 h 4078"/>
                    <a:gd name="T80" fmla="*/ 6893 w 7782"/>
                    <a:gd name="T81" fmla="*/ 1428 h 4078"/>
                    <a:gd name="T82" fmla="*/ 7212 w 7782"/>
                    <a:gd name="T83" fmla="*/ 1359 h 4078"/>
                    <a:gd name="T84" fmla="*/ 7376 w 7782"/>
                    <a:gd name="T85" fmla="*/ 726 h 4078"/>
                    <a:gd name="T86" fmla="*/ 7142 w 7782"/>
                    <a:gd name="T87" fmla="*/ 546 h 4078"/>
                    <a:gd name="T88" fmla="*/ 7212 w 7782"/>
                    <a:gd name="T89" fmla="*/ 337 h 4078"/>
                    <a:gd name="T90" fmla="*/ 7690 w 7782"/>
                    <a:gd name="T91" fmla="*/ 452 h 4078"/>
                    <a:gd name="T92" fmla="*/ 7533 w 7782"/>
                    <a:gd name="T93" fmla="*/ 116 h 4078"/>
                    <a:gd name="T94" fmla="*/ 7125 w 7782"/>
                    <a:gd name="T95" fmla="*/ 46 h 407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782"/>
                    <a:gd name="T145" fmla="*/ 0 h 4078"/>
                    <a:gd name="T146" fmla="*/ 7782 w 7782"/>
                    <a:gd name="T147" fmla="*/ 4078 h 407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782" h="4078">
                      <a:moveTo>
                        <a:pt x="146" y="1887"/>
                      </a:moveTo>
                      <a:lnTo>
                        <a:pt x="116" y="1981"/>
                      </a:lnTo>
                      <a:lnTo>
                        <a:pt x="29" y="2004"/>
                      </a:lnTo>
                      <a:lnTo>
                        <a:pt x="46" y="2044"/>
                      </a:lnTo>
                      <a:lnTo>
                        <a:pt x="87" y="2114"/>
                      </a:lnTo>
                      <a:lnTo>
                        <a:pt x="58" y="2138"/>
                      </a:lnTo>
                      <a:lnTo>
                        <a:pt x="41" y="2155"/>
                      </a:lnTo>
                      <a:lnTo>
                        <a:pt x="0" y="2183"/>
                      </a:lnTo>
                      <a:lnTo>
                        <a:pt x="46" y="2288"/>
                      </a:lnTo>
                      <a:lnTo>
                        <a:pt x="0" y="2410"/>
                      </a:lnTo>
                      <a:lnTo>
                        <a:pt x="34" y="2434"/>
                      </a:lnTo>
                      <a:lnTo>
                        <a:pt x="146" y="2486"/>
                      </a:lnTo>
                      <a:lnTo>
                        <a:pt x="215" y="2497"/>
                      </a:lnTo>
                      <a:lnTo>
                        <a:pt x="238" y="2544"/>
                      </a:lnTo>
                      <a:lnTo>
                        <a:pt x="285" y="2562"/>
                      </a:lnTo>
                      <a:lnTo>
                        <a:pt x="308" y="2631"/>
                      </a:lnTo>
                      <a:lnTo>
                        <a:pt x="273" y="2724"/>
                      </a:lnTo>
                      <a:lnTo>
                        <a:pt x="285" y="2771"/>
                      </a:lnTo>
                      <a:lnTo>
                        <a:pt x="407" y="2776"/>
                      </a:lnTo>
                      <a:lnTo>
                        <a:pt x="448" y="2840"/>
                      </a:lnTo>
                      <a:lnTo>
                        <a:pt x="494" y="2881"/>
                      </a:lnTo>
                      <a:lnTo>
                        <a:pt x="558" y="2881"/>
                      </a:lnTo>
                      <a:lnTo>
                        <a:pt x="605" y="2974"/>
                      </a:lnTo>
                      <a:lnTo>
                        <a:pt x="610" y="3027"/>
                      </a:lnTo>
                      <a:lnTo>
                        <a:pt x="622" y="3090"/>
                      </a:lnTo>
                      <a:lnTo>
                        <a:pt x="570" y="3107"/>
                      </a:lnTo>
                      <a:lnTo>
                        <a:pt x="587" y="3125"/>
                      </a:lnTo>
                      <a:lnTo>
                        <a:pt x="547" y="3149"/>
                      </a:lnTo>
                      <a:lnTo>
                        <a:pt x="622" y="3177"/>
                      </a:lnTo>
                      <a:lnTo>
                        <a:pt x="622" y="3224"/>
                      </a:lnTo>
                      <a:lnTo>
                        <a:pt x="605" y="3311"/>
                      </a:lnTo>
                      <a:lnTo>
                        <a:pt x="622" y="3381"/>
                      </a:lnTo>
                      <a:lnTo>
                        <a:pt x="692" y="3427"/>
                      </a:lnTo>
                      <a:lnTo>
                        <a:pt x="784" y="3473"/>
                      </a:lnTo>
                      <a:lnTo>
                        <a:pt x="831" y="3561"/>
                      </a:lnTo>
                      <a:lnTo>
                        <a:pt x="831" y="3583"/>
                      </a:lnTo>
                      <a:lnTo>
                        <a:pt x="918" y="3607"/>
                      </a:lnTo>
                      <a:lnTo>
                        <a:pt x="976" y="3729"/>
                      </a:lnTo>
                      <a:lnTo>
                        <a:pt x="1006" y="3752"/>
                      </a:lnTo>
                      <a:lnTo>
                        <a:pt x="1035" y="3752"/>
                      </a:lnTo>
                      <a:lnTo>
                        <a:pt x="1087" y="3845"/>
                      </a:lnTo>
                      <a:lnTo>
                        <a:pt x="1220" y="3787"/>
                      </a:lnTo>
                      <a:lnTo>
                        <a:pt x="1244" y="3810"/>
                      </a:lnTo>
                      <a:lnTo>
                        <a:pt x="1308" y="3700"/>
                      </a:lnTo>
                      <a:lnTo>
                        <a:pt x="1238" y="3653"/>
                      </a:lnTo>
                      <a:lnTo>
                        <a:pt x="1105" y="3404"/>
                      </a:lnTo>
                      <a:lnTo>
                        <a:pt x="1105" y="3381"/>
                      </a:lnTo>
                      <a:lnTo>
                        <a:pt x="1145" y="3247"/>
                      </a:lnTo>
                      <a:lnTo>
                        <a:pt x="1215" y="3247"/>
                      </a:lnTo>
                      <a:lnTo>
                        <a:pt x="1285" y="3247"/>
                      </a:lnTo>
                      <a:lnTo>
                        <a:pt x="1395" y="3177"/>
                      </a:lnTo>
                      <a:lnTo>
                        <a:pt x="1465" y="3247"/>
                      </a:lnTo>
                      <a:lnTo>
                        <a:pt x="1442" y="3311"/>
                      </a:lnTo>
                      <a:lnTo>
                        <a:pt x="1372" y="3311"/>
                      </a:lnTo>
                      <a:lnTo>
                        <a:pt x="1349" y="3381"/>
                      </a:lnTo>
                      <a:lnTo>
                        <a:pt x="1349" y="3473"/>
                      </a:lnTo>
                      <a:lnTo>
                        <a:pt x="1581" y="3630"/>
                      </a:lnTo>
                      <a:lnTo>
                        <a:pt x="1557" y="3677"/>
                      </a:lnTo>
                      <a:lnTo>
                        <a:pt x="1487" y="3677"/>
                      </a:lnTo>
                      <a:lnTo>
                        <a:pt x="1557" y="3787"/>
                      </a:lnTo>
                      <a:lnTo>
                        <a:pt x="1552" y="3904"/>
                      </a:lnTo>
                      <a:lnTo>
                        <a:pt x="1616" y="3874"/>
                      </a:lnTo>
                      <a:lnTo>
                        <a:pt x="1761" y="3880"/>
                      </a:lnTo>
                      <a:lnTo>
                        <a:pt x="1871" y="3904"/>
                      </a:lnTo>
                      <a:lnTo>
                        <a:pt x="1935" y="3962"/>
                      </a:lnTo>
                      <a:lnTo>
                        <a:pt x="1970" y="4043"/>
                      </a:lnTo>
                      <a:lnTo>
                        <a:pt x="2028" y="4078"/>
                      </a:lnTo>
                      <a:lnTo>
                        <a:pt x="2115" y="4031"/>
                      </a:lnTo>
                      <a:lnTo>
                        <a:pt x="2174" y="3974"/>
                      </a:lnTo>
                      <a:lnTo>
                        <a:pt x="2284" y="3904"/>
                      </a:lnTo>
                      <a:lnTo>
                        <a:pt x="2394" y="3927"/>
                      </a:lnTo>
                      <a:lnTo>
                        <a:pt x="2499" y="3880"/>
                      </a:lnTo>
                      <a:lnTo>
                        <a:pt x="2540" y="3921"/>
                      </a:lnTo>
                      <a:lnTo>
                        <a:pt x="2720" y="3880"/>
                      </a:lnTo>
                      <a:lnTo>
                        <a:pt x="2668" y="3764"/>
                      </a:lnTo>
                      <a:lnTo>
                        <a:pt x="2790" y="3677"/>
                      </a:lnTo>
                      <a:lnTo>
                        <a:pt x="2865" y="3677"/>
                      </a:lnTo>
                      <a:lnTo>
                        <a:pt x="3017" y="3508"/>
                      </a:lnTo>
                      <a:lnTo>
                        <a:pt x="2987" y="3357"/>
                      </a:lnTo>
                      <a:lnTo>
                        <a:pt x="3086" y="3329"/>
                      </a:lnTo>
                      <a:lnTo>
                        <a:pt x="3057" y="3264"/>
                      </a:lnTo>
                      <a:lnTo>
                        <a:pt x="3115" y="3184"/>
                      </a:lnTo>
                      <a:lnTo>
                        <a:pt x="3266" y="3114"/>
                      </a:lnTo>
                      <a:lnTo>
                        <a:pt x="3289" y="3015"/>
                      </a:lnTo>
                      <a:lnTo>
                        <a:pt x="3366" y="2968"/>
                      </a:lnTo>
                      <a:lnTo>
                        <a:pt x="3545" y="2852"/>
                      </a:lnTo>
                      <a:lnTo>
                        <a:pt x="3610" y="2846"/>
                      </a:lnTo>
                      <a:lnTo>
                        <a:pt x="3732" y="2922"/>
                      </a:lnTo>
                      <a:lnTo>
                        <a:pt x="3824" y="2893"/>
                      </a:lnTo>
                      <a:lnTo>
                        <a:pt x="3912" y="2748"/>
                      </a:lnTo>
                      <a:lnTo>
                        <a:pt x="3987" y="2741"/>
                      </a:lnTo>
                      <a:lnTo>
                        <a:pt x="4034" y="2806"/>
                      </a:lnTo>
                      <a:lnTo>
                        <a:pt x="4091" y="2881"/>
                      </a:lnTo>
                      <a:lnTo>
                        <a:pt x="4156" y="2875"/>
                      </a:lnTo>
                      <a:lnTo>
                        <a:pt x="4278" y="2823"/>
                      </a:lnTo>
                      <a:lnTo>
                        <a:pt x="4393" y="2905"/>
                      </a:lnTo>
                      <a:lnTo>
                        <a:pt x="4620" y="2881"/>
                      </a:lnTo>
                      <a:lnTo>
                        <a:pt x="4690" y="2794"/>
                      </a:lnTo>
                      <a:lnTo>
                        <a:pt x="4784" y="2840"/>
                      </a:lnTo>
                      <a:lnTo>
                        <a:pt x="4871" y="2840"/>
                      </a:lnTo>
                      <a:lnTo>
                        <a:pt x="4986" y="2765"/>
                      </a:lnTo>
                      <a:lnTo>
                        <a:pt x="4986" y="2631"/>
                      </a:lnTo>
                      <a:lnTo>
                        <a:pt x="5010" y="2562"/>
                      </a:lnTo>
                      <a:lnTo>
                        <a:pt x="4951" y="2544"/>
                      </a:lnTo>
                      <a:lnTo>
                        <a:pt x="5045" y="2497"/>
                      </a:lnTo>
                      <a:lnTo>
                        <a:pt x="5190" y="2457"/>
                      </a:lnTo>
                      <a:lnTo>
                        <a:pt x="5283" y="2515"/>
                      </a:lnTo>
                      <a:lnTo>
                        <a:pt x="5307" y="2654"/>
                      </a:lnTo>
                      <a:lnTo>
                        <a:pt x="5440" y="2811"/>
                      </a:lnTo>
                      <a:lnTo>
                        <a:pt x="5568" y="2818"/>
                      </a:lnTo>
                      <a:lnTo>
                        <a:pt x="5603" y="2846"/>
                      </a:lnTo>
                      <a:lnTo>
                        <a:pt x="5621" y="2905"/>
                      </a:lnTo>
                      <a:lnTo>
                        <a:pt x="5736" y="2945"/>
                      </a:lnTo>
                      <a:lnTo>
                        <a:pt x="5853" y="2881"/>
                      </a:lnTo>
                      <a:lnTo>
                        <a:pt x="5888" y="2985"/>
                      </a:lnTo>
                      <a:lnTo>
                        <a:pt x="5823" y="3172"/>
                      </a:lnTo>
                      <a:lnTo>
                        <a:pt x="5754" y="3154"/>
                      </a:lnTo>
                      <a:lnTo>
                        <a:pt x="5731" y="3247"/>
                      </a:lnTo>
                      <a:lnTo>
                        <a:pt x="5829" y="3334"/>
                      </a:lnTo>
                      <a:lnTo>
                        <a:pt x="5853" y="3404"/>
                      </a:lnTo>
                      <a:lnTo>
                        <a:pt x="5916" y="3357"/>
                      </a:lnTo>
                      <a:lnTo>
                        <a:pt x="6097" y="3107"/>
                      </a:lnTo>
                      <a:lnTo>
                        <a:pt x="6143" y="2474"/>
                      </a:lnTo>
                      <a:lnTo>
                        <a:pt x="6080" y="2451"/>
                      </a:lnTo>
                      <a:lnTo>
                        <a:pt x="6080" y="2312"/>
                      </a:lnTo>
                      <a:lnTo>
                        <a:pt x="5986" y="2271"/>
                      </a:lnTo>
                      <a:lnTo>
                        <a:pt x="5829" y="2340"/>
                      </a:lnTo>
                      <a:lnTo>
                        <a:pt x="5806" y="2225"/>
                      </a:lnTo>
                      <a:lnTo>
                        <a:pt x="5713" y="2201"/>
                      </a:lnTo>
                      <a:lnTo>
                        <a:pt x="5829" y="1929"/>
                      </a:lnTo>
                      <a:lnTo>
                        <a:pt x="5829" y="1749"/>
                      </a:lnTo>
                      <a:lnTo>
                        <a:pt x="5893" y="1679"/>
                      </a:lnTo>
                      <a:lnTo>
                        <a:pt x="6097" y="1632"/>
                      </a:lnTo>
                      <a:lnTo>
                        <a:pt x="6190" y="1562"/>
                      </a:lnTo>
                      <a:lnTo>
                        <a:pt x="6329" y="1545"/>
                      </a:lnTo>
                      <a:lnTo>
                        <a:pt x="6306" y="1632"/>
                      </a:lnTo>
                      <a:lnTo>
                        <a:pt x="6416" y="1592"/>
                      </a:lnTo>
                      <a:lnTo>
                        <a:pt x="6486" y="1516"/>
                      </a:lnTo>
                      <a:lnTo>
                        <a:pt x="6439" y="1475"/>
                      </a:lnTo>
                      <a:lnTo>
                        <a:pt x="6486" y="1249"/>
                      </a:lnTo>
                      <a:lnTo>
                        <a:pt x="6579" y="1202"/>
                      </a:lnTo>
                      <a:lnTo>
                        <a:pt x="6620" y="1266"/>
                      </a:lnTo>
                      <a:lnTo>
                        <a:pt x="6643" y="1266"/>
                      </a:lnTo>
                      <a:lnTo>
                        <a:pt x="6713" y="1062"/>
                      </a:lnTo>
                      <a:lnTo>
                        <a:pt x="6736" y="1062"/>
                      </a:lnTo>
                      <a:lnTo>
                        <a:pt x="6783" y="1226"/>
                      </a:lnTo>
                      <a:lnTo>
                        <a:pt x="6806" y="1266"/>
                      </a:lnTo>
                      <a:lnTo>
                        <a:pt x="6760" y="1383"/>
                      </a:lnTo>
                      <a:lnTo>
                        <a:pt x="6713" y="1609"/>
                      </a:lnTo>
                      <a:lnTo>
                        <a:pt x="6666" y="1725"/>
                      </a:lnTo>
                      <a:lnTo>
                        <a:pt x="6666" y="1929"/>
                      </a:lnTo>
                      <a:lnTo>
                        <a:pt x="6783" y="2248"/>
                      </a:lnTo>
                      <a:lnTo>
                        <a:pt x="6870" y="2312"/>
                      </a:lnTo>
                      <a:lnTo>
                        <a:pt x="6940" y="2474"/>
                      </a:lnTo>
                      <a:lnTo>
                        <a:pt x="7009" y="2312"/>
                      </a:lnTo>
                      <a:lnTo>
                        <a:pt x="7009" y="2201"/>
                      </a:lnTo>
                      <a:lnTo>
                        <a:pt x="7056" y="2178"/>
                      </a:lnTo>
                      <a:lnTo>
                        <a:pt x="7032" y="2091"/>
                      </a:lnTo>
                      <a:lnTo>
                        <a:pt x="7056" y="2021"/>
                      </a:lnTo>
                      <a:lnTo>
                        <a:pt x="6986" y="1887"/>
                      </a:lnTo>
                      <a:lnTo>
                        <a:pt x="7009" y="1795"/>
                      </a:lnTo>
                      <a:lnTo>
                        <a:pt x="6986" y="1632"/>
                      </a:lnTo>
                      <a:lnTo>
                        <a:pt x="6917" y="1679"/>
                      </a:lnTo>
                      <a:lnTo>
                        <a:pt x="6893" y="1428"/>
                      </a:lnTo>
                      <a:lnTo>
                        <a:pt x="6893" y="1383"/>
                      </a:lnTo>
                      <a:lnTo>
                        <a:pt x="7009" y="1289"/>
                      </a:lnTo>
                      <a:lnTo>
                        <a:pt x="7125" y="1249"/>
                      </a:lnTo>
                      <a:lnTo>
                        <a:pt x="7212" y="1359"/>
                      </a:lnTo>
                      <a:lnTo>
                        <a:pt x="7282" y="952"/>
                      </a:lnTo>
                      <a:lnTo>
                        <a:pt x="7439" y="860"/>
                      </a:lnTo>
                      <a:lnTo>
                        <a:pt x="7346" y="790"/>
                      </a:lnTo>
                      <a:lnTo>
                        <a:pt x="7376" y="726"/>
                      </a:lnTo>
                      <a:lnTo>
                        <a:pt x="7259" y="726"/>
                      </a:lnTo>
                      <a:lnTo>
                        <a:pt x="7189" y="656"/>
                      </a:lnTo>
                      <a:lnTo>
                        <a:pt x="7079" y="563"/>
                      </a:lnTo>
                      <a:lnTo>
                        <a:pt x="7142" y="546"/>
                      </a:lnTo>
                      <a:lnTo>
                        <a:pt x="7189" y="563"/>
                      </a:lnTo>
                      <a:lnTo>
                        <a:pt x="7299" y="499"/>
                      </a:lnTo>
                      <a:lnTo>
                        <a:pt x="7236" y="452"/>
                      </a:lnTo>
                      <a:lnTo>
                        <a:pt x="7212" y="337"/>
                      </a:lnTo>
                      <a:lnTo>
                        <a:pt x="7282" y="384"/>
                      </a:lnTo>
                      <a:lnTo>
                        <a:pt x="7463" y="406"/>
                      </a:lnTo>
                      <a:lnTo>
                        <a:pt x="7533" y="476"/>
                      </a:lnTo>
                      <a:lnTo>
                        <a:pt x="7690" y="452"/>
                      </a:lnTo>
                      <a:lnTo>
                        <a:pt x="7782" y="360"/>
                      </a:lnTo>
                      <a:lnTo>
                        <a:pt x="7596" y="337"/>
                      </a:lnTo>
                      <a:lnTo>
                        <a:pt x="7666" y="203"/>
                      </a:lnTo>
                      <a:lnTo>
                        <a:pt x="7533" y="116"/>
                      </a:lnTo>
                      <a:lnTo>
                        <a:pt x="7393" y="180"/>
                      </a:lnTo>
                      <a:lnTo>
                        <a:pt x="7259" y="70"/>
                      </a:lnTo>
                      <a:lnTo>
                        <a:pt x="7166" y="23"/>
                      </a:lnTo>
                      <a:lnTo>
                        <a:pt x="7125" y="46"/>
                      </a:lnTo>
                      <a:lnTo>
                        <a:pt x="7056" y="0"/>
                      </a:lnTo>
                      <a:lnTo>
                        <a:pt x="1308" y="2724"/>
                      </a:lnTo>
                      <a:lnTo>
                        <a:pt x="146" y="18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4" name="Freeform 255"/>
                <p:cNvSpPr>
                  <a:spLocks/>
                </p:cNvSpPr>
                <p:nvPr/>
              </p:nvSpPr>
              <p:spPr bwMode="auto">
                <a:xfrm>
                  <a:off x="1438" y="426"/>
                  <a:ext cx="895" cy="391"/>
                </a:xfrm>
                <a:custGeom>
                  <a:avLst/>
                  <a:gdLst>
                    <a:gd name="T0" fmla="*/ 6770 w 7160"/>
                    <a:gd name="T1" fmla="*/ 291 h 3125"/>
                    <a:gd name="T2" fmla="*/ 6451 w 7160"/>
                    <a:gd name="T3" fmla="*/ 383 h 3125"/>
                    <a:gd name="T4" fmla="*/ 6520 w 7160"/>
                    <a:gd name="T5" fmla="*/ 523 h 3125"/>
                    <a:gd name="T6" fmla="*/ 6137 w 7160"/>
                    <a:gd name="T7" fmla="*/ 587 h 3125"/>
                    <a:gd name="T8" fmla="*/ 5863 w 7160"/>
                    <a:gd name="T9" fmla="*/ 383 h 3125"/>
                    <a:gd name="T10" fmla="*/ 5457 w 7160"/>
                    <a:gd name="T11" fmla="*/ 407 h 3125"/>
                    <a:gd name="T12" fmla="*/ 5271 w 7160"/>
                    <a:gd name="T13" fmla="*/ 313 h 3125"/>
                    <a:gd name="T14" fmla="*/ 4957 w 7160"/>
                    <a:gd name="T15" fmla="*/ 360 h 3125"/>
                    <a:gd name="T16" fmla="*/ 4910 w 7160"/>
                    <a:gd name="T17" fmla="*/ 540 h 3125"/>
                    <a:gd name="T18" fmla="*/ 4754 w 7160"/>
                    <a:gd name="T19" fmla="*/ 564 h 3125"/>
                    <a:gd name="T20" fmla="*/ 4544 w 7160"/>
                    <a:gd name="T21" fmla="*/ 679 h 3125"/>
                    <a:gd name="T22" fmla="*/ 4434 w 7160"/>
                    <a:gd name="T23" fmla="*/ 564 h 3125"/>
                    <a:gd name="T24" fmla="*/ 4115 w 7160"/>
                    <a:gd name="T25" fmla="*/ 453 h 3125"/>
                    <a:gd name="T26" fmla="*/ 3911 w 7160"/>
                    <a:gd name="T27" fmla="*/ 540 h 3125"/>
                    <a:gd name="T28" fmla="*/ 3522 w 7160"/>
                    <a:gd name="T29" fmla="*/ 540 h 3125"/>
                    <a:gd name="T30" fmla="*/ 3388 w 7160"/>
                    <a:gd name="T31" fmla="*/ 744 h 3125"/>
                    <a:gd name="T32" fmla="*/ 3475 w 7160"/>
                    <a:gd name="T33" fmla="*/ 477 h 3125"/>
                    <a:gd name="T34" fmla="*/ 3458 w 7160"/>
                    <a:gd name="T35" fmla="*/ 226 h 3125"/>
                    <a:gd name="T36" fmla="*/ 3184 w 7160"/>
                    <a:gd name="T37" fmla="*/ 87 h 3125"/>
                    <a:gd name="T38" fmla="*/ 3091 w 7160"/>
                    <a:gd name="T39" fmla="*/ 180 h 3125"/>
                    <a:gd name="T40" fmla="*/ 2911 w 7160"/>
                    <a:gd name="T41" fmla="*/ 0 h 3125"/>
                    <a:gd name="T42" fmla="*/ 2819 w 7160"/>
                    <a:gd name="T43" fmla="*/ 157 h 3125"/>
                    <a:gd name="T44" fmla="*/ 2929 w 7160"/>
                    <a:gd name="T45" fmla="*/ 268 h 3125"/>
                    <a:gd name="T46" fmla="*/ 2679 w 7160"/>
                    <a:gd name="T47" fmla="*/ 383 h 3125"/>
                    <a:gd name="T48" fmla="*/ 2592 w 7160"/>
                    <a:gd name="T49" fmla="*/ 430 h 3125"/>
                    <a:gd name="T50" fmla="*/ 2498 w 7160"/>
                    <a:gd name="T51" fmla="*/ 791 h 3125"/>
                    <a:gd name="T52" fmla="*/ 2249 w 7160"/>
                    <a:gd name="T53" fmla="*/ 859 h 3125"/>
                    <a:gd name="T54" fmla="*/ 2453 w 7160"/>
                    <a:gd name="T55" fmla="*/ 1086 h 3125"/>
                    <a:gd name="T56" fmla="*/ 2475 w 7160"/>
                    <a:gd name="T57" fmla="*/ 1267 h 3125"/>
                    <a:gd name="T58" fmla="*/ 2202 w 7160"/>
                    <a:gd name="T59" fmla="*/ 1016 h 3125"/>
                    <a:gd name="T60" fmla="*/ 2115 w 7160"/>
                    <a:gd name="T61" fmla="*/ 1156 h 3125"/>
                    <a:gd name="T62" fmla="*/ 2115 w 7160"/>
                    <a:gd name="T63" fmla="*/ 1197 h 3125"/>
                    <a:gd name="T64" fmla="*/ 2092 w 7160"/>
                    <a:gd name="T65" fmla="*/ 1359 h 3125"/>
                    <a:gd name="T66" fmla="*/ 2272 w 7160"/>
                    <a:gd name="T67" fmla="*/ 1446 h 3125"/>
                    <a:gd name="T68" fmla="*/ 2249 w 7160"/>
                    <a:gd name="T69" fmla="*/ 1493 h 3125"/>
                    <a:gd name="T70" fmla="*/ 2184 w 7160"/>
                    <a:gd name="T71" fmla="*/ 1673 h 3125"/>
                    <a:gd name="T72" fmla="*/ 1935 w 7160"/>
                    <a:gd name="T73" fmla="*/ 1813 h 3125"/>
                    <a:gd name="T74" fmla="*/ 2069 w 7160"/>
                    <a:gd name="T75" fmla="*/ 1493 h 3125"/>
                    <a:gd name="T76" fmla="*/ 1772 w 7160"/>
                    <a:gd name="T77" fmla="*/ 1016 h 3125"/>
                    <a:gd name="T78" fmla="*/ 1842 w 7160"/>
                    <a:gd name="T79" fmla="*/ 1516 h 3125"/>
                    <a:gd name="T80" fmla="*/ 1661 w 7160"/>
                    <a:gd name="T81" fmla="*/ 1429 h 3125"/>
                    <a:gd name="T82" fmla="*/ 1499 w 7160"/>
                    <a:gd name="T83" fmla="*/ 1609 h 3125"/>
                    <a:gd name="T84" fmla="*/ 1249 w 7160"/>
                    <a:gd name="T85" fmla="*/ 1656 h 3125"/>
                    <a:gd name="T86" fmla="*/ 1022 w 7160"/>
                    <a:gd name="T87" fmla="*/ 1673 h 3125"/>
                    <a:gd name="T88" fmla="*/ 866 w 7160"/>
                    <a:gd name="T89" fmla="*/ 1813 h 3125"/>
                    <a:gd name="T90" fmla="*/ 773 w 7160"/>
                    <a:gd name="T91" fmla="*/ 1673 h 3125"/>
                    <a:gd name="T92" fmla="*/ 726 w 7160"/>
                    <a:gd name="T93" fmla="*/ 1905 h 3125"/>
                    <a:gd name="T94" fmla="*/ 616 w 7160"/>
                    <a:gd name="T95" fmla="*/ 2062 h 3125"/>
                    <a:gd name="T96" fmla="*/ 459 w 7160"/>
                    <a:gd name="T97" fmla="*/ 2109 h 3125"/>
                    <a:gd name="T98" fmla="*/ 365 w 7160"/>
                    <a:gd name="T99" fmla="*/ 1952 h 3125"/>
                    <a:gd name="T100" fmla="*/ 365 w 7160"/>
                    <a:gd name="T101" fmla="*/ 1882 h 3125"/>
                    <a:gd name="T102" fmla="*/ 616 w 7160"/>
                    <a:gd name="T103" fmla="*/ 1813 h 3125"/>
                    <a:gd name="T104" fmla="*/ 232 w 7160"/>
                    <a:gd name="T105" fmla="*/ 1586 h 3125"/>
                    <a:gd name="T106" fmla="*/ 75 w 7160"/>
                    <a:gd name="T107" fmla="*/ 1469 h 3125"/>
                    <a:gd name="T108" fmla="*/ 40 w 7160"/>
                    <a:gd name="T109" fmla="*/ 1644 h 3125"/>
                    <a:gd name="T110" fmla="*/ 110 w 7160"/>
                    <a:gd name="T111" fmla="*/ 1923 h 3125"/>
                    <a:gd name="T112" fmla="*/ 255 w 7160"/>
                    <a:gd name="T113" fmla="*/ 2266 h 3125"/>
                    <a:gd name="T114" fmla="*/ 7160 w 7160"/>
                    <a:gd name="T115" fmla="*/ 407 h 312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160"/>
                    <a:gd name="T175" fmla="*/ 0 h 3125"/>
                    <a:gd name="T176" fmla="*/ 7160 w 7160"/>
                    <a:gd name="T177" fmla="*/ 3125 h 312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160" h="3125">
                      <a:moveTo>
                        <a:pt x="7160" y="407"/>
                      </a:moveTo>
                      <a:lnTo>
                        <a:pt x="7021" y="383"/>
                      </a:lnTo>
                      <a:lnTo>
                        <a:pt x="6770" y="291"/>
                      </a:lnTo>
                      <a:lnTo>
                        <a:pt x="6590" y="291"/>
                      </a:lnTo>
                      <a:lnTo>
                        <a:pt x="6451" y="360"/>
                      </a:lnTo>
                      <a:lnTo>
                        <a:pt x="6451" y="383"/>
                      </a:lnTo>
                      <a:lnTo>
                        <a:pt x="6567" y="453"/>
                      </a:lnTo>
                      <a:lnTo>
                        <a:pt x="6567" y="523"/>
                      </a:lnTo>
                      <a:lnTo>
                        <a:pt x="6520" y="523"/>
                      </a:lnTo>
                      <a:lnTo>
                        <a:pt x="6410" y="430"/>
                      </a:lnTo>
                      <a:lnTo>
                        <a:pt x="6184" y="477"/>
                      </a:lnTo>
                      <a:lnTo>
                        <a:pt x="6137" y="587"/>
                      </a:lnTo>
                      <a:lnTo>
                        <a:pt x="6044" y="540"/>
                      </a:lnTo>
                      <a:lnTo>
                        <a:pt x="5957" y="540"/>
                      </a:lnTo>
                      <a:lnTo>
                        <a:pt x="5863" y="383"/>
                      </a:lnTo>
                      <a:lnTo>
                        <a:pt x="5638" y="383"/>
                      </a:lnTo>
                      <a:lnTo>
                        <a:pt x="5573" y="477"/>
                      </a:lnTo>
                      <a:lnTo>
                        <a:pt x="5457" y="407"/>
                      </a:lnTo>
                      <a:lnTo>
                        <a:pt x="5341" y="430"/>
                      </a:lnTo>
                      <a:lnTo>
                        <a:pt x="5364" y="313"/>
                      </a:lnTo>
                      <a:lnTo>
                        <a:pt x="5271" y="313"/>
                      </a:lnTo>
                      <a:lnTo>
                        <a:pt x="5114" y="477"/>
                      </a:lnTo>
                      <a:lnTo>
                        <a:pt x="5090" y="360"/>
                      </a:lnTo>
                      <a:lnTo>
                        <a:pt x="4957" y="360"/>
                      </a:lnTo>
                      <a:lnTo>
                        <a:pt x="4864" y="407"/>
                      </a:lnTo>
                      <a:lnTo>
                        <a:pt x="4957" y="540"/>
                      </a:lnTo>
                      <a:lnTo>
                        <a:pt x="4910" y="540"/>
                      </a:lnTo>
                      <a:lnTo>
                        <a:pt x="4910" y="587"/>
                      </a:lnTo>
                      <a:lnTo>
                        <a:pt x="4818" y="587"/>
                      </a:lnTo>
                      <a:lnTo>
                        <a:pt x="4754" y="564"/>
                      </a:lnTo>
                      <a:lnTo>
                        <a:pt x="4637" y="657"/>
                      </a:lnTo>
                      <a:lnTo>
                        <a:pt x="4661" y="744"/>
                      </a:lnTo>
                      <a:lnTo>
                        <a:pt x="4544" y="679"/>
                      </a:lnTo>
                      <a:lnTo>
                        <a:pt x="4497" y="610"/>
                      </a:lnTo>
                      <a:lnTo>
                        <a:pt x="4434" y="610"/>
                      </a:lnTo>
                      <a:lnTo>
                        <a:pt x="4434" y="564"/>
                      </a:lnTo>
                      <a:lnTo>
                        <a:pt x="4318" y="430"/>
                      </a:lnTo>
                      <a:lnTo>
                        <a:pt x="4161" y="430"/>
                      </a:lnTo>
                      <a:lnTo>
                        <a:pt x="4115" y="453"/>
                      </a:lnTo>
                      <a:lnTo>
                        <a:pt x="4138" y="523"/>
                      </a:lnTo>
                      <a:lnTo>
                        <a:pt x="3934" y="564"/>
                      </a:lnTo>
                      <a:lnTo>
                        <a:pt x="3911" y="540"/>
                      </a:lnTo>
                      <a:lnTo>
                        <a:pt x="3888" y="523"/>
                      </a:lnTo>
                      <a:lnTo>
                        <a:pt x="3731" y="564"/>
                      </a:lnTo>
                      <a:lnTo>
                        <a:pt x="3522" y="540"/>
                      </a:lnTo>
                      <a:lnTo>
                        <a:pt x="3522" y="610"/>
                      </a:lnTo>
                      <a:lnTo>
                        <a:pt x="3458" y="657"/>
                      </a:lnTo>
                      <a:lnTo>
                        <a:pt x="3388" y="744"/>
                      </a:lnTo>
                      <a:lnTo>
                        <a:pt x="3365" y="721"/>
                      </a:lnTo>
                      <a:lnTo>
                        <a:pt x="3435" y="540"/>
                      </a:lnTo>
                      <a:lnTo>
                        <a:pt x="3475" y="477"/>
                      </a:lnTo>
                      <a:lnTo>
                        <a:pt x="3475" y="407"/>
                      </a:lnTo>
                      <a:lnTo>
                        <a:pt x="3498" y="313"/>
                      </a:lnTo>
                      <a:lnTo>
                        <a:pt x="3458" y="226"/>
                      </a:lnTo>
                      <a:lnTo>
                        <a:pt x="3458" y="157"/>
                      </a:lnTo>
                      <a:lnTo>
                        <a:pt x="3301" y="111"/>
                      </a:lnTo>
                      <a:lnTo>
                        <a:pt x="3184" y="87"/>
                      </a:lnTo>
                      <a:lnTo>
                        <a:pt x="3138" y="111"/>
                      </a:lnTo>
                      <a:lnTo>
                        <a:pt x="3138" y="180"/>
                      </a:lnTo>
                      <a:lnTo>
                        <a:pt x="3091" y="180"/>
                      </a:lnTo>
                      <a:lnTo>
                        <a:pt x="3044" y="111"/>
                      </a:lnTo>
                      <a:lnTo>
                        <a:pt x="2957" y="64"/>
                      </a:lnTo>
                      <a:lnTo>
                        <a:pt x="2911" y="0"/>
                      </a:lnTo>
                      <a:lnTo>
                        <a:pt x="2865" y="17"/>
                      </a:lnTo>
                      <a:lnTo>
                        <a:pt x="2819" y="111"/>
                      </a:lnTo>
                      <a:lnTo>
                        <a:pt x="2819" y="157"/>
                      </a:lnTo>
                      <a:lnTo>
                        <a:pt x="2911" y="203"/>
                      </a:lnTo>
                      <a:lnTo>
                        <a:pt x="2889" y="226"/>
                      </a:lnTo>
                      <a:lnTo>
                        <a:pt x="2929" y="268"/>
                      </a:lnTo>
                      <a:lnTo>
                        <a:pt x="2889" y="268"/>
                      </a:lnTo>
                      <a:lnTo>
                        <a:pt x="2819" y="360"/>
                      </a:lnTo>
                      <a:lnTo>
                        <a:pt x="2679" y="383"/>
                      </a:lnTo>
                      <a:lnTo>
                        <a:pt x="2638" y="360"/>
                      </a:lnTo>
                      <a:lnTo>
                        <a:pt x="2568" y="383"/>
                      </a:lnTo>
                      <a:lnTo>
                        <a:pt x="2592" y="430"/>
                      </a:lnTo>
                      <a:lnTo>
                        <a:pt x="2453" y="540"/>
                      </a:lnTo>
                      <a:lnTo>
                        <a:pt x="2435" y="679"/>
                      </a:lnTo>
                      <a:lnTo>
                        <a:pt x="2498" y="791"/>
                      </a:lnTo>
                      <a:lnTo>
                        <a:pt x="2435" y="767"/>
                      </a:lnTo>
                      <a:lnTo>
                        <a:pt x="2296" y="836"/>
                      </a:lnTo>
                      <a:lnTo>
                        <a:pt x="2249" y="859"/>
                      </a:lnTo>
                      <a:lnTo>
                        <a:pt x="2272" y="999"/>
                      </a:lnTo>
                      <a:lnTo>
                        <a:pt x="2411" y="1016"/>
                      </a:lnTo>
                      <a:lnTo>
                        <a:pt x="2453" y="1086"/>
                      </a:lnTo>
                      <a:lnTo>
                        <a:pt x="2545" y="1220"/>
                      </a:lnTo>
                      <a:lnTo>
                        <a:pt x="2592" y="1359"/>
                      </a:lnTo>
                      <a:lnTo>
                        <a:pt x="2475" y="1267"/>
                      </a:lnTo>
                      <a:lnTo>
                        <a:pt x="2411" y="1086"/>
                      </a:lnTo>
                      <a:lnTo>
                        <a:pt x="2249" y="1016"/>
                      </a:lnTo>
                      <a:lnTo>
                        <a:pt x="2202" y="1016"/>
                      </a:lnTo>
                      <a:lnTo>
                        <a:pt x="2184" y="1063"/>
                      </a:lnTo>
                      <a:lnTo>
                        <a:pt x="2092" y="1133"/>
                      </a:lnTo>
                      <a:lnTo>
                        <a:pt x="2115" y="1156"/>
                      </a:lnTo>
                      <a:lnTo>
                        <a:pt x="2202" y="1156"/>
                      </a:lnTo>
                      <a:lnTo>
                        <a:pt x="2226" y="1220"/>
                      </a:lnTo>
                      <a:lnTo>
                        <a:pt x="2115" y="1197"/>
                      </a:lnTo>
                      <a:lnTo>
                        <a:pt x="1999" y="1110"/>
                      </a:lnTo>
                      <a:lnTo>
                        <a:pt x="1999" y="1197"/>
                      </a:lnTo>
                      <a:lnTo>
                        <a:pt x="2092" y="1359"/>
                      </a:lnTo>
                      <a:lnTo>
                        <a:pt x="2092" y="1406"/>
                      </a:lnTo>
                      <a:lnTo>
                        <a:pt x="2162" y="1446"/>
                      </a:lnTo>
                      <a:lnTo>
                        <a:pt x="2272" y="1446"/>
                      </a:lnTo>
                      <a:lnTo>
                        <a:pt x="2365" y="1586"/>
                      </a:lnTo>
                      <a:lnTo>
                        <a:pt x="2411" y="1609"/>
                      </a:lnTo>
                      <a:lnTo>
                        <a:pt x="2249" y="1493"/>
                      </a:lnTo>
                      <a:lnTo>
                        <a:pt x="2202" y="1493"/>
                      </a:lnTo>
                      <a:lnTo>
                        <a:pt x="2139" y="1563"/>
                      </a:lnTo>
                      <a:lnTo>
                        <a:pt x="2184" y="1673"/>
                      </a:lnTo>
                      <a:lnTo>
                        <a:pt x="2139" y="1813"/>
                      </a:lnTo>
                      <a:lnTo>
                        <a:pt x="2045" y="1835"/>
                      </a:lnTo>
                      <a:lnTo>
                        <a:pt x="1935" y="1813"/>
                      </a:lnTo>
                      <a:lnTo>
                        <a:pt x="2022" y="1766"/>
                      </a:lnTo>
                      <a:lnTo>
                        <a:pt x="2069" y="1609"/>
                      </a:lnTo>
                      <a:lnTo>
                        <a:pt x="2069" y="1493"/>
                      </a:lnTo>
                      <a:lnTo>
                        <a:pt x="1912" y="1220"/>
                      </a:lnTo>
                      <a:lnTo>
                        <a:pt x="1842" y="1040"/>
                      </a:lnTo>
                      <a:lnTo>
                        <a:pt x="1772" y="1016"/>
                      </a:lnTo>
                      <a:lnTo>
                        <a:pt x="1726" y="1243"/>
                      </a:lnTo>
                      <a:lnTo>
                        <a:pt x="1748" y="1406"/>
                      </a:lnTo>
                      <a:lnTo>
                        <a:pt x="1842" y="1516"/>
                      </a:lnTo>
                      <a:lnTo>
                        <a:pt x="1842" y="1539"/>
                      </a:lnTo>
                      <a:lnTo>
                        <a:pt x="1748" y="1493"/>
                      </a:lnTo>
                      <a:lnTo>
                        <a:pt x="1661" y="1429"/>
                      </a:lnTo>
                      <a:lnTo>
                        <a:pt x="1476" y="1446"/>
                      </a:lnTo>
                      <a:lnTo>
                        <a:pt x="1499" y="1539"/>
                      </a:lnTo>
                      <a:lnTo>
                        <a:pt x="1499" y="1609"/>
                      </a:lnTo>
                      <a:lnTo>
                        <a:pt x="1453" y="1609"/>
                      </a:lnTo>
                      <a:lnTo>
                        <a:pt x="1436" y="1539"/>
                      </a:lnTo>
                      <a:lnTo>
                        <a:pt x="1249" y="1656"/>
                      </a:lnTo>
                      <a:lnTo>
                        <a:pt x="1209" y="1633"/>
                      </a:lnTo>
                      <a:lnTo>
                        <a:pt x="1185" y="1586"/>
                      </a:lnTo>
                      <a:lnTo>
                        <a:pt x="1022" y="1673"/>
                      </a:lnTo>
                      <a:lnTo>
                        <a:pt x="1000" y="1743"/>
                      </a:lnTo>
                      <a:lnTo>
                        <a:pt x="935" y="1743"/>
                      </a:lnTo>
                      <a:lnTo>
                        <a:pt x="866" y="1813"/>
                      </a:lnTo>
                      <a:lnTo>
                        <a:pt x="843" y="1766"/>
                      </a:lnTo>
                      <a:lnTo>
                        <a:pt x="843" y="1656"/>
                      </a:lnTo>
                      <a:lnTo>
                        <a:pt x="773" y="1673"/>
                      </a:lnTo>
                      <a:lnTo>
                        <a:pt x="749" y="1743"/>
                      </a:lnTo>
                      <a:lnTo>
                        <a:pt x="773" y="1859"/>
                      </a:lnTo>
                      <a:lnTo>
                        <a:pt x="726" y="1905"/>
                      </a:lnTo>
                      <a:lnTo>
                        <a:pt x="662" y="1923"/>
                      </a:lnTo>
                      <a:lnTo>
                        <a:pt x="592" y="2016"/>
                      </a:lnTo>
                      <a:lnTo>
                        <a:pt x="616" y="2062"/>
                      </a:lnTo>
                      <a:lnTo>
                        <a:pt x="592" y="2109"/>
                      </a:lnTo>
                      <a:lnTo>
                        <a:pt x="482" y="2039"/>
                      </a:lnTo>
                      <a:lnTo>
                        <a:pt x="459" y="2109"/>
                      </a:lnTo>
                      <a:lnTo>
                        <a:pt x="459" y="2156"/>
                      </a:lnTo>
                      <a:lnTo>
                        <a:pt x="342" y="2062"/>
                      </a:lnTo>
                      <a:lnTo>
                        <a:pt x="365" y="1952"/>
                      </a:lnTo>
                      <a:lnTo>
                        <a:pt x="273" y="1882"/>
                      </a:lnTo>
                      <a:lnTo>
                        <a:pt x="232" y="1835"/>
                      </a:lnTo>
                      <a:lnTo>
                        <a:pt x="365" y="1882"/>
                      </a:lnTo>
                      <a:lnTo>
                        <a:pt x="459" y="1905"/>
                      </a:lnTo>
                      <a:lnTo>
                        <a:pt x="546" y="1882"/>
                      </a:lnTo>
                      <a:lnTo>
                        <a:pt x="616" y="1813"/>
                      </a:lnTo>
                      <a:lnTo>
                        <a:pt x="459" y="1633"/>
                      </a:lnTo>
                      <a:lnTo>
                        <a:pt x="365" y="1586"/>
                      </a:lnTo>
                      <a:lnTo>
                        <a:pt x="232" y="1586"/>
                      </a:lnTo>
                      <a:lnTo>
                        <a:pt x="162" y="1539"/>
                      </a:lnTo>
                      <a:lnTo>
                        <a:pt x="98" y="1469"/>
                      </a:lnTo>
                      <a:lnTo>
                        <a:pt x="75" y="1469"/>
                      </a:lnTo>
                      <a:lnTo>
                        <a:pt x="23" y="1481"/>
                      </a:lnTo>
                      <a:lnTo>
                        <a:pt x="0" y="1551"/>
                      </a:lnTo>
                      <a:lnTo>
                        <a:pt x="40" y="1644"/>
                      </a:lnTo>
                      <a:lnTo>
                        <a:pt x="46" y="1743"/>
                      </a:lnTo>
                      <a:lnTo>
                        <a:pt x="104" y="1847"/>
                      </a:lnTo>
                      <a:lnTo>
                        <a:pt x="110" y="1923"/>
                      </a:lnTo>
                      <a:lnTo>
                        <a:pt x="150" y="1999"/>
                      </a:lnTo>
                      <a:lnTo>
                        <a:pt x="150" y="2086"/>
                      </a:lnTo>
                      <a:lnTo>
                        <a:pt x="255" y="2266"/>
                      </a:lnTo>
                      <a:lnTo>
                        <a:pt x="255" y="2301"/>
                      </a:lnTo>
                      <a:lnTo>
                        <a:pt x="1418" y="3125"/>
                      </a:lnTo>
                      <a:lnTo>
                        <a:pt x="7160" y="4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5" name="Freeform 256"/>
                <p:cNvSpPr>
                  <a:spLocks/>
                </p:cNvSpPr>
                <p:nvPr/>
              </p:nvSpPr>
              <p:spPr bwMode="auto">
                <a:xfrm>
                  <a:off x="1558" y="559"/>
                  <a:ext cx="43" cy="45"/>
                </a:xfrm>
                <a:custGeom>
                  <a:avLst/>
                  <a:gdLst>
                    <a:gd name="T0" fmla="*/ 164 w 344"/>
                    <a:gd name="T1" fmla="*/ 0 h 359"/>
                    <a:gd name="T2" fmla="*/ 164 w 344"/>
                    <a:gd name="T3" fmla="*/ 92 h 359"/>
                    <a:gd name="T4" fmla="*/ 187 w 344"/>
                    <a:gd name="T5" fmla="*/ 209 h 359"/>
                    <a:gd name="T6" fmla="*/ 297 w 344"/>
                    <a:gd name="T7" fmla="*/ 313 h 359"/>
                    <a:gd name="T8" fmla="*/ 344 w 344"/>
                    <a:gd name="T9" fmla="*/ 359 h 359"/>
                    <a:gd name="T10" fmla="*/ 204 w 344"/>
                    <a:gd name="T11" fmla="*/ 336 h 359"/>
                    <a:gd name="T12" fmla="*/ 140 w 344"/>
                    <a:gd name="T13" fmla="*/ 249 h 359"/>
                    <a:gd name="T14" fmla="*/ 47 w 344"/>
                    <a:gd name="T15" fmla="*/ 226 h 359"/>
                    <a:gd name="T16" fmla="*/ 24 w 344"/>
                    <a:gd name="T17" fmla="*/ 226 h 359"/>
                    <a:gd name="T18" fmla="*/ 0 w 344"/>
                    <a:gd name="T19" fmla="*/ 156 h 359"/>
                    <a:gd name="T20" fmla="*/ 24 w 344"/>
                    <a:gd name="T21" fmla="*/ 156 h 359"/>
                    <a:gd name="T22" fmla="*/ 24 w 344"/>
                    <a:gd name="T23" fmla="*/ 115 h 359"/>
                    <a:gd name="T24" fmla="*/ 70 w 344"/>
                    <a:gd name="T25" fmla="*/ 69 h 359"/>
                    <a:gd name="T26" fmla="*/ 47 w 344"/>
                    <a:gd name="T27" fmla="*/ 0 h 359"/>
                    <a:gd name="T28" fmla="*/ 117 w 344"/>
                    <a:gd name="T29" fmla="*/ 0 h 359"/>
                    <a:gd name="T30" fmla="*/ 164 w 344"/>
                    <a:gd name="T31" fmla="*/ 0 h 3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44"/>
                    <a:gd name="T49" fmla="*/ 0 h 359"/>
                    <a:gd name="T50" fmla="*/ 344 w 344"/>
                    <a:gd name="T51" fmla="*/ 359 h 3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44" h="359">
                      <a:moveTo>
                        <a:pt x="164" y="0"/>
                      </a:moveTo>
                      <a:lnTo>
                        <a:pt x="164" y="92"/>
                      </a:lnTo>
                      <a:lnTo>
                        <a:pt x="187" y="209"/>
                      </a:lnTo>
                      <a:lnTo>
                        <a:pt x="297" y="313"/>
                      </a:lnTo>
                      <a:lnTo>
                        <a:pt x="344" y="359"/>
                      </a:lnTo>
                      <a:lnTo>
                        <a:pt x="204" y="336"/>
                      </a:lnTo>
                      <a:lnTo>
                        <a:pt x="140" y="249"/>
                      </a:lnTo>
                      <a:lnTo>
                        <a:pt x="47" y="226"/>
                      </a:lnTo>
                      <a:lnTo>
                        <a:pt x="24" y="226"/>
                      </a:lnTo>
                      <a:lnTo>
                        <a:pt x="0" y="156"/>
                      </a:lnTo>
                      <a:lnTo>
                        <a:pt x="24" y="156"/>
                      </a:lnTo>
                      <a:lnTo>
                        <a:pt x="24" y="115"/>
                      </a:lnTo>
                      <a:lnTo>
                        <a:pt x="70" y="69"/>
                      </a:lnTo>
                      <a:lnTo>
                        <a:pt x="47" y="0"/>
                      </a:lnTo>
                      <a:lnTo>
                        <a:pt x="117" y="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6" name="Freeform 257"/>
                <p:cNvSpPr>
                  <a:spLocks/>
                </p:cNvSpPr>
                <p:nvPr/>
              </p:nvSpPr>
              <p:spPr bwMode="auto">
                <a:xfrm>
                  <a:off x="1604" y="601"/>
                  <a:ext cx="8" cy="6"/>
                </a:xfrm>
                <a:custGeom>
                  <a:avLst/>
                  <a:gdLst>
                    <a:gd name="T0" fmla="*/ 0 w 65"/>
                    <a:gd name="T1" fmla="*/ 0 h 47"/>
                    <a:gd name="T2" fmla="*/ 18 w 65"/>
                    <a:gd name="T3" fmla="*/ 47 h 47"/>
                    <a:gd name="T4" fmla="*/ 47 w 65"/>
                    <a:gd name="T5" fmla="*/ 47 h 47"/>
                    <a:gd name="T6" fmla="*/ 65 w 65"/>
                    <a:gd name="T7" fmla="*/ 23 h 47"/>
                    <a:gd name="T8" fmla="*/ 65 w 65"/>
                    <a:gd name="T9" fmla="*/ 0 h 47"/>
                    <a:gd name="T10" fmla="*/ 0 w 65"/>
                    <a:gd name="T11" fmla="*/ 0 h 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5"/>
                    <a:gd name="T19" fmla="*/ 0 h 47"/>
                    <a:gd name="T20" fmla="*/ 65 w 65"/>
                    <a:gd name="T21" fmla="*/ 47 h 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5" h="47">
                      <a:moveTo>
                        <a:pt x="0" y="0"/>
                      </a:moveTo>
                      <a:lnTo>
                        <a:pt x="18" y="47"/>
                      </a:lnTo>
                      <a:lnTo>
                        <a:pt x="47" y="47"/>
                      </a:lnTo>
                      <a:lnTo>
                        <a:pt x="65" y="23"/>
                      </a:lnTo>
                      <a:lnTo>
                        <a:pt x="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7" name="Freeform 258"/>
                <p:cNvSpPr>
                  <a:spLocks/>
                </p:cNvSpPr>
                <p:nvPr/>
              </p:nvSpPr>
              <p:spPr bwMode="auto">
                <a:xfrm>
                  <a:off x="1567" y="482"/>
                  <a:ext cx="60" cy="71"/>
                </a:xfrm>
                <a:custGeom>
                  <a:avLst/>
                  <a:gdLst>
                    <a:gd name="T0" fmla="*/ 94 w 477"/>
                    <a:gd name="T1" fmla="*/ 564 h 564"/>
                    <a:gd name="T2" fmla="*/ 157 w 477"/>
                    <a:gd name="T3" fmla="*/ 424 h 564"/>
                    <a:gd name="T4" fmla="*/ 204 w 477"/>
                    <a:gd name="T5" fmla="*/ 407 h 564"/>
                    <a:gd name="T6" fmla="*/ 227 w 477"/>
                    <a:gd name="T7" fmla="*/ 361 h 564"/>
                    <a:gd name="T8" fmla="*/ 274 w 477"/>
                    <a:gd name="T9" fmla="*/ 297 h 564"/>
                    <a:gd name="T10" fmla="*/ 430 w 477"/>
                    <a:gd name="T11" fmla="*/ 180 h 564"/>
                    <a:gd name="T12" fmla="*/ 477 w 477"/>
                    <a:gd name="T13" fmla="*/ 93 h 564"/>
                    <a:gd name="T14" fmla="*/ 453 w 477"/>
                    <a:gd name="T15" fmla="*/ 23 h 564"/>
                    <a:gd name="T16" fmla="*/ 430 w 477"/>
                    <a:gd name="T17" fmla="*/ 0 h 564"/>
                    <a:gd name="T18" fmla="*/ 384 w 477"/>
                    <a:gd name="T19" fmla="*/ 23 h 564"/>
                    <a:gd name="T20" fmla="*/ 343 w 477"/>
                    <a:gd name="T21" fmla="*/ 23 h 564"/>
                    <a:gd name="T22" fmla="*/ 251 w 477"/>
                    <a:gd name="T23" fmla="*/ 117 h 564"/>
                    <a:gd name="T24" fmla="*/ 251 w 477"/>
                    <a:gd name="T25" fmla="*/ 140 h 564"/>
                    <a:gd name="T26" fmla="*/ 157 w 477"/>
                    <a:gd name="T27" fmla="*/ 180 h 564"/>
                    <a:gd name="T28" fmla="*/ 134 w 477"/>
                    <a:gd name="T29" fmla="*/ 250 h 564"/>
                    <a:gd name="T30" fmla="*/ 134 w 477"/>
                    <a:gd name="T31" fmla="*/ 320 h 564"/>
                    <a:gd name="T32" fmla="*/ 94 w 477"/>
                    <a:gd name="T33" fmla="*/ 344 h 564"/>
                    <a:gd name="T34" fmla="*/ 24 w 477"/>
                    <a:gd name="T35" fmla="*/ 344 h 564"/>
                    <a:gd name="T36" fmla="*/ 0 w 477"/>
                    <a:gd name="T37" fmla="*/ 361 h 564"/>
                    <a:gd name="T38" fmla="*/ 47 w 477"/>
                    <a:gd name="T39" fmla="*/ 384 h 564"/>
                    <a:gd name="T40" fmla="*/ 24 w 477"/>
                    <a:gd name="T41" fmla="*/ 454 h 564"/>
                    <a:gd name="T42" fmla="*/ 70 w 477"/>
                    <a:gd name="T43" fmla="*/ 499 h 564"/>
                    <a:gd name="T44" fmla="*/ 24 w 477"/>
                    <a:gd name="T45" fmla="*/ 541 h 564"/>
                    <a:gd name="T46" fmla="*/ 47 w 477"/>
                    <a:gd name="T47" fmla="*/ 564 h 564"/>
                    <a:gd name="T48" fmla="*/ 94 w 477"/>
                    <a:gd name="T49" fmla="*/ 564 h 5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7"/>
                    <a:gd name="T76" fmla="*/ 0 h 564"/>
                    <a:gd name="T77" fmla="*/ 477 w 477"/>
                    <a:gd name="T78" fmla="*/ 564 h 5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7" h="564">
                      <a:moveTo>
                        <a:pt x="94" y="564"/>
                      </a:moveTo>
                      <a:lnTo>
                        <a:pt x="157" y="424"/>
                      </a:lnTo>
                      <a:lnTo>
                        <a:pt x="204" y="407"/>
                      </a:lnTo>
                      <a:lnTo>
                        <a:pt x="227" y="361"/>
                      </a:lnTo>
                      <a:lnTo>
                        <a:pt x="274" y="297"/>
                      </a:lnTo>
                      <a:lnTo>
                        <a:pt x="430" y="180"/>
                      </a:lnTo>
                      <a:lnTo>
                        <a:pt x="477" y="93"/>
                      </a:lnTo>
                      <a:lnTo>
                        <a:pt x="453" y="23"/>
                      </a:lnTo>
                      <a:lnTo>
                        <a:pt x="430" y="0"/>
                      </a:lnTo>
                      <a:lnTo>
                        <a:pt x="384" y="23"/>
                      </a:lnTo>
                      <a:lnTo>
                        <a:pt x="343" y="23"/>
                      </a:lnTo>
                      <a:lnTo>
                        <a:pt x="251" y="117"/>
                      </a:lnTo>
                      <a:lnTo>
                        <a:pt x="251" y="140"/>
                      </a:lnTo>
                      <a:lnTo>
                        <a:pt x="157" y="180"/>
                      </a:lnTo>
                      <a:lnTo>
                        <a:pt x="134" y="250"/>
                      </a:lnTo>
                      <a:lnTo>
                        <a:pt x="134" y="320"/>
                      </a:lnTo>
                      <a:lnTo>
                        <a:pt x="94" y="344"/>
                      </a:lnTo>
                      <a:lnTo>
                        <a:pt x="24" y="344"/>
                      </a:lnTo>
                      <a:lnTo>
                        <a:pt x="0" y="361"/>
                      </a:lnTo>
                      <a:lnTo>
                        <a:pt x="47" y="384"/>
                      </a:lnTo>
                      <a:lnTo>
                        <a:pt x="24" y="454"/>
                      </a:lnTo>
                      <a:lnTo>
                        <a:pt x="70" y="499"/>
                      </a:lnTo>
                      <a:lnTo>
                        <a:pt x="24" y="541"/>
                      </a:lnTo>
                      <a:lnTo>
                        <a:pt x="47" y="564"/>
                      </a:lnTo>
                      <a:lnTo>
                        <a:pt x="94" y="5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8" name="Freeform 259"/>
                <p:cNvSpPr>
                  <a:spLocks/>
                </p:cNvSpPr>
                <p:nvPr/>
              </p:nvSpPr>
              <p:spPr bwMode="auto">
                <a:xfrm>
                  <a:off x="1694" y="367"/>
                  <a:ext cx="23" cy="28"/>
                </a:xfrm>
                <a:custGeom>
                  <a:avLst/>
                  <a:gdLst>
                    <a:gd name="T0" fmla="*/ 0 w 181"/>
                    <a:gd name="T1" fmla="*/ 92 h 226"/>
                    <a:gd name="T2" fmla="*/ 17 w 181"/>
                    <a:gd name="T3" fmla="*/ 116 h 226"/>
                    <a:gd name="T4" fmla="*/ 17 w 181"/>
                    <a:gd name="T5" fmla="*/ 156 h 226"/>
                    <a:gd name="T6" fmla="*/ 111 w 181"/>
                    <a:gd name="T7" fmla="*/ 179 h 226"/>
                    <a:gd name="T8" fmla="*/ 134 w 181"/>
                    <a:gd name="T9" fmla="*/ 226 h 226"/>
                    <a:gd name="T10" fmla="*/ 157 w 181"/>
                    <a:gd name="T11" fmla="*/ 226 h 226"/>
                    <a:gd name="T12" fmla="*/ 157 w 181"/>
                    <a:gd name="T13" fmla="*/ 203 h 226"/>
                    <a:gd name="T14" fmla="*/ 157 w 181"/>
                    <a:gd name="T15" fmla="*/ 134 h 226"/>
                    <a:gd name="T16" fmla="*/ 181 w 181"/>
                    <a:gd name="T17" fmla="*/ 116 h 226"/>
                    <a:gd name="T18" fmla="*/ 181 w 181"/>
                    <a:gd name="T19" fmla="*/ 69 h 226"/>
                    <a:gd name="T20" fmla="*/ 111 w 181"/>
                    <a:gd name="T21" fmla="*/ 0 h 226"/>
                    <a:gd name="T22" fmla="*/ 64 w 181"/>
                    <a:gd name="T23" fmla="*/ 22 h 226"/>
                    <a:gd name="T24" fmla="*/ 41 w 181"/>
                    <a:gd name="T25" fmla="*/ 0 h 226"/>
                    <a:gd name="T26" fmla="*/ 17 w 181"/>
                    <a:gd name="T27" fmla="*/ 69 h 226"/>
                    <a:gd name="T28" fmla="*/ 0 w 181"/>
                    <a:gd name="T29" fmla="*/ 92 h 2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1"/>
                    <a:gd name="T46" fmla="*/ 0 h 226"/>
                    <a:gd name="T47" fmla="*/ 181 w 181"/>
                    <a:gd name="T48" fmla="*/ 226 h 2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1" h="226">
                      <a:moveTo>
                        <a:pt x="0" y="92"/>
                      </a:moveTo>
                      <a:lnTo>
                        <a:pt x="17" y="116"/>
                      </a:lnTo>
                      <a:lnTo>
                        <a:pt x="17" y="156"/>
                      </a:lnTo>
                      <a:lnTo>
                        <a:pt x="111" y="179"/>
                      </a:lnTo>
                      <a:lnTo>
                        <a:pt x="134" y="226"/>
                      </a:lnTo>
                      <a:lnTo>
                        <a:pt x="157" y="226"/>
                      </a:lnTo>
                      <a:lnTo>
                        <a:pt x="157" y="203"/>
                      </a:lnTo>
                      <a:lnTo>
                        <a:pt x="157" y="134"/>
                      </a:lnTo>
                      <a:lnTo>
                        <a:pt x="181" y="116"/>
                      </a:lnTo>
                      <a:lnTo>
                        <a:pt x="181" y="69"/>
                      </a:lnTo>
                      <a:lnTo>
                        <a:pt x="111" y="0"/>
                      </a:lnTo>
                      <a:lnTo>
                        <a:pt x="64" y="22"/>
                      </a:lnTo>
                      <a:lnTo>
                        <a:pt x="41" y="0"/>
                      </a:lnTo>
                      <a:lnTo>
                        <a:pt x="17" y="69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9" name="Freeform 260"/>
                <p:cNvSpPr>
                  <a:spLocks/>
                </p:cNvSpPr>
                <p:nvPr/>
              </p:nvSpPr>
              <p:spPr bwMode="auto">
                <a:xfrm>
                  <a:off x="1719" y="389"/>
                  <a:ext cx="32" cy="32"/>
                </a:xfrm>
                <a:custGeom>
                  <a:avLst/>
                  <a:gdLst>
                    <a:gd name="T0" fmla="*/ 0 w 249"/>
                    <a:gd name="T1" fmla="*/ 24 h 251"/>
                    <a:gd name="T2" fmla="*/ 0 w 249"/>
                    <a:gd name="T3" fmla="*/ 94 h 251"/>
                    <a:gd name="T4" fmla="*/ 23 w 249"/>
                    <a:gd name="T5" fmla="*/ 157 h 251"/>
                    <a:gd name="T6" fmla="*/ 134 w 249"/>
                    <a:gd name="T7" fmla="*/ 181 h 251"/>
                    <a:gd name="T8" fmla="*/ 226 w 249"/>
                    <a:gd name="T9" fmla="*/ 251 h 251"/>
                    <a:gd name="T10" fmla="*/ 249 w 249"/>
                    <a:gd name="T11" fmla="*/ 204 h 251"/>
                    <a:gd name="T12" fmla="*/ 180 w 249"/>
                    <a:gd name="T13" fmla="*/ 134 h 251"/>
                    <a:gd name="T14" fmla="*/ 204 w 249"/>
                    <a:gd name="T15" fmla="*/ 47 h 251"/>
                    <a:gd name="T16" fmla="*/ 180 w 249"/>
                    <a:gd name="T17" fmla="*/ 0 h 251"/>
                    <a:gd name="T18" fmla="*/ 87 w 249"/>
                    <a:gd name="T19" fmla="*/ 0 h 251"/>
                    <a:gd name="T20" fmla="*/ 69 w 249"/>
                    <a:gd name="T21" fmla="*/ 0 h 251"/>
                    <a:gd name="T22" fmla="*/ 0 w 249"/>
                    <a:gd name="T23" fmla="*/ 24 h 2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9"/>
                    <a:gd name="T37" fmla="*/ 0 h 251"/>
                    <a:gd name="T38" fmla="*/ 249 w 249"/>
                    <a:gd name="T39" fmla="*/ 251 h 2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9" h="251">
                      <a:moveTo>
                        <a:pt x="0" y="24"/>
                      </a:moveTo>
                      <a:lnTo>
                        <a:pt x="0" y="94"/>
                      </a:lnTo>
                      <a:lnTo>
                        <a:pt x="23" y="157"/>
                      </a:lnTo>
                      <a:lnTo>
                        <a:pt x="134" y="181"/>
                      </a:lnTo>
                      <a:lnTo>
                        <a:pt x="226" y="251"/>
                      </a:lnTo>
                      <a:lnTo>
                        <a:pt x="249" y="204"/>
                      </a:lnTo>
                      <a:lnTo>
                        <a:pt x="180" y="134"/>
                      </a:lnTo>
                      <a:lnTo>
                        <a:pt x="204" y="47"/>
                      </a:lnTo>
                      <a:lnTo>
                        <a:pt x="180" y="0"/>
                      </a:lnTo>
                      <a:lnTo>
                        <a:pt x="87" y="0"/>
                      </a:lnTo>
                      <a:lnTo>
                        <a:pt x="6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0" name="Freeform 261"/>
                <p:cNvSpPr>
                  <a:spLocks/>
                </p:cNvSpPr>
                <p:nvPr/>
              </p:nvSpPr>
              <p:spPr bwMode="auto">
                <a:xfrm>
                  <a:off x="1759" y="398"/>
                  <a:ext cx="28" cy="31"/>
                </a:xfrm>
                <a:custGeom>
                  <a:avLst/>
                  <a:gdLst>
                    <a:gd name="T0" fmla="*/ 0 w 226"/>
                    <a:gd name="T1" fmla="*/ 24 h 251"/>
                    <a:gd name="T2" fmla="*/ 0 w 226"/>
                    <a:gd name="T3" fmla="*/ 87 h 251"/>
                    <a:gd name="T4" fmla="*/ 47 w 226"/>
                    <a:gd name="T5" fmla="*/ 111 h 251"/>
                    <a:gd name="T6" fmla="*/ 47 w 226"/>
                    <a:gd name="T7" fmla="*/ 181 h 251"/>
                    <a:gd name="T8" fmla="*/ 47 w 226"/>
                    <a:gd name="T9" fmla="*/ 251 h 251"/>
                    <a:gd name="T10" fmla="*/ 134 w 226"/>
                    <a:gd name="T11" fmla="*/ 221 h 251"/>
                    <a:gd name="T12" fmla="*/ 203 w 226"/>
                    <a:gd name="T13" fmla="*/ 204 h 251"/>
                    <a:gd name="T14" fmla="*/ 226 w 226"/>
                    <a:gd name="T15" fmla="*/ 157 h 251"/>
                    <a:gd name="T16" fmla="*/ 226 w 226"/>
                    <a:gd name="T17" fmla="*/ 111 h 251"/>
                    <a:gd name="T18" fmla="*/ 157 w 226"/>
                    <a:gd name="T19" fmla="*/ 64 h 251"/>
                    <a:gd name="T20" fmla="*/ 134 w 226"/>
                    <a:gd name="T21" fmla="*/ 24 h 251"/>
                    <a:gd name="T22" fmla="*/ 87 w 226"/>
                    <a:gd name="T23" fmla="*/ 0 h 251"/>
                    <a:gd name="T24" fmla="*/ 47 w 226"/>
                    <a:gd name="T25" fmla="*/ 47 h 251"/>
                    <a:gd name="T26" fmla="*/ 47 w 226"/>
                    <a:gd name="T27" fmla="*/ 24 h 251"/>
                    <a:gd name="T28" fmla="*/ 0 w 226"/>
                    <a:gd name="T29" fmla="*/ 24 h 25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6"/>
                    <a:gd name="T46" fmla="*/ 0 h 251"/>
                    <a:gd name="T47" fmla="*/ 226 w 226"/>
                    <a:gd name="T48" fmla="*/ 251 h 25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6" h="251">
                      <a:moveTo>
                        <a:pt x="0" y="24"/>
                      </a:moveTo>
                      <a:lnTo>
                        <a:pt x="0" y="87"/>
                      </a:lnTo>
                      <a:lnTo>
                        <a:pt x="47" y="111"/>
                      </a:lnTo>
                      <a:lnTo>
                        <a:pt x="47" y="181"/>
                      </a:lnTo>
                      <a:lnTo>
                        <a:pt x="47" y="251"/>
                      </a:lnTo>
                      <a:lnTo>
                        <a:pt x="134" y="221"/>
                      </a:lnTo>
                      <a:lnTo>
                        <a:pt x="203" y="204"/>
                      </a:lnTo>
                      <a:lnTo>
                        <a:pt x="226" y="157"/>
                      </a:lnTo>
                      <a:lnTo>
                        <a:pt x="226" y="111"/>
                      </a:lnTo>
                      <a:lnTo>
                        <a:pt x="157" y="64"/>
                      </a:lnTo>
                      <a:lnTo>
                        <a:pt x="134" y="24"/>
                      </a:lnTo>
                      <a:lnTo>
                        <a:pt x="87" y="0"/>
                      </a:lnTo>
                      <a:lnTo>
                        <a:pt x="47" y="47"/>
                      </a:lnTo>
                      <a:lnTo>
                        <a:pt x="47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1" name="Freeform 262"/>
                <p:cNvSpPr>
                  <a:spLocks/>
                </p:cNvSpPr>
                <p:nvPr/>
              </p:nvSpPr>
              <p:spPr bwMode="auto">
                <a:xfrm>
                  <a:off x="1696" y="398"/>
                  <a:ext cx="15" cy="8"/>
                </a:xfrm>
                <a:custGeom>
                  <a:avLst/>
                  <a:gdLst>
                    <a:gd name="T0" fmla="*/ 94 w 117"/>
                    <a:gd name="T1" fmla="*/ 0 h 64"/>
                    <a:gd name="T2" fmla="*/ 0 w 117"/>
                    <a:gd name="T3" fmla="*/ 24 h 64"/>
                    <a:gd name="T4" fmla="*/ 94 w 117"/>
                    <a:gd name="T5" fmla="*/ 64 h 64"/>
                    <a:gd name="T6" fmla="*/ 117 w 117"/>
                    <a:gd name="T7" fmla="*/ 47 h 64"/>
                    <a:gd name="T8" fmla="*/ 94 w 11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4"/>
                    <a:gd name="T17" fmla="*/ 117 w 117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4">
                      <a:moveTo>
                        <a:pt x="94" y="0"/>
                      </a:moveTo>
                      <a:lnTo>
                        <a:pt x="0" y="24"/>
                      </a:lnTo>
                      <a:lnTo>
                        <a:pt x="94" y="64"/>
                      </a:lnTo>
                      <a:lnTo>
                        <a:pt x="117" y="47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2" name="Freeform 263"/>
                <p:cNvSpPr>
                  <a:spLocks/>
                </p:cNvSpPr>
                <p:nvPr/>
              </p:nvSpPr>
              <p:spPr bwMode="auto">
                <a:xfrm>
                  <a:off x="1985" y="406"/>
                  <a:ext cx="39" cy="34"/>
                </a:xfrm>
                <a:custGeom>
                  <a:avLst/>
                  <a:gdLst>
                    <a:gd name="T0" fmla="*/ 23 w 314"/>
                    <a:gd name="T1" fmla="*/ 0 h 274"/>
                    <a:gd name="T2" fmla="*/ 0 w 314"/>
                    <a:gd name="T3" fmla="*/ 93 h 274"/>
                    <a:gd name="T4" fmla="*/ 47 w 314"/>
                    <a:gd name="T5" fmla="*/ 157 h 274"/>
                    <a:gd name="T6" fmla="*/ 23 w 314"/>
                    <a:gd name="T7" fmla="*/ 227 h 274"/>
                    <a:gd name="T8" fmla="*/ 87 w 314"/>
                    <a:gd name="T9" fmla="*/ 274 h 274"/>
                    <a:gd name="T10" fmla="*/ 134 w 314"/>
                    <a:gd name="T11" fmla="*/ 274 h 274"/>
                    <a:gd name="T12" fmla="*/ 157 w 314"/>
                    <a:gd name="T13" fmla="*/ 204 h 274"/>
                    <a:gd name="T14" fmla="*/ 227 w 314"/>
                    <a:gd name="T15" fmla="*/ 227 h 274"/>
                    <a:gd name="T16" fmla="*/ 273 w 314"/>
                    <a:gd name="T17" fmla="*/ 157 h 274"/>
                    <a:gd name="T18" fmla="*/ 204 w 314"/>
                    <a:gd name="T19" fmla="*/ 117 h 274"/>
                    <a:gd name="T20" fmla="*/ 204 w 314"/>
                    <a:gd name="T21" fmla="*/ 70 h 274"/>
                    <a:gd name="T22" fmla="*/ 296 w 314"/>
                    <a:gd name="T23" fmla="*/ 140 h 274"/>
                    <a:gd name="T24" fmla="*/ 314 w 314"/>
                    <a:gd name="T25" fmla="*/ 117 h 274"/>
                    <a:gd name="T26" fmla="*/ 314 w 314"/>
                    <a:gd name="T27" fmla="*/ 70 h 274"/>
                    <a:gd name="T28" fmla="*/ 227 w 314"/>
                    <a:gd name="T29" fmla="*/ 0 h 274"/>
                    <a:gd name="T30" fmla="*/ 180 w 314"/>
                    <a:gd name="T31" fmla="*/ 0 h 274"/>
                    <a:gd name="T32" fmla="*/ 134 w 314"/>
                    <a:gd name="T33" fmla="*/ 23 h 274"/>
                    <a:gd name="T34" fmla="*/ 116 w 314"/>
                    <a:gd name="T35" fmla="*/ 70 h 274"/>
                    <a:gd name="T36" fmla="*/ 70 w 314"/>
                    <a:gd name="T37" fmla="*/ 23 h 274"/>
                    <a:gd name="T38" fmla="*/ 23 w 314"/>
                    <a:gd name="T39" fmla="*/ 0 h 2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4"/>
                    <a:gd name="T61" fmla="*/ 0 h 274"/>
                    <a:gd name="T62" fmla="*/ 314 w 314"/>
                    <a:gd name="T63" fmla="*/ 274 h 2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4" h="274">
                      <a:moveTo>
                        <a:pt x="23" y="0"/>
                      </a:moveTo>
                      <a:lnTo>
                        <a:pt x="0" y="93"/>
                      </a:lnTo>
                      <a:lnTo>
                        <a:pt x="47" y="157"/>
                      </a:lnTo>
                      <a:lnTo>
                        <a:pt x="23" y="227"/>
                      </a:lnTo>
                      <a:lnTo>
                        <a:pt x="87" y="274"/>
                      </a:lnTo>
                      <a:lnTo>
                        <a:pt x="134" y="274"/>
                      </a:lnTo>
                      <a:lnTo>
                        <a:pt x="157" y="204"/>
                      </a:lnTo>
                      <a:lnTo>
                        <a:pt x="227" y="227"/>
                      </a:lnTo>
                      <a:lnTo>
                        <a:pt x="273" y="157"/>
                      </a:lnTo>
                      <a:lnTo>
                        <a:pt x="204" y="117"/>
                      </a:lnTo>
                      <a:lnTo>
                        <a:pt x="204" y="70"/>
                      </a:lnTo>
                      <a:lnTo>
                        <a:pt x="296" y="140"/>
                      </a:lnTo>
                      <a:lnTo>
                        <a:pt x="314" y="117"/>
                      </a:lnTo>
                      <a:lnTo>
                        <a:pt x="314" y="70"/>
                      </a:lnTo>
                      <a:lnTo>
                        <a:pt x="227" y="0"/>
                      </a:lnTo>
                      <a:lnTo>
                        <a:pt x="180" y="0"/>
                      </a:lnTo>
                      <a:lnTo>
                        <a:pt x="134" y="23"/>
                      </a:lnTo>
                      <a:lnTo>
                        <a:pt x="116" y="70"/>
                      </a:lnTo>
                      <a:lnTo>
                        <a:pt x="70" y="2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0689" name="Freeform 264"/>
                <p:cNvSpPr>
                  <a:spLocks/>
                </p:cNvSpPr>
                <p:nvPr/>
              </p:nvSpPr>
              <p:spPr bwMode="auto">
                <a:xfrm>
                  <a:off x="1470" y="477"/>
                  <a:ext cx="863" cy="376"/>
                </a:xfrm>
                <a:custGeom>
                  <a:avLst/>
                  <a:gdLst>
                    <a:gd name="T0" fmla="*/ 0 w 6905"/>
                    <a:gd name="T1" fmla="*/ 0 h 3009"/>
                    <a:gd name="T2" fmla="*/ 0 w 6905"/>
                    <a:gd name="T3" fmla="*/ 0 h 3009"/>
                    <a:gd name="T4" fmla="*/ 0 w 6905"/>
                    <a:gd name="T5" fmla="*/ 0 h 3009"/>
                    <a:gd name="T6" fmla="*/ 0 w 6905"/>
                    <a:gd name="T7" fmla="*/ 0 h 3009"/>
                    <a:gd name="T8" fmla="*/ 0 w 6905"/>
                    <a:gd name="T9" fmla="*/ 0 h 3009"/>
                    <a:gd name="T10" fmla="*/ 0 w 6905"/>
                    <a:gd name="T11" fmla="*/ 0 h 3009"/>
                    <a:gd name="T12" fmla="*/ 0 w 6905"/>
                    <a:gd name="T13" fmla="*/ 0 h 3009"/>
                    <a:gd name="T14" fmla="*/ 0 w 6905"/>
                    <a:gd name="T15" fmla="*/ 0 h 3009"/>
                    <a:gd name="T16" fmla="*/ 0 w 6905"/>
                    <a:gd name="T17" fmla="*/ 0 h 3009"/>
                    <a:gd name="T18" fmla="*/ 0 w 6905"/>
                    <a:gd name="T19" fmla="*/ 0 h 3009"/>
                    <a:gd name="T20" fmla="*/ 0 w 6905"/>
                    <a:gd name="T21" fmla="*/ 0 h 30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05"/>
                    <a:gd name="T34" fmla="*/ 0 h 3009"/>
                    <a:gd name="T35" fmla="*/ 6905 w 6905"/>
                    <a:gd name="T36" fmla="*/ 3009 h 30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05" h="3009">
                      <a:moveTo>
                        <a:pt x="18" y="1870"/>
                      </a:moveTo>
                      <a:lnTo>
                        <a:pt x="0" y="1922"/>
                      </a:lnTo>
                      <a:lnTo>
                        <a:pt x="1000" y="3009"/>
                      </a:lnTo>
                      <a:lnTo>
                        <a:pt x="6858" y="209"/>
                      </a:lnTo>
                      <a:lnTo>
                        <a:pt x="6905" y="11"/>
                      </a:lnTo>
                      <a:lnTo>
                        <a:pt x="6864" y="6"/>
                      </a:lnTo>
                      <a:lnTo>
                        <a:pt x="6567" y="0"/>
                      </a:lnTo>
                      <a:lnTo>
                        <a:pt x="6365" y="185"/>
                      </a:lnTo>
                      <a:lnTo>
                        <a:pt x="1139" y="2230"/>
                      </a:lnTo>
                      <a:lnTo>
                        <a:pt x="186" y="1887"/>
                      </a:lnTo>
                      <a:lnTo>
                        <a:pt x="18" y="1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4" name="Freeform 265"/>
                <p:cNvSpPr>
                  <a:spLocks/>
                </p:cNvSpPr>
                <p:nvPr/>
              </p:nvSpPr>
              <p:spPr bwMode="auto">
                <a:xfrm>
                  <a:off x="1396" y="916"/>
                  <a:ext cx="19" cy="17"/>
                </a:xfrm>
                <a:custGeom>
                  <a:avLst/>
                  <a:gdLst>
                    <a:gd name="T0" fmla="*/ 0 w 152"/>
                    <a:gd name="T1" fmla="*/ 12 h 128"/>
                    <a:gd name="T2" fmla="*/ 35 w 152"/>
                    <a:gd name="T3" fmla="*/ 0 h 128"/>
                    <a:gd name="T4" fmla="*/ 87 w 152"/>
                    <a:gd name="T5" fmla="*/ 17 h 128"/>
                    <a:gd name="T6" fmla="*/ 152 w 152"/>
                    <a:gd name="T7" fmla="*/ 93 h 128"/>
                    <a:gd name="T8" fmla="*/ 111 w 152"/>
                    <a:gd name="T9" fmla="*/ 122 h 128"/>
                    <a:gd name="T10" fmla="*/ 82 w 152"/>
                    <a:gd name="T11" fmla="*/ 128 h 128"/>
                    <a:gd name="T12" fmla="*/ 18 w 152"/>
                    <a:gd name="T13" fmla="*/ 111 h 128"/>
                    <a:gd name="T14" fmla="*/ 18 w 152"/>
                    <a:gd name="T15" fmla="*/ 59 h 128"/>
                    <a:gd name="T16" fmla="*/ 0 w 152"/>
                    <a:gd name="T17" fmla="*/ 12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2"/>
                    <a:gd name="T28" fmla="*/ 0 h 128"/>
                    <a:gd name="T29" fmla="*/ 152 w 152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2" h="128">
                      <a:moveTo>
                        <a:pt x="0" y="12"/>
                      </a:moveTo>
                      <a:lnTo>
                        <a:pt x="35" y="0"/>
                      </a:lnTo>
                      <a:lnTo>
                        <a:pt x="87" y="17"/>
                      </a:lnTo>
                      <a:lnTo>
                        <a:pt x="152" y="93"/>
                      </a:lnTo>
                      <a:lnTo>
                        <a:pt x="111" y="122"/>
                      </a:lnTo>
                      <a:lnTo>
                        <a:pt x="82" y="128"/>
                      </a:lnTo>
                      <a:lnTo>
                        <a:pt x="18" y="111"/>
                      </a:lnTo>
                      <a:lnTo>
                        <a:pt x="18" y="5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5" name="Freeform 266"/>
                <p:cNvSpPr>
                  <a:spLocks/>
                </p:cNvSpPr>
                <p:nvPr/>
              </p:nvSpPr>
              <p:spPr bwMode="auto">
                <a:xfrm>
                  <a:off x="1987" y="1222"/>
                  <a:ext cx="29" cy="44"/>
                </a:xfrm>
                <a:custGeom>
                  <a:avLst/>
                  <a:gdLst>
                    <a:gd name="T0" fmla="*/ 0 w 232"/>
                    <a:gd name="T1" fmla="*/ 0 h 354"/>
                    <a:gd name="T2" fmla="*/ 23 w 232"/>
                    <a:gd name="T3" fmla="*/ 110 h 354"/>
                    <a:gd name="T4" fmla="*/ 70 w 232"/>
                    <a:gd name="T5" fmla="*/ 244 h 354"/>
                    <a:gd name="T6" fmla="*/ 232 w 232"/>
                    <a:gd name="T7" fmla="*/ 354 h 354"/>
                    <a:gd name="T8" fmla="*/ 232 w 232"/>
                    <a:gd name="T9" fmla="*/ 255 h 354"/>
                    <a:gd name="T10" fmla="*/ 187 w 232"/>
                    <a:gd name="T11" fmla="*/ 220 h 354"/>
                    <a:gd name="T12" fmla="*/ 187 w 232"/>
                    <a:gd name="T13" fmla="*/ 87 h 354"/>
                    <a:gd name="T14" fmla="*/ 145 w 232"/>
                    <a:gd name="T15" fmla="*/ 12 h 354"/>
                    <a:gd name="T16" fmla="*/ 70 w 232"/>
                    <a:gd name="T17" fmla="*/ 12 h 354"/>
                    <a:gd name="T18" fmla="*/ 12 w 232"/>
                    <a:gd name="T19" fmla="*/ 6 h 354"/>
                    <a:gd name="T20" fmla="*/ 0 w 232"/>
                    <a:gd name="T21" fmla="*/ 0 h 3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2"/>
                    <a:gd name="T34" fmla="*/ 0 h 354"/>
                    <a:gd name="T35" fmla="*/ 232 w 232"/>
                    <a:gd name="T36" fmla="*/ 354 h 3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2" h="354">
                      <a:moveTo>
                        <a:pt x="0" y="0"/>
                      </a:moveTo>
                      <a:lnTo>
                        <a:pt x="23" y="110"/>
                      </a:lnTo>
                      <a:lnTo>
                        <a:pt x="70" y="244"/>
                      </a:lnTo>
                      <a:lnTo>
                        <a:pt x="232" y="354"/>
                      </a:lnTo>
                      <a:lnTo>
                        <a:pt x="232" y="255"/>
                      </a:lnTo>
                      <a:lnTo>
                        <a:pt x="187" y="220"/>
                      </a:lnTo>
                      <a:lnTo>
                        <a:pt x="187" y="87"/>
                      </a:lnTo>
                      <a:lnTo>
                        <a:pt x="145" y="12"/>
                      </a:lnTo>
                      <a:lnTo>
                        <a:pt x="70" y="12"/>
                      </a:lnTo>
                      <a:lnTo>
                        <a:pt x="1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6" name="Freeform 267"/>
                <p:cNvSpPr>
                  <a:spLocks/>
                </p:cNvSpPr>
                <p:nvPr/>
              </p:nvSpPr>
              <p:spPr bwMode="auto">
                <a:xfrm>
                  <a:off x="2064" y="1223"/>
                  <a:ext cx="56" cy="51"/>
                </a:xfrm>
                <a:custGeom>
                  <a:avLst/>
                  <a:gdLst>
                    <a:gd name="T0" fmla="*/ 0 w 448"/>
                    <a:gd name="T1" fmla="*/ 365 h 407"/>
                    <a:gd name="T2" fmla="*/ 24 w 448"/>
                    <a:gd name="T3" fmla="*/ 389 h 407"/>
                    <a:gd name="T4" fmla="*/ 64 w 448"/>
                    <a:gd name="T5" fmla="*/ 407 h 407"/>
                    <a:gd name="T6" fmla="*/ 111 w 448"/>
                    <a:gd name="T7" fmla="*/ 407 h 407"/>
                    <a:gd name="T8" fmla="*/ 140 w 448"/>
                    <a:gd name="T9" fmla="*/ 377 h 407"/>
                    <a:gd name="T10" fmla="*/ 181 w 448"/>
                    <a:gd name="T11" fmla="*/ 348 h 407"/>
                    <a:gd name="T12" fmla="*/ 221 w 448"/>
                    <a:gd name="T13" fmla="*/ 325 h 407"/>
                    <a:gd name="T14" fmla="*/ 251 w 448"/>
                    <a:gd name="T15" fmla="*/ 278 h 407"/>
                    <a:gd name="T16" fmla="*/ 279 w 448"/>
                    <a:gd name="T17" fmla="*/ 220 h 407"/>
                    <a:gd name="T18" fmla="*/ 291 w 448"/>
                    <a:gd name="T19" fmla="*/ 197 h 407"/>
                    <a:gd name="T20" fmla="*/ 332 w 448"/>
                    <a:gd name="T21" fmla="*/ 163 h 407"/>
                    <a:gd name="T22" fmla="*/ 384 w 448"/>
                    <a:gd name="T23" fmla="*/ 139 h 407"/>
                    <a:gd name="T24" fmla="*/ 425 w 448"/>
                    <a:gd name="T25" fmla="*/ 139 h 407"/>
                    <a:gd name="T26" fmla="*/ 448 w 448"/>
                    <a:gd name="T27" fmla="*/ 121 h 407"/>
                    <a:gd name="T28" fmla="*/ 448 w 448"/>
                    <a:gd name="T29" fmla="*/ 98 h 407"/>
                    <a:gd name="T30" fmla="*/ 408 w 448"/>
                    <a:gd name="T31" fmla="*/ 23 h 407"/>
                    <a:gd name="T32" fmla="*/ 378 w 448"/>
                    <a:gd name="T33" fmla="*/ 0 h 407"/>
                    <a:gd name="T34" fmla="*/ 349 w 448"/>
                    <a:gd name="T35" fmla="*/ 0 h 407"/>
                    <a:gd name="T36" fmla="*/ 303 w 448"/>
                    <a:gd name="T37" fmla="*/ 51 h 407"/>
                    <a:gd name="T38" fmla="*/ 297 w 448"/>
                    <a:gd name="T39" fmla="*/ 121 h 407"/>
                    <a:gd name="T40" fmla="*/ 268 w 448"/>
                    <a:gd name="T41" fmla="*/ 151 h 407"/>
                    <a:gd name="T42" fmla="*/ 274 w 448"/>
                    <a:gd name="T43" fmla="*/ 185 h 407"/>
                    <a:gd name="T44" fmla="*/ 268 w 448"/>
                    <a:gd name="T45" fmla="*/ 220 h 407"/>
                    <a:gd name="T46" fmla="*/ 239 w 448"/>
                    <a:gd name="T47" fmla="*/ 220 h 407"/>
                    <a:gd name="T48" fmla="*/ 216 w 448"/>
                    <a:gd name="T49" fmla="*/ 191 h 407"/>
                    <a:gd name="T50" fmla="*/ 157 w 448"/>
                    <a:gd name="T51" fmla="*/ 255 h 407"/>
                    <a:gd name="T52" fmla="*/ 87 w 448"/>
                    <a:gd name="T53" fmla="*/ 307 h 407"/>
                    <a:gd name="T54" fmla="*/ 70 w 448"/>
                    <a:gd name="T55" fmla="*/ 348 h 407"/>
                    <a:gd name="T56" fmla="*/ 35 w 448"/>
                    <a:gd name="T57" fmla="*/ 360 h 407"/>
                    <a:gd name="T58" fmla="*/ 12 w 448"/>
                    <a:gd name="T59" fmla="*/ 360 h 407"/>
                    <a:gd name="T60" fmla="*/ 0 w 448"/>
                    <a:gd name="T61" fmla="*/ 365 h 40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48"/>
                    <a:gd name="T94" fmla="*/ 0 h 407"/>
                    <a:gd name="T95" fmla="*/ 448 w 448"/>
                    <a:gd name="T96" fmla="*/ 407 h 40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48" h="407">
                      <a:moveTo>
                        <a:pt x="0" y="365"/>
                      </a:moveTo>
                      <a:lnTo>
                        <a:pt x="24" y="389"/>
                      </a:lnTo>
                      <a:lnTo>
                        <a:pt x="64" y="407"/>
                      </a:lnTo>
                      <a:lnTo>
                        <a:pt x="111" y="407"/>
                      </a:lnTo>
                      <a:lnTo>
                        <a:pt x="140" y="377"/>
                      </a:lnTo>
                      <a:lnTo>
                        <a:pt x="181" y="348"/>
                      </a:lnTo>
                      <a:lnTo>
                        <a:pt x="221" y="325"/>
                      </a:lnTo>
                      <a:lnTo>
                        <a:pt x="251" y="278"/>
                      </a:lnTo>
                      <a:lnTo>
                        <a:pt x="279" y="220"/>
                      </a:lnTo>
                      <a:lnTo>
                        <a:pt x="291" y="197"/>
                      </a:lnTo>
                      <a:lnTo>
                        <a:pt x="332" y="163"/>
                      </a:lnTo>
                      <a:lnTo>
                        <a:pt x="384" y="139"/>
                      </a:lnTo>
                      <a:lnTo>
                        <a:pt x="425" y="139"/>
                      </a:lnTo>
                      <a:lnTo>
                        <a:pt x="448" y="121"/>
                      </a:lnTo>
                      <a:lnTo>
                        <a:pt x="448" y="98"/>
                      </a:lnTo>
                      <a:lnTo>
                        <a:pt x="408" y="23"/>
                      </a:lnTo>
                      <a:lnTo>
                        <a:pt x="378" y="0"/>
                      </a:lnTo>
                      <a:lnTo>
                        <a:pt x="349" y="0"/>
                      </a:lnTo>
                      <a:lnTo>
                        <a:pt x="303" y="51"/>
                      </a:lnTo>
                      <a:lnTo>
                        <a:pt x="297" y="121"/>
                      </a:lnTo>
                      <a:lnTo>
                        <a:pt x="268" y="151"/>
                      </a:lnTo>
                      <a:lnTo>
                        <a:pt x="274" y="185"/>
                      </a:lnTo>
                      <a:lnTo>
                        <a:pt x="268" y="220"/>
                      </a:lnTo>
                      <a:lnTo>
                        <a:pt x="239" y="220"/>
                      </a:lnTo>
                      <a:lnTo>
                        <a:pt x="216" y="191"/>
                      </a:lnTo>
                      <a:lnTo>
                        <a:pt x="157" y="255"/>
                      </a:lnTo>
                      <a:lnTo>
                        <a:pt x="87" y="307"/>
                      </a:lnTo>
                      <a:lnTo>
                        <a:pt x="70" y="348"/>
                      </a:lnTo>
                      <a:lnTo>
                        <a:pt x="35" y="360"/>
                      </a:lnTo>
                      <a:lnTo>
                        <a:pt x="12" y="360"/>
                      </a:lnTo>
                      <a:lnTo>
                        <a:pt x="0" y="3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7" name="Freeform 268"/>
                <p:cNvSpPr>
                  <a:spLocks/>
                </p:cNvSpPr>
                <p:nvPr/>
              </p:nvSpPr>
              <p:spPr bwMode="auto">
                <a:xfrm>
                  <a:off x="2091" y="1241"/>
                  <a:ext cx="7" cy="10"/>
                </a:xfrm>
                <a:custGeom>
                  <a:avLst/>
                  <a:gdLst>
                    <a:gd name="T0" fmla="*/ 0 w 53"/>
                    <a:gd name="T1" fmla="*/ 40 h 75"/>
                    <a:gd name="T2" fmla="*/ 12 w 53"/>
                    <a:gd name="T3" fmla="*/ 75 h 75"/>
                    <a:gd name="T4" fmla="*/ 41 w 53"/>
                    <a:gd name="T5" fmla="*/ 75 h 75"/>
                    <a:gd name="T6" fmla="*/ 53 w 53"/>
                    <a:gd name="T7" fmla="*/ 40 h 75"/>
                    <a:gd name="T8" fmla="*/ 41 w 53"/>
                    <a:gd name="T9" fmla="*/ 0 h 75"/>
                    <a:gd name="T10" fmla="*/ 6 w 53"/>
                    <a:gd name="T11" fmla="*/ 40 h 75"/>
                    <a:gd name="T12" fmla="*/ 0 w 53"/>
                    <a:gd name="T13" fmla="*/ 4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75"/>
                    <a:gd name="T23" fmla="*/ 53 w 53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75">
                      <a:moveTo>
                        <a:pt x="0" y="40"/>
                      </a:moveTo>
                      <a:lnTo>
                        <a:pt x="12" y="75"/>
                      </a:lnTo>
                      <a:lnTo>
                        <a:pt x="41" y="75"/>
                      </a:lnTo>
                      <a:lnTo>
                        <a:pt x="53" y="40"/>
                      </a:lnTo>
                      <a:lnTo>
                        <a:pt x="41" y="0"/>
                      </a:lnTo>
                      <a:lnTo>
                        <a:pt x="6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8" name="Freeform 269"/>
                <p:cNvSpPr>
                  <a:spLocks/>
                </p:cNvSpPr>
                <p:nvPr/>
              </p:nvSpPr>
              <p:spPr bwMode="auto">
                <a:xfrm>
                  <a:off x="2222" y="1304"/>
                  <a:ext cx="77" cy="80"/>
                </a:xfrm>
                <a:custGeom>
                  <a:avLst/>
                  <a:gdLst>
                    <a:gd name="T0" fmla="*/ 616 w 616"/>
                    <a:gd name="T1" fmla="*/ 233 h 645"/>
                    <a:gd name="T2" fmla="*/ 523 w 616"/>
                    <a:gd name="T3" fmla="*/ 157 h 645"/>
                    <a:gd name="T4" fmla="*/ 459 w 616"/>
                    <a:gd name="T5" fmla="*/ 122 h 645"/>
                    <a:gd name="T6" fmla="*/ 406 w 616"/>
                    <a:gd name="T7" fmla="*/ 134 h 645"/>
                    <a:gd name="T8" fmla="*/ 337 w 616"/>
                    <a:gd name="T9" fmla="*/ 181 h 645"/>
                    <a:gd name="T10" fmla="*/ 279 w 616"/>
                    <a:gd name="T11" fmla="*/ 186 h 645"/>
                    <a:gd name="T12" fmla="*/ 215 w 616"/>
                    <a:gd name="T13" fmla="*/ 174 h 645"/>
                    <a:gd name="T14" fmla="*/ 197 w 616"/>
                    <a:gd name="T15" fmla="*/ 52 h 645"/>
                    <a:gd name="T16" fmla="*/ 139 w 616"/>
                    <a:gd name="T17" fmla="*/ 0 h 645"/>
                    <a:gd name="T18" fmla="*/ 80 w 616"/>
                    <a:gd name="T19" fmla="*/ 0 h 645"/>
                    <a:gd name="T20" fmla="*/ 5 w 616"/>
                    <a:gd name="T21" fmla="*/ 24 h 645"/>
                    <a:gd name="T22" fmla="*/ 0 w 616"/>
                    <a:gd name="T23" fmla="*/ 52 h 645"/>
                    <a:gd name="T24" fmla="*/ 58 w 616"/>
                    <a:gd name="T25" fmla="*/ 59 h 645"/>
                    <a:gd name="T26" fmla="*/ 63 w 616"/>
                    <a:gd name="T27" fmla="*/ 99 h 645"/>
                    <a:gd name="T28" fmla="*/ 98 w 616"/>
                    <a:gd name="T29" fmla="*/ 129 h 645"/>
                    <a:gd name="T30" fmla="*/ 133 w 616"/>
                    <a:gd name="T31" fmla="*/ 146 h 645"/>
                    <a:gd name="T32" fmla="*/ 162 w 616"/>
                    <a:gd name="T33" fmla="*/ 146 h 645"/>
                    <a:gd name="T34" fmla="*/ 115 w 616"/>
                    <a:gd name="T35" fmla="*/ 174 h 645"/>
                    <a:gd name="T36" fmla="*/ 98 w 616"/>
                    <a:gd name="T37" fmla="*/ 204 h 645"/>
                    <a:gd name="T38" fmla="*/ 115 w 616"/>
                    <a:gd name="T39" fmla="*/ 239 h 645"/>
                    <a:gd name="T40" fmla="*/ 192 w 616"/>
                    <a:gd name="T41" fmla="*/ 239 h 645"/>
                    <a:gd name="T42" fmla="*/ 227 w 616"/>
                    <a:gd name="T43" fmla="*/ 233 h 645"/>
                    <a:gd name="T44" fmla="*/ 314 w 616"/>
                    <a:gd name="T45" fmla="*/ 279 h 645"/>
                    <a:gd name="T46" fmla="*/ 401 w 616"/>
                    <a:gd name="T47" fmla="*/ 373 h 645"/>
                    <a:gd name="T48" fmla="*/ 418 w 616"/>
                    <a:gd name="T49" fmla="*/ 401 h 645"/>
                    <a:gd name="T50" fmla="*/ 412 w 616"/>
                    <a:gd name="T51" fmla="*/ 436 h 645"/>
                    <a:gd name="T52" fmla="*/ 441 w 616"/>
                    <a:gd name="T53" fmla="*/ 453 h 645"/>
                    <a:gd name="T54" fmla="*/ 360 w 616"/>
                    <a:gd name="T55" fmla="*/ 483 h 645"/>
                    <a:gd name="T56" fmla="*/ 366 w 616"/>
                    <a:gd name="T57" fmla="*/ 500 h 645"/>
                    <a:gd name="T58" fmla="*/ 418 w 616"/>
                    <a:gd name="T59" fmla="*/ 523 h 645"/>
                    <a:gd name="T60" fmla="*/ 394 w 616"/>
                    <a:gd name="T61" fmla="*/ 564 h 645"/>
                    <a:gd name="T62" fmla="*/ 394 w 616"/>
                    <a:gd name="T63" fmla="*/ 610 h 645"/>
                    <a:gd name="T64" fmla="*/ 464 w 616"/>
                    <a:gd name="T65" fmla="*/ 593 h 645"/>
                    <a:gd name="T66" fmla="*/ 488 w 616"/>
                    <a:gd name="T67" fmla="*/ 634 h 645"/>
                    <a:gd name="T68" fmla="*/ 511 w 616"/>
                    <a:gd name="T69" fmla="*/ 645 h 645"/>
                    <a:gd name="T70" fmla="*/ 616 w 616"/>
                    <a:gd name="T71" fmla="*/ 233 h 64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16"/>
                    <a:gd name="T109" fmla="*/ 0 h 645"/>
                    <a:gd name="T110" fmla="*/ 616 w 616"/>
                    <a:gd name="T111" fmla="*/ 645 h 64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16" h="645">
                      <a:moveTo>
                        <a:pt x="616" y="233"/>
                      </a:moveTo>
                      <a:lnTo>
                        <a:pt x="523" y="157"/>
                      </a:lnTo>
                      <a:lnTo>
                        <a:pt x="459" y="122"/>
                      </a:lnTo>
                      <a:lnTo>
                        <a:pt x="406" y="134"/>
                      </a:lnTo>
                      <a:lnTo>
                        <a:pt x="337" y="181"/>
                      </a:lnTo>
                      <a:lnTo>
                        <a:pt x="279" y="186"/>
                      </a:lnTo>
                      <a:lnTo>
                        <a:pt x="215" y="174"/>
                      </a:lnTo>
                      <a:lnTo>
                        <a:pt x="197" y="52"/>
                      </a:lnTo>
                      <a:lnTo>
                        <a:pt x="139" y="0"/>
                      </a:lnTo>
                      <a:lnTo>
                        <a:pt x="80" y="0"/>
                      </a:lnTo>
                      <a:lnTo>
                        <a:pt x="5" y="24"/>
                      </a:lnTo>
                      <a:lnTo>
                        <a:pt x="0" y="52"/>
                      </a:lnTo>
                      <a:lnTo>
                        <a:pt x="58" y="59"/>
                      </a:lnTo>
                      <a:lnTo>
                        <a:pt x="63" y="99"/>
                      </a:lnTo>
                      <a:lnTo>
                        <a:pt x="98" y="129"/>
                      </a:lnTo>
                      <a:lnTo>
                        <a:pt x="133" y="146"/>
                      </a:lnTo>
                      <a:lnTo>
                        <a:pt x="162" y="146"/>
                      </a:lnTo>
                      <a:lnTo>
                        <a:pt x="115" y="174"/>
                      </a:lnTo>
                      <a:lnTo>
                        <a:pt x="98" y="204"/>
                      </a:lnTo>
                      <a:lnTo>
                        <a:pt x="115" y="239"/>
                      </a:lnTo>
                      <a:lnTo>
                        <a:pt x="192" y="239"/>
                      </a:lnTo>
                      <a:lnTo>
                        <a:pt x="227" y="233"/>
                      </a:lnTo>
                      <a:lnTo>
                        <a:pt x="314" y="279"/>
                      </a:lnTo>
                      <a:lnTo>
                        <a:pt x="401" y="373"/>
                      </a:lnTo>
                      <a:lnTo>
                        <a:pt x="418" y="401"/>
                      </a:lnTo>
                      <a:lnTo>
                        <a:pt x="412" y="436"/>
                      </a:lnTo>
                      <a:lnTo>
                        <a:pt x="441" y="453"/>
                      </a:lnTo>
                      <a:lnTo>
                        <a:pt x="360" y="483"/>
                      </a:lnTo>
                      <a:lnTo>
                        <a:pt x="366" y="500"/>
                      </a:lnTo>
                      <a:lnTo>
                        <a:pt x="418" y="523"/>
                      </a:lnTo>
                      <a:lnTo>
                        <a:pt x="394" y="564"/>
                      </a:lnTo>
                      <a:lnTo>
                        <a:pt x="394" y="610"/>
                      </a:lnTo>
                      <a:lnTo>
                        <a:pt x="464" y="593"/>
                      </a:lnTo>
                      <a:lnTo>
                        <a:pt x="488" y="634"/>
                      </a:lnTo>
                      <a:lnTo>
                        <a:pt x="511" y="645"/>
                      </a:lnTo>
                      <a:lnTo>
                        <a:pt x="616" y="2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19" name="Freeform 270"/>
                <p:cNvSpPr>
                  <a:spLocks/>
                </p:cNvSpPr>
                <p:nvPr/>
              </p:nvSpPr>
              <p:spPr bwMode="auto">
                <a:xfrm>
                  <a:off x="2258" y="1370"/>
                  <a:ext cx="9" cy="10"/>
                </a:xfrm>
                <a:custGeom>
                  <a:avLst/>
                  <a:gdLst>
                    <a:gd name="T0" fmla="*/ 41 w 70"/>
                    <a:gd name="T1" fmla="*/ 0 h 75"/>
                    <a:gd name="T2" fmla="*/ 6 w 70"/>
                    <a:gd name="T3" fmla="*/ 0 h 75"/>
                    <a:gd name="T4" fmla="*/ 0 w 70"/>
                    <a:gd name="T5" fmla="*/ 29 h 75"/>
                    <a:gd name="T6" fmla="*/ 24 w 70"/>
                    <a:gd name="T7" fmla="*/ 64 h 75"/>
                    <a:gd name="T8" fmla="*/ 29 w 70"/>
                    <a:gd name="T9" fmla="*/ 75 h 75"/>
                    <a:gd name="T10" fmla="*/ 70 w 70"/>
                    <a:gd name="T11" fmla="*/ 23 h 75"/>
                    <a:gd name="T12" fmla="*/ 59 w 70"/>
                    <a:gd name="T13" fmla="*/ 6 h 75"/>
                    <a:gd name="T14" fmla="*/ 41 w 70"/>
                    <a:gd name="T15" fmla="*/ 0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75"/>
                    <a:gd name="T26" fmla="*/ 70 w 70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75">
                      <a:moveTo>
                        <a:pt x="41" y="0"/>
                      </a:moveTo>
                      <a:lnTo>
                        <a:pt x="6" y="0"/>
                      </a:lnTo>
                      <a:lnTo>
                        <a:pt x="0" y="29"/>
                      </a:lnTo>
                      <a:lnTo>
                        <a:pt x="24" y="64"/>
                      </a:lnTo>
                      <a:lnTo>
                        <a:pt x="29" y="75"/>
                      </a:lnTo>
                      <a:lnTo>
                        <a:pt x="70" y="23"/>
                      </a:lnTo>
                      <a:lnTo>
                        <a:pt x="59" y="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0" name="Freeform 271"/>
                <p:cNvSpPr>
                  <a:spLocks/>
                </p:cNvSpPr>
                <p:nvPr/>
              </p:nvSpPr>
              <p:spPr bwMode="auto">
                <a:xfrm>
                  <a:off x="2285" y="1331"/>
                  <a:ext cx="74" cy="85"/>
                </a:xfrm>
                <a:custGeom>
                  <a:avLst/>
                  <a:gdLst>
                    <a:gd name="T0" fmla="*/ 115 w 591"/>
                    <a:gd name="T1" fmla="*/ 0 h 680"/>
                    <a:gd name="T2" fmla="*/ 0 w 591"/>
                    <a:gd name="T3" fmla="*/ 424 h 680"/>
                    <a:gd name="T4" fmla="*/ 57 w 591"/>
                    <a:gd name="T5" fmla="*/ 471 h 680"/>
                    <a:gd name="T6" fmla="*/ 98 w 591"/>
                    <a:gd name="T7" fmla="*/ 459 h 680"/>
                    <a:gd name="T8" fmla="*/ 104 w 591"/>
                    <a:gd name="T9" fmla="*/ 483 h 680"/>
                    <a:gd name="T10" fmla="*/ 167 w 591"/>
                    <a:gd name="T11" fmla="*/ 483 h 680"/>
                    <a:gd name="T12" fmla="*/ 174 w 591"/>
                    <a:gd name="T13" fmla="*/ 471 h 680"/>
                    <a:gd name="T14" fmla="*/ 157 w 591"/>
                    <a:gd name="T15" fmla="*/ 419 h 680"/>
                    <a:gd name="T16" fmla="*/ 92 w 591"/>
                    <a:gd name="T17" fmla="*/ 396 h 680"/>
                    <a:gd name="T18" fmla="*/ 174 w 591"/>
                    <a:gd name="T19" fmla="*/ 396 h 680"/>
                    <a:gd name="T20" fmla="*/ 209 w 591"/>
                    <a:gd name="T21" fmla="*/ 389 h 680"/>
                    <a:gd name="T22" fmla="*/ 307 w 591"/>
                    <a:gd name="T23" fmla="*/ 431 h 680"/>
                    <a:gd name="T24" fmla="*/ 366 w 591"/>
                    <a:gd name="T25" fmla="*/ 483 h 680"/>
                    <a:gd name="T26" fmla="*/ 401 w 591"/>
                    <a:gd name="T27" fmla="*/ 518 h 680"/>
                    <a:gd name="T28" fmla="*/ 401 w 591"/>
                    <a:gd name="T29" fmla="*/ 546 h 680"/>
                    <a:gd name="T30" fmla="*/ 434 w 591"/>
                    <a:gd name="T31" fmla="*/ 569 h 680"/>
                    <a:gd name="T32" fmla="*/ 446 w 591"/>
                    <a:gd name="T33" fmla="*/ 628 h 680"/>
                    <a:gd name="T34" fmla="*/ 528 w 591"/>
                    <a:gd name="T35" fmla="*/ 680 h 680"/>
                    <a:gd name="T36" fmla="*/ 591 w 591"/>
                    <a:gd name="T37" fmla="*/ 680 h 680"/>
                    <a:gd name="T38" fmla="*/ 563 w 591"/>
                    <a:gd name="T39" fmla="*/ 645 h 680"/>
                    <a:gd name="T40" fmla="*/ 586 w 591"/>
                    <a:gd name="T41" fmla="*/ 628 h 680"/>
                    <a:gd name="T42" fmla="*/ 551 w 591"/>
                    <a:gd name="T43" fmla="*/ 593 h 680"/>
                    <a:gd name="T44" fmla="*/ 441 w 591"/>
                    <a:gd name="T45" fmla="*/ 471 h 680"/>
                    <a:gd name="T46" fmla="*/ 406 w 591"/>
                    <a:gd name="T47" fmla="*/ 389 h 680"/>
                    <a:gd name="T48" fmla="*/ 424 w 591"/>
                    <a:gd name="T49" fmla="*/ 361 h 680"/>
                    <a:gd name="T50" fmla="*/ 441 w 591"/>
                    <a:gd name="T51" fmla="*/ 326 h 680"/>
                    <a:gd name="T52" fmla="*/ 434 w 591"/>
                    <a:gd name="T53" fmla="*/ 302 h 680"/>
                    <a:gd name="T54" fmla="*/ 377 w 591"/>
                    <a:gd name="T55" fmla="*/ 256 h 680"/>
                    <a:gd name="T56" fmla="*/ 354 w 591"/>
                    <a:gd name="T57" fmla="*/ 239 h 680"/>
                    <a:gd name="T58" fmla="*/ 354 w 591"/>
                    <a:gd name="T59" fmla="*/ 192 h 680"/>
                    <a:gd name="T60" fmla="*/ 279 w 591"/>
                    <a:gd name="T61" fmla="*/ 105 h 680"/>
                    <a:gd name="T62" fmla="*/ 197 w 591"/>
                    <a:gd name="T63" fmla="*/ 53 h 680"/>
                    <a:gd name="T64" fmla="*/ 150 w 591"/>
                    <a:gd name="T65" fmla="*/ 23 h 680"/>
                    <a:gd name="T66" fmla="*/ 115 w 591"/>
                    <a:gd name="T67" fmla="*/ 0 h 68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91"/>
                    <a:gd name="T103" fmla="*/ 0 h 680"/>
                    <a:gd name="T104" fmla="*/ 591 w 591"/>
                    <a:gd name="T105" fmla="*/ 680 h 68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91" h="680">
                      <a:moveTo>
                        <a:pt x="115" y="0"/>
                      </a:moveTo>
                      <a:lnTo>
                        <a:pt x="0" y="424"/>
                      </a:lnTo>
                      <a:lnTo>
                        <a:pt x="57" y="471"/>
                      </a:lnTo>
                      <a:lnTo>
                        <a:pt x="98" y="459"/>
                      </a:lnTo>
                      <a:lnTo>
                        <a:pt x="104" y="483"/>
                      </a:lnTo>
                      <a:lnTo>
                        <a:pt x="167" y="483"/>
                      </a:lnTo>
                      <a:lnTo>
                        <a:pt x="174" y="471"/>
                      </a:lnTo>
                      <a:lnTo>
                        <a:pt x="157" y="419"/>
                      </a:lnTo>
                      <a:lnTo>
                        <a:pt x="92" y="396"/>
                      </a:lnTo>
                      <a:lnTo>
                        <a:pt x="174" y="396"/>
                      </a:lnTo>
                      <a:lnTo>
                        <a:pt x="209" y="389"/>
                      </a:lnTo>
                      <a:lnTo>
                        <a:pt x="307" y="431"/>
                      </a:lnTo>
                      <a:lnTo>
                        <a:pt x="366" y="483"/>
                      </a:lnTo>
                      <a:lnTo>
                        <a:pt x="401" y="518"/>
                      </a:lnTo>
                      <a:lnTo>
                        <a:pt x="401" y="546"/>
                      </a:lnTo>
                      <a:lnTo>
                        <a:pt x="434" y="569"/>
                      </a:lnTo>
                      <a:lnTo>
                        <a:pt x="446" y="628"/>
                      </a:lnTo>
                      <a:lnTo>
                        <a:pt x="528" y="680"/>
                      </a:lnTo>
                      <a:lnTo>
                        <a:pt x="591" y="680"/>
                      </a:lnTo>
                      <a:lnTo>
                        <a:pt x="563" y="645"/>
                      </a:lnTo>
                      <a:lnTo>
                        <a:pt x="586" y="628"/>
                      </a:lnTo>
                      <a:lnTo>
                        <a:pt x="551" y="593"/>
                      </a:lnTo>
                      <a:lnTo>
                        <a:pt x="441" y="471"/>
                      </a:lnTo>
                      <a:lnTo>
                        <a:pt x="406" y="389"/>
                      </a:lnTo>
                      <a:lnTo>
                        <a:pt x="424" y="361"/>
                      </a:lnTo>
                      <a:lnTo>
                        <a:pt x="441" y="326"/>
                      </a:lnTo>
                      <a:lnTo>
                        <a:pt x="434" y="302"/>
                      </a:lnTo>
                      <a:lnTo>
                        <a:pt x="377" y="256"/>
                      </a:lnTo>
                      <a:lnTo>
                        <a:pt x="354" y="239"/>
                      </a:lnTo>
                      <a:lnTo>
                        <a:pt x="354" y="192"/>
                      </a:lnTo>
                      <a:lnTo>
                        <a:pt x="279" y="105"/>
                      </a:lnTo>
                      <a:lnTo>
                        <a:pt x="197" y="53"/>
                      </a:lnTo>
                      <a:lnTo>
                        <a:pt x="150" y="23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  <p:sp>
              <p:nvSpPr>
                <p:cNvPr id="221" name="Freeform 272"/>
                <p:cNvSpPr>
                  <a:spLocks/>
                </p:cNvSpPr>
                <p:nvPr/>
              </p:nvSpPr>
              <p:spPr bwMode="auto">
                <a:xfrm>
                  <a:off x="2057" y="1386"/>
                  <a:ext cx="292" cy="260"/>
                </a:xfrm>
                <a:custGeom>
                  <a:avLst/>
                  <a:gdLst>
                    <a:gd name="T0" fmla="*/ 1314 w 2343"/>
                    <a:gd name="T1" fmla="*/ 81 h 2074"/>
                    <a:gd name="T2" fmla="*/ 1145 w 2343"/>
                    <a:gd name="T3" fmla="*/ 110 h 2074"/>
                    <a:gd name="T4" fmla="*/ 1105 w 2343"/>
                    <a:gd name="T5" fmla="*/ 191 h 2074"/>
                    <a:gd name="T6" fmla="*/ 994 w 2343"/>
                    <a:gd name="T7" fmla="*/ 168 h 2074"/>
                    <a:gd name="T8" fmla="*/ 843 w 2343"/>
                    <a:gd name="T9" fmla="*/ 168 h 2074"/>
                    <a:gd name="T10" fmla="*/ 663 w 2343"/>
                    <a:gd name="T11" fmla="*/ 261 h 2074"/>
                    <a:gd name="T12" fmla="*/ 623 w 2343"/>
                    <a:gd name="T13" fmla="*/ 354 h 2074"/>
                    <a:gd name="T14" fmla="*/ 494 w 2343"/>
                    <a:gd name="T15" fmla="*/ 447 h 2074"/>
                    <a:gd name="T16" fmla="*/ 257 w 2343"/>
                    <a:gd name="T17" fmla="*/ 493 h 2074"/>
                    <a:gd name="T18" fmla="*/ 88 w 2343"/>
                    <a:gd name="T19" fmla="*/ 505 h 2074"/>
                    <a:gd name="T20" fmla="*/ 93 w 2343"/>
                    <a:gd name="T21" fmla="*/ 831 h 2074"/>
                    <a:gd name="T22" fmla="*/ 6 w 2343"/>
                    <a:gd name="T23" fmla="*/ 901 h 2074"/>
                    <a:gd name="T24" fmla="*/ 53 w 2343"/>
                    <a:gd name="T25" fmla="*/ 1278 h 2074"/>
                    <a:gd name="T26" fmla="*/ 47 w 2343"/>
                    <a:gd name="T27" fmla="*/ 1424 h 2074"/>
                    <a:gd name="T28" fmla="*/ 110 w 2343"/>
                    <a:gd name="T29" fmla="*/ 1476 h 2074"/>
                    <a:gd name="T30" fmla="*/ 291 w 2343"/>
                    <a:gd name="T31" fmla="*/ 1417 h 2074"/>
                    <a:gd name="T32" fmla="*/ 459 w 2343"/>
                    <a:gd name="T33" fmla="*/ 1452 h 2074"/>
                    <a:gd name="T34" fmla="*/ 576 w 2343"/>
                    <a:gd name="T35" fmla="*/ 1365 h 2074"/>
                    <a:gd name="T36" fmla="*/ 773 w 2343"/>
                    <a:gd name="T37" fmla="*/ 1336 h 2074"/>
                    <a:gd name="T38" fmla="*/ 1087 w 2343"/>
                    <a:gd name="T39" fmla="*/ 1429 h 2074"/>
                    <a:gd name="T40" fmla="*/ 1180 w 2343"/>
                    <a:gd name="T41" fmla="*/ 1568 h 2074"/>
                    <a:gd name="T42" fmla="*/ 1314 w 2343"/>
                    <a:gd name="T43" fmla="*/ 1544 h 2074"/>
                    <a:gd name="T44" fmla="*/ 1354 w 2343"/>
                    <a:gd name="T45" fmla="*/ 1556 h 2074"/>
                    <a:gd name="T46" fmla="*/ 1250 w 2343"/>
                    <a:gd name="T47" fmla="*/ 1666 h 2074"/>
                    <a:gd name="T48" fmla="*/ 1441 w 2343"/>
                    <a:gd name="T49" fmla="*/ 1591 h 2074"/>
                    <a:gd name="T50" fmla="*/ 1319 w 2343"/>
                    <a:gd name="T51" fmla="*/ 1731 h 2074"/>
                    <a:gd name="T52" fmla="*/ 1436 w 2343"/>
                    <a:gd name="T53" fmla="*/ 1701 h 2074"/>
                    <a:gd name="T54" fmla="*/ 1384 w 2343"/>
                    <a:gd name="T55" fmla="*/ 1835 h 2074"/>
                    <a:gd name="T56" fmla="*/ 1518 w 2343"/>
                    <a:gd name="T57" fmla="*/ 1987 h 2074"/>
                    <a:gd name="T58" fmla="*/ 1640 w 2343"/>
                    <a:gd name="T59" fmla="*/ 2010 h 2074"/>
                    <a:gd name="T60" fmla="*/ 1698 w 2343"/>
                    <a:gd name="T61" fmla="*/ 2045 h 2074"/>
                    <a:gd name="T62" fmla="*/ 1866 w 2343"/>
                    <a:gd name="T63" fmla="*/ 2045 h 2074"/>
                    <a:gd name="T64" fmla="*/ 2006 w 2343"/>
                    <a:gd name="T65" fmla="*/ 2010 h 2074"/>
                    <a:gd name="T66" fmla="*/ 2145 w 2343"/>
                    <a:gd name="T67" fmla="*/ 1778 h 2074"/>
                    <a:gd name="T68" fmla="*/ 2256 w 2343"/>
                    <a:gd name="T69" fmla="*/ 1568 h 2074"/>
                    <a:gd name="T70" fmla="*/ 2343 w 2343"/>
                    <a:gd name="T71" fmla="*/ 1243 h 2074"/>
                    <a:gd name="T72" fmla="*/ 2256 w 2343"/>
                    <a:gd name="T73" fmla="*/ 848 h 2074"/>
                    <a:gd name="T74" fmla="*/ 2134 w 2343"/>
                    <a:gd name="T75" fmla="*/ 691 h 2074"/>
                    <a:gd name="T76" fmla="*/ 2052 w 2343"/>
                    <a:gd name="T77" fmla="*/ 587 h 2074"/>
                    <a:gd name="T78" fmla="*/ 2029 w 2343"/>
                    <a:gd name="T79" fmla="*/ 383 h 2074"/>
                    <a:gd name="T80" fmla="*/ 1959 w 2343"/>
                    <a:gd name="T81" fmla="*/ 232 h 2074"/>
                    <a:gd name="T82" fmla="*/ 1895 w 2343"/>
                    <a:gd name="T83" fmla="*/ 179 h 2074"/>
                    <a:gd name="T84" fmla="*/ 1832 w 2343"/>
                    <a:gd name="T85" fmla="*/ 430 h 2074"/>
                    <a:gd name="T86" fmla="*/ 1744 w 2343"/>
                    <a:gd name="T87" fmla="*/ 458 h 2074"/>
                    <a:gd name="T88" fmla="*/ 1581 w 2343"/>
                    <a:gd name="T89" fmla="*/ 343 h 2074"/>
                    <a:gd name="T90" fmla="*/ 1523 w 2343"/>
                    <a:gd name="T91" fmla="*/ 249 h 2074"/>
                    <a:gd name="T92" fmla="*/ 1581 w 2343"/>
                    <a:gd name="T93" fmla="*/ 122 h 2074"/>
                    <a:gd name="T94" fmla="*/ 1546 w 2343"/>
                    <a:gd name="T95" fmla="*/ 110 h 2074"/>
                    <a:gd name="T96" fmla="*/ 1378 w 2343"/>
                    <a:gd name="T97" fmla="*/ 0 h 20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43"/>
                    <a:gd name="T148" fmla="*/ 0 h 2074"/>
                    <a:gd name="T149" fmla="*/ 2343 w 2343"/>
                    <a:gd name="T150" fmla="*/ 2074 h 20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43" h="2074">
                      <a:moveTo>
                        <a:pt x="1337" y="0"/>
                      </a:moveTo>
                      <a:lnTo>
                        <a:pt x="1314" y="81"/>
                      </a:lnTo>
                      <a:lnTo>
                        <a:pt x="1250" y="58"/>
                      </a:lnTo>
                      <a:lnTo>
                        <a:pt x="1145" y="110"/>
                      </a:lnTo>
                      <a:lnTo>
                        <a:pt x="1145" y="191"/>
                      </a:lnTo>
                      <a:lnTo>
                        <a:pt x="1105" y="191"/>
                      </a:lnTo>
                      <a:lnTo>
                        <a:pt x="1029" y="168"/>
                      </a:lnTo>
                      <a:lnTo>
                        <a:pt x="994" y="168"/>
                      </a:lnTo>
                      <a:lnTo>
                        <a:pt x="948" y="127"/>
                      </a:lnTo>
                      <a:lnTo>
                        <a:pt x="843" y="168"/>
                      </a:lnTo>
                      <a:lnTo>
                        <a:pt x="785" y="249"/>
                      </a:lnTo>
                      <a:lnTo>
                        <a:pt x="663" y="261"/>
                      </a:lnTo>
                      <a:lnTo>
                        <a:pt x="628" y="290"/>
                      </a:lnTo>
                      <a:lnTo>
                        <a:pt x="623" y="354"/>
                      </a:lnTo>
                      <a:lnTo>
                        <a:pt x="536" y="447"/>
                      </a:lnTo>
                      <a:lnTo>
                        <a:pt x="494" y="447"/>
                      </a:lnTo>
                      <a:lnTo>
                        <a:pt x="466" y="493"/>
                      </a:lnTo>
                      <a:lnTo>
                        <a:pt x="257" y="493"/>
                      </a:lnTo>
                      <a:lnTo>
                        <a:pt x="134" y="465"/>
                      </a:lnTo>
                      <a:lnTo>
                        <a:pt x="88" y="505"/>
                      </a:lnTo>
                      <a:lnTo>
                        <a:pt x="70" y="667"/>
                      </a:lnTo>
                      <a:lnTo>
                        <a:pt x="93" y="831"/>
                      </a:lnTo>
                      <a:lnTo>
                        <a:pt x="6" y="789"/>
                      </a:lnTo>
                      <a:lnTo>
                        <a:pt x="6" y="901"/>
                      </a:lnTo>
                      <a:lnTo>
                        <a:pt x="53" y="1202"/>
                      </a:lnTo>
                      <a:lnTo>
                        <a:pt x="53" y="1278"/>
                      </a:lnTo>
                      <a:lnTo>
                        <a:pt x="0" y="1382"/>
                      </a:lnTo>
                      <a:lnTo>
                        <a:pt x="47" y="1424"/>
                      </a:lnTo>
                      <a:lnTo>
                        <a:pt x="76" y="1429"/>
                      </a:lnTo>
                      <a:lnTo>
                        <a:pt x="110" y="1476"/>
                      </a:lnTo>
                      <a:lnTo>
                        <a:pt x="180" y="1476"/>
                      </a:lnTo>
                      <a:lnTo>
                        <a:pt x="291" y="1417"/>
                      </a:lnTo>
                      <a:lnTo>
                        <a:pt x="367" y="1424"/>
                      </a:lnTo>
                      <a:lnTo>
                        <a:pt x="459" y="1452"/>
                      </a:lnTo>
                      <a:lnTo>
                        <a:pt x="518" y="1446"/>
                      </a:lnTo>
                      <a:lnTo>
                        <a:pt x="576" y="1365"/>
                      </a:lnTo>
                      <a:lnTo>
                        <a:pt x="663" y="1365"/>
                      </a:lnTo>
                      <a:lnTo>
                        <a:pt x="773" y="1336"/>
                      </a:lnTo>
                      <a:lnTo>
                        <a:pt x="965" y="1342"/>
                      </a:lnTo>
                      <a:lnTo>
                        <a:pt x="1087" y="1429"/>
                      </a:lnTo>
                      <a:lnTo>
                        <a:pt x="1162" y="1534"/>
                      </a:lnTo>
                      <a:lnTo>
                        <a:pt x="1180" y="1568"/>
                      </a:lnTo>
                      <a:lnTo>
                        <a:pt x="1209" y="1579"/>
                      </a:lnTo>
                      <a:lnTo>
                        <a:pt x="1314" y="1544"/>
                      </a:lnTo>
                      <a:lnTo>
                        <a:pt x="1424" y="1464"/>
                      </a:lnTo>
                      <a:lnTo>
                        <a:pt x="1354" y="1556"/>
                      </a:lnTo>
                      <a:lnTo>
                        <a:pt x="1314" y="1632"/>
                      </a:lnTo>
                      <a:lnTo>
                        <a:pt x="1250" y="1666"/>
                      </a:lnTo>
                      <a:lnTo>
                        <a:pt x="1354" y="1638"/>
                      </a:lnTo>
                      <a:lnTo>
                        <a:pt x="1441" y="1591"/>
                      </a:lnTo>
                      <a:lnTo>
                        <a:pt x="1378" y="1696"/>
                      </a:lnTo>
                      <a:lnTo>
                        <a:pt x="1319" y="1731"/>
                      </a:lnTo>
                      <a:lnTo>
                        <a:pt x="1413" y="1708"/>
                      </a:lnTo>
                      <a:lnTo>
                        <a:pt x="1436" y="1701"/>
                      </a:lnTo>
                      <a:lnTo>
                        <a:pt x="1418" y="1766"/>
                      </a:lnTo>
                      <a:lnTo>
                        <a:pt x="1384" y="1835"/>
                      </a:lnTo>
                      <a:lnTo>
                        <a:pt x="1406" y="1900"/>
                      </a:lnTo>
                      <a:lnTo>
                        <a:pt x="1518" y="1987"/>
                      </a:lnTo>
                      <a:lnTo>
                        <a:pt x="1546" y="2004"/>
                      </a:lnTo>
                      <a:lnTo>
                        <a:pt x="1640" y="2010"/>
                      </a:lnTo>
                      <a:lnTo>
                        <a:pt x="1720" y="1987"/>
                      </a:lnTo>
                      <a:lnTo>
                        <a:pt x="1698" y="2045"/>
                      </a:lnTo>
                      <a:lnTo>
                        <a:pt x="1738" y="2074"/>
                      </a:lnTo>
                      <a:lnTo>
                        <a:pt x="1866" y="2045"/>
                      </a:lnTo>
                      <a:lnTo>
                        <a:pt x="1930" y="2039"/>
                      </a:lnTo>
                      <a:lnTo>
                        <a:pt x="2006" y="2010"/>
                      </a:lnTo>
                      <a:lnTo>
                        <a:pt x="2081" y="1905"/>
                      </a:lnTo>
                      <a:lnTo>
                        <a:pt x="2145" y="1778"/>
                      </a:lnTo>
                      <a:lnTo>
                        <a:pt x="2198" y="1719"/>
                      </a:lnTo>
                      <a:lnTo>
                        <a:pt x="2256" y="1568"/>
                      </a:lnTo>
                      <a:lnTo>
                        <a:pt x="2343" y="1429"/>
                      </a:lnTo>
                      <a:lnTo>
                        <a:pt x="2343" y="1243"/>
                      </a:lnTo>
                      <a:lnTo>
                        <a:pt x="2313" y="1033"/>
                      </a:lnTo>
                      <a:lnTo>
                        <a:pt x="2256" y="848"/>
                      </a:lnTo>
                      <a:lnTo>
                        <a:pt x="2191" y="755"/>
                      </a:lnTo>
                      <a:lnTo>
                        <a:pt x="2134" y="691"/>
                      </a:lnTo>
                      <a:lnTo>
                        <a:pt x="2069" y="615"/>
                      </a:lnTo>
                      <a:lnTo>
                        <a:pt x="2052" y="587"/>
                      </a:lnTo>
                      <a:lnTo>
                        <a:pt x="2041" y="458"/>
                      </a:lnTo>
                      <a:lnTo>
                        <a:pt x="2029" y="383"/>
                      </a:lnTo>
                      <a:lnTo>
                        <a:pt x="1977" y="343"/>
                      </a:lnTo>
                      <a:lnTo>
                        <a:pt x="1959" y="232"/>
                      </a:lnTo>
                      <a:lnTo>
                        <a:pt x="1930" y="139"/>
                      </a:lnTo>
                      <a:lnTo>
                        <a:pt x="1895" y="179"/>
                      </a:lnTo>
                      <a:lnTo>
                        <a:pt x="1872" y="266"/>
                      </a:lnTo>
                      <a:lnTo>
                        <a:pt x="1832" y="430"/>
                      </a:lnTo>
                      <a:lnTo>
                        <a:pt x="1785" y="458"/>
                      </a:lnTo>
                      <a:lnTo>
                        <a:pt x="1744" y="458"/>
                      </a:lnTo>
                      <a:lnTo>
                        <a:pt x="1651" y="383"/>
                      </a:lnTo>
                      <a:lnTo>
                        <a:pt x="1581" y="343"/>
                      </a:lnTo>
                      <a:lnTo>
                        <a:pt x="1541" y="301"/>
                      </a:lnTo>
                      <a:lnTo>
                        <a:pt x="1523" y="249"/>
                      </a:lnTo>
                      <a:lnTo>
                        <a:pt x="1570" y="179"/>
                      </a:lnTo>
                      <a:lnTo>
                        <a:pt x="1581" y="122"/>
                      </a:lnTo>
                      <a:lnTo>
                        <a:pt x="1593" y="99"/>
                      </a:lnTo>
                      <a:lnTo>
                        <a:pt x="1546" y="110"/>
                      </a:lnTo>
                      <a:lnTo>
                        <a:pt x="1424" y="41"/>
                      </a:lnTo>
                      <a:lnTo>
                        <a:pt x="1378" y="0"/>
                      </a:lnTo>
                      <a:lnTo>
                        <a:pt x="13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Swis721 BT"/>
                    <a:ea typeface="ＭＳ Ｐゴシック" pitchFamily="-106" charset="-128"/>
                  </a:endParaRPr>
                </a:p>
              </p:txBody>
            </p:sp>
          </p:grpSp>
        </p:grpSp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5643570" y="3537358"/>
              <a:ext cx="431528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6,14</a:t>
              </a: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4904513" y="3649403"/>
              <a:ext cx="713657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1,7,10,13</a:t>
              </a:r>
            </a:p>
          </p:txBody>
        </p:sp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4640538" y="4018964"/>
              <a:ext cx="431528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8,16</a:t>
              </a: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5572132" y="3180168"/>
              <a:ext cx="537327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2,3,11</a:t>
              </a: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3357554" y="3214686"/>
              <a:ext cx="431528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4,18</a:t>
              </a:r>
            </a:p>
          </p:txBody>
        </p:sp>
        <p:sp>
          <p:nvSpPr>
            <p:cNvPr id="20491" name="TextBox 14"/>
            <p:cNvSpPr txBox="1">
              <a:spLocks noChangeArrowheads="1"/>
            </p:cNvSpPr>
            <p:nvPr/>
          </p:nvSpPr>
          <p:spPr bwMode="auto">
            <a:xfrm>
              <a:off x="8501090" y="4090402"/>
              <a:ext cx="290464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5.</a:t>
              </a:r>
            </a:p>
          </p:txBody>
        </p:sp>
        <p:sp>
          <p:nvSpPr>
            <p:cNvPr id="20492" name="TextBox 15"/>
            <p:cNvSpPr txBox="1">
              <a:spLocks noChangeArrowheads="1"/>
            </p:cNvSpPr>
            <p:nvPr/>
          </p:nvSpPr>
          <p:spPr bwMode="auto">
            <a:xfrm>
              <a:off x="6643702" y="3251606"/>
              <a:ext cx="431528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9,19</a:t>
              </a:r>
            </a:p>
          </p:txBody>
        </p:sp>
        <p:sp>
          <p:nvSpPr>
            <p:cNvPr id="20493" name="TextBox 16"/>
            <p:cNvSpPr txBox="1">
              <a:spLocks noChangeArrowheads="1"/>
            </p:cNvSpPr>
            <p:nvPr/>
          </p:nvSpPr>
          <p:spPr bwMode="auto">
            <a:xfrm>
              <a:off x="3929058" y="3751672"/>
              <a:ext cx="325730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12</a:t>
              </a:r>
            </a:p>
          </p:txBody>
        </p:sp>
        <p:sp>
          <p:nvSpPr>
            <p:cNvPr id="20494" name="TextBox 17"/>
            <p:cNvSpPr txBox="1">
              <a:spLocks noChangeArrowheads="1"/>
            </p:cNvSpPr>
            <p:nvPr/>
          </p:nvSpPr>
          <p:spPr bwMode="auto">
            <a:xfrm>
              <a:off x="4714876" y="3765881"/>
              <a:ext cx="325730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15</a:t>
              </a:r>
            </a:p>
          </p:txBody>
        </p:sp>
        <p:sp>
          <p:nvSpPr>
            <p:cNvPr id="20495" name="TextBox 18"/>
            <p:cNvSpPr txBox="1">
              <a:spLocks noChangeArrowheads="1"/>
            </p:cNvSpPr>
            <p:nvPr/>
          </p:nvSpPr>
          <p:spPr bwMode="auto">
            <a:xfrm>
              <a:off x="3944933" y="3402341"/>
              <a:ext cx="325730" cy="25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000">
                  <a:latin typeface="Swis721 BT"/>
                </a:rPr>
                <a:t>17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83132" y="3501134"/>
              <a:ext cx="57956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17224" y="3528409"/>
              <a:ext cx="59660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54162" y="3519885"/>
              <a:ext cx="59661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41667" y="3944341"/>
              <a:ext cx="57956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12135" y="4174468"/>
              <a:ext cx="57956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96795" y="4135261"/>
              <a:ext cx="59660" cy="59662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48503" y="3789218"/>
              <a:ext cx="57956" cy="5966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09868" y="3761944"/>
              <a:ext cx="59661" cy="5966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49075" y="3739784"/>
              <a:ext cx="57956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9985" y="3693758"/>
              <a:ext cx="57956" cy="5966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72939" y="3715919"/>
              <a:ext cx="59660" cy="59662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08769" y="3673303"/>
              <a:ext cx="57956" cy="5966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71268" y="3468746"/>
              <a:ext cx="57956" cy="5966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13884" y="3456814"/>
              <a:ext cx="57956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81496" y="3415902"/>
              <a:ext cx="59661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71840" y="3574433"/>
              <a:ext cx="59660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3433" y="3233505"/>
              <a:ext cx="59660" cy="59663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54231" y="3311919"/>
              <a:ext cx="59661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55996" y="4232425"/>
              <a:ext cx="59660" cy="57958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000" dirty="0" err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20484" name="Picture 10"/>
          <p:cNvPicPr>
            <a:picLocks noChangeAspect="1"/>
          </p:cNvPicPr>
          <p:nvPr/>
        </p:nvPicPr>
        <p:blipFill>
          <a:blip r:embed="rId3"/>
          <a:srcRect l="1897" t="5006" r="2409" b="963"/>
          <a:stretch>
            <a:fillRect/>
          </a:stretch>
        </p:blipFill>
        <p:spPr bwMode="auto">
          <a:xfrm>
            <a:off x="5929313" y="2289175"/>
            <a:ext cx="200501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University technology transfer today</a:t>
            </a:r>
            <a:br>
              <a:rPr lang="sv-SE" sz="3200" dirty="0" smtClean="0"/>
            </a:br>
            <a:r>
              <a:rPr lang="sv-SE" sz="3200" dirty="0" smtClean="0"/>
              <a:t>- </a:t>
            </a:r>
            <a:r>
              <a:rPr lang="sv-SE" sz="3200" dirty="0" err="1" smtClean="0"/>
              <a:t>realizing</a:t>
            </a:r>
            <a:r>
              <a:rPr lang="sv-SE" sz="3200" dirty="0" smtClean="0"/>
              <a:t> </a:t>
            </a:r>
            <a:r>
              <a:rPr lang="sv-SE" sz="3200" dirty="0" err="1" smtClean="0"/>
              <a:t>only</a:t>
            </a:r>
            <a:r>
              <a:rPr lang="sv-SE" sz="3200" dirty="0" smtClean="0"/>
              <a:t> the </a:t>
            </a:r>
            <a:r>
              <a:rPr lang="sv-SE" sz="3200" dirty="0" err="1" smtClean="0"/>
              <a:t>top</a:t>
            </a:r>
            <a:r>
              <a:rPr lang="sv-SE" sz="3200" dirty="0" smtClean="0"/>
              <a:t> of the </a:t>
            </a:r>
            <a:r>
              <a:rPr lang="sv-SE" sz="3200" dirty="0" err="1" smtClean="0"/>
              <a:t>iceberg</a:t>
            </a:r>
            <a:r>
              <a:rPr lang="sv-SE" sz="3200" dirty="0" smtClean="0"/>
              <a:t>?</a:t>
            </a:r>
            <a:endParaRPr lang="sv-S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820" y="18247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smtClean="0">
                <a:latin typeface="+mn-lt"/>
              </a:rPr>
              <a:t>Initially perceived potential</a:t>
            </a:r>
            <a:endParaRPr lang="sv-SE" sz="140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320" y="56220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smtClean="0">
                <a:latin typeface="+mn-lt"/>
              </a:rPr>
              <a:t>Number of inventions / ideas</a:t>
            </a:r>
            <a:endParaRPr lang="sv-SE" sz="140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0" t="34833" r="51989" b="19833"/>
          <a:stretch/>
        </p:blipFill>
        <p:spPr bwMode="auto">
          <a:xfrm>
            <a:off x="559420" y="2412752"/>
            <a:ext cx="5485184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609600" y="2146300"/>
            <a:ext cx="0" cy="31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36456" y="5771902"/>
            <a:ext cx="2738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ight Brace 21"/>
          <p:cNvSpPr/>
          <p:nvPr/>
        </p:nvSpPr>
        <p:spPr bwMode="auto">
          <a:xfrm rot="5400000">
            <a:off x="828982" y="5654973"/>
            <a:ext cx="108011" cy="509009"/>
          </a:xfrm>
          <a:prstGeom prst="rightBrace">
            <a:avLst>
              <a:gd name="adj1" fmla="val 491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140247" y="2472267"/>
            <a:ext cx="0" cy="3375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32247" y="2472267"/>
            <a:ext cx="0" cy="3375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96954" y="5926583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smtClean="0">
                <a:latin typeface="+mn-lt"/>
              </a:rPr>
              <a:t>Inventions licensed to industry by TTO</a:t>
            </a:r>
            <a:endParaRPr lang="sv-SE" sz="1400">
              <a:latin typeface="+mn-lt"/>
            </a:endParaRPr>
          </a:p>
        </p:txBody>
      </p:sp>
      <p:sp>
        <p:nvSpPr>
          <p:cNvPr id="29" name="Right Brace 28"/>
          <p:cNvSpPr/>
          <p:nvPr/>
        </p:nvSpPr>
        <p:spPr bwMode="auto">
          <a:xfrm rot="5400000">
            <a:off x="3508420" y="3506111"/>
            <a:ext cx="108011" cy="4806735"/>
          </a:xfrm>
          <a:prstGeom prst="rightBrace">
            <a:avLst>
              <a:gd name="adj1" fmla="val 491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48714" y="5926583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smtClean="0">
                <a:latin typeface="+mn-lt"/>
              </a:rPr>
              <a:t>Inventions discarded / archived</a:t>
            </a:r>
            <a:endParaRPr lang="sv-SE" sz="1400"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5973505" y="2472267"/>
            <a:ext cx="0" cy="3375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391738" y="299695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>
                <a:solidFill>
                  <a:schemeClr val="bg1"/>
                </a:solidFill>
                <a:latin typeface="+mn-lt"/>
              </a:rPr>
              <a:t>High potential</a:t>
            </a:r>
            <a:endParaRPr lang="sv-SE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57052" y="4551432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Low potential</a:t>
            </a:r>
            <a:endParaRPr lang="sv-SE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1550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39" t="34833" r="4890" b="19833"/>
          <a:stretch/>
        </p:blipFill>
        <p:spPr bwMode="auto">
          <a:xfrm>
            <a:off x="565596" y="2413372"/>
            <a:ext cx="5518572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Education</a:t>
            </a:r>
            <a:r>
              <a:rPr lang="sv-SE" sz="3200" dirty="0" smtClean="0"/>
              <a:t> and technology transfer – </a:t>
            </a:r>
            <a:br>
              <a:rPr lang="sv-SE" sz="3200" dirty="0" smtClean="0"/>
            </a:br>
            <a:r>
              <a:rPr lang="sv-SE" sz="3200" dirty="0" err="1" smtClean="0"/>
              <a:t>reaching</a:t>
            </a:r>
            <a:r>
              <a:rPr lang="sv-SE" sz="3200" dirty="0" smtClean="0"/>
              <a:t> </a:t>
            </a:r>
            <a:r>
              <a:rPr lang="sv-SE" sz="3200" dirty="0" err="1" smtClean="0"/>
              <a:t>out</a:t>
            </a:r>
            <a:r>
              <a:rPr lang="sv-SE" sz="3200" dirty="0" smtClean="0"/>
              <a:t> for the </a:t>
            </a:r>
            <a:r>
              <a:rPr lang="sv-SE" sz="3200" dirty="0" err="1" smtClean="0"/>
              <a:t>high-hanging</a:t>
            </a:r>
            <a:r>
              <a:rPr lang="sv-SE" sz="3200" dirty="0" smtClean="0"/>
              <a:t> </a:t>
            </a:r>
            <a:r>
              <a:rPr lang="sv-SE" sz="3200" dirty="0" err="1" smtClean="0"/>
              <a:t>fruits</a:t>
            </a:r>
            <a:endParaRPr lang="sv-S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820" y="18247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smtClean="0">
                <a:latin typeface="+mn-lt"/>
              </a:rPr>
              <a:t>Terminal potential</a:t>
            </a:r>
            <a:endParaRPr lang="sv-SE" sz="140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320" y="562203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smtClean="0">
                <a:latin typeface="+mn-lt"/>
              </a:rPr>
              <a:t>Number of inventions / ideas</a:t>
            </a:r>
            <a:endParaRPr lang="sv-SE" sz="140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09600" y="2146300"/>
            <a:ext cx="0" cy="317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36456" y="5771902"/>
            <a:ext cx="2738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ight Brace 21"/>
          <p:cNvSpPr/>
          <p:nvPr/>
        </p:nvSpPr>
        <p:spPr bwMode="auto">
          <a:xfrm rot="5400000">
            <a:off x="828982" y="5654973"/>
            <a:ext cx="108011" cy="509009"/>
          </a:xfrm>
          <a:prstGeom prst="rightBrace">
            <a:avLst>
              <a:gd name="adj1" fmla="val 491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140247" y="2472267"/>
            <a:ext cx="0" cy="3375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32247" y="2472267"/>
            <a:ext cx="0" cy="3375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Brace 28"/>
          <p:cNvSpPr/>
          <p:nvPr/>
        </p:nvSpPr>
        <p:spPr bwMode="auto">
          <a:xfrm rot="5400000">
            <a:off x="3508420" y="3506111"/>
            <a:ext cx="108011" cy="4806735"/>
          </a:xfrm>
          <a:prstGeom prst="rightBrace">
            <a:avLst>
              <a:gd name="adj1" fmla="val 4913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5973505" y="2472267"/>
            <a:ext cx="0" cy="3375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391738" y="299695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>
                <a:solidFill>
                  <a:schemeClr val="bg1"/>
                </a:solidFill>
                <a:latin typeface="+mn-lt"/>
              </a:rPr>
              <a:t>High potential</a:t>
            </a:r>
            <a:endParaRPr lang="sv-SE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7052" y="4551432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Low potential</a:t>
            </a:r>
            <a:endParaRPr lang="sv-SE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954" y="5926583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smtClean="0">
                <a:latin typeface="+mn-lt"/>
              </a:rPr>
              <a:t>Inventions licensed to industry by TTO</a:t>
            </a:r>
            <a:endParaRPr lang="sv-SE" sz="140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9793" y="5926583"/>
            <a:ext cx="1758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>
                <a:latin typeface="+mn-lt"/>
              </a:rPr>
              <a:t>Inventions harvested by entrepreneurial students</a:t>
            </a:r>
          </a:p>
        </p:txBody>
      </p:sp>
    </p:spTree>
    <p:extLst>
      <p:ext uri="{BB962C8B-B14F-4D97-AF65-F5344CB8AC3E}">
        <p14:creationId xmlns="" xmlns:p14="http://schemas.microsoft.com/office/powerpoint/2010/main" val="27164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76835"/>
            <a:ext cx="8610600" cy="762000"/>
          </a:xfrm>
        </p:spPr>
        <p:txBody>
          <a:bodyPr/>
          <a:lstStyle/>
          <a:p>
            <a:r>
              <a:rPr lang="sv-SE" smtClean="0"/>
              <a:t>A generic production system</a:t>
            </a:r>
            <a:endParaRPr lang="sv-SE"/>
          </a:p>
        </p:txBody>
      </p:sp>
      <p:sp>
        <p:nvSpPr>
          <p:cNvPr id="4" name="Rounded Rectangle 3"/>
          <p:cNvSpPr/>
          <p:nvPr/>
        </p:nvSpPr>
        <p:spPr bwMode="auto">
          <a:xfrm>
            <a:off x="5602196" y="2312895"/>
            <a:ext cx="1722131" cy="4168206"/>
          </a:xfrm>
          <a:prstGeom prst="roundRect">
            <a:avLst>
              <a:gd name="adj" fmla="val 5996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Real-life based Entrepreneurship Education</a:t>
            </a:r>
            <a:r>
              <a:rPr kumimoji="0" lang="sv-SE" sz="14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Program</a:t>
            </a:r>
            <a:endParaRPr kumimoji="0" lang="sv-SE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54587" y="1815353"/>
            <a:ext cx="1512168" cy="3145322"/>
          </a:xfrm>
          <a:prstGeom prst="roundRect">
            <a:avLst>
              <a:gd name="adj" fmla="val 5996"/>
            </a:avLst>
          </a:prstGeom>
          <a:solidFill>
            <a:srgbClr val="BC44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Technology Transfer Office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68034" y="5184956"/>
            <a:ext cx="1512168" cy="1296143"/>
          </a:xfrm>
          <a:prstGeom prst="roundRect">
            <a:avLst>
              <a:gd name="adj" fmla="val 5996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Students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348008" y="1825333"/>
            <a:ext cx="1268380" cy="1832267"/>
          </a:xfrm>
          <a:prstGeom prst="roundRect">
            <a:avLst>
              <a:gd name="adj" fmla="val 5996"/>
            </a:avLst>
          </a:prstGeom>
          <a:solidFill>
            <a:srgbClr val="BC44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  <a:latin typeface="+mn-lt"/>
              </a:rPr>
              <a:t>Corporations</a:t>
            </a:r>
            <a:endParaRPr kumimoji="0" lang="sv-SE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71237" y="4768710"/>
            <a:ext cx="382273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770491" y="5442273"/>
            <a:ext cx="38234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630706" y="3421584"/>
            <a:ext cx="19632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15636" y="3125778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Challenges</a:t>
            </a:r>
            <a:endParaRPr lang="sv-SE" sz="140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630706" y="2074458"/>
            <a:ext cx="43971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034282" y="1426966"/>
            <a:ext cx="1176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n-lt"/>
              </a:rPr>
              <a:t>New products, units and corporate spin</a:t>
            </a:r>
            <a:r>
              <a:rPr lang="sv-SE" sz="1400" smtClean="0">
                <a:latin typeface="+mn-lt"/>
              </a:rPr>
              <a:t>-outs</a:t>
            </a:r>
            <a:endParaRPr lang="sv-SE" sz="140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8141" y="5160767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Entrepreneurial capacity</a:t>
            </a:r>
            <a:endParaRPr lang="sv-SE" sz="1400"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342094" y="4683188"/>
            <a:ext cx="6723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034282" y="4116378"/>
            <a:ext cx="1176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+mn-lt"/>
              </a:rPr>
              <a:t>New products and university spin</a:t>
            </a:r>
            <a:r>
              <a:rPr lang="sv-SE" sz="1400" smtClean="0">
                <a:latin typeface="+mn-lt"/>
              </a:rPr>
              <a:t>-outs</a:t>
            </a:r>
            <a:endParaRPr lang="sv-SE" sz="140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630706" y="2748021"/>
            <a:ext cx="19632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14884" y="2453425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IP</a:t>
            </a:r>
            <a:endParaRPr lang="sv-SE" sz="1400">
              <a:latin typeface="+mn-lt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770491" y="6115834"/>
            <a:ext cx="38234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264625" y="5833119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Business ideas</a:t>
            </a:r>
            <a:endParaRPr lang="sv-SE" sz="1400">
              <a:latin typeface="+mn-lt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780202" y="2083423"/>
            <a:ext cx="5864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014482" y="1807966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IP</a:t>
            </a:r>
            <a:endParaRPr lang="sv-SE" sz="1400">
              <a:latin typeface="+mn-lt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348008" y="3748263"/>
            <a:ext cx="1268380" cy="581690"/>
          </a:xfrm>
          <a:prstGeom prst="roundRect">
            <a:avLst>
              <a:gd name="adj" fmla="val 5996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smtClean="0">
                <a:solidFill>
                  <a:schemeClr val="bg1"/>
                </a:solidFill>
                <a:latin typeface="+mn-lt"/>
              </a:rPr>
              <a:t>Private innovators</a:t>
            </a:r>
            <a:endParaRPr kumimoji="0" lang="sv-SE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630706" y="4095147"/>
            <a:ext cx="197671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647564" y="3825026"/>
            <a:ext cx="198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IP and business ideas </a:t>
            </a:r>
            <a:endParaRPr lang="sv-SE" sz="140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49343" y="4490900"/>
            <a:ext cx="1983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+mn-lt"/>
              </a:rPr>
              <a:t>IP and business ideas </a:t>
            </a:r>
            <a:endParaRPr lang="sv-SE" sz="140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2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ea typeface="ＭＳ Ｐゴシック" charset="-128"/>
              </a:rPr>
              <a:t>E-schools    vs     B-schools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3068638"/>
            <a:ext cx="3106738" cy="3168650"/>
          </a:xfrm>
        </p:spPr>
        <p:txBody>
          <a:bodyPr/>
          <a:lstStyle/>
          <a:p>
            <a:r>
              <a:rPr lang="sv-SE" sz="1600" smtClean="0">
                <a:ea typeface="ＭＳ Ｐゴシック" charset="-128"/>
              </a:rPr>
              <a:t>Entrepreneurial management</a:t>
            </a:r>
          </a:p>
          <a:p>
            <a:r>
              <a:rPr lang="sv-SE" sz="1600" smtClean="0">
                <a:ea typeface="ＭＳ Ｐゴシック" charset="-128"/>
              </a:rPr>
              <a:t>Creativity and innovation</a:t>
            </a:r>
          </a:p>
          <a:p>
            <a:r>
              <a:rPr lang="sv-SE" sz="1600" smtClean="0">
                <a:ea typeface="ＭＳ Ｐゴシック" charset="-128"/>
              </a:rPr>
              <a:t>Technology entrepreneurship</a:t>
            </a:r>
          </a:p>
          <a:p>
            <a:r>
              <a:rPr lang="sv-SE" sz="1600" smtClean="0">
                <a:ea typeface="ＭＳ Ｐゴシック" charset="-128"/>
              </a:rPr>
              <a:t>Patent law for engineers</a:t>
            </a:r>
          </a:p>
          <a:p>
            <a:r>
              <a:rPr lang="sv-SE" sz="1600" smtClean="0">
                <a:ea typeface="ＭＳ Ｐゴシック" charset="-128"/>
              </a:rPr>
              <a:t>Global entrepreneurial marketing</a:t>
            </a:r>
          </a:p>
          <a:p>
            <a:r>
              <a:rPr lang="sv-SE" sz="1600" smtClean="0">
                <a:ea typeface="ＭＳ Ｐゴシック" charset="-128"/>
              </a:rPr>
              <a:t>Entrepreneurial finance</a:t>
            </a:r>
          </a:p>
          <a:p>
            <a:endParaRPr lang="sv-SE" sz="1600" smtClean="0">
              <a:ea typeface="ＭＳ Ｐゴシック" charset="-128"/>
            </a:endParaRPr>
          </a:p>
          <a:p>
            <a:endParaRPr lang="sv-SE" sz="1600" smtClean="0">
              <a:ea typeface="ＭＳ Ｐゴシック" charset="-128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1CB793D-8483-4133-AD0D-38C1991264ED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7088" y="1773238"/>
            <a:ext cx="1584325" cy="935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 err="1">
                <a:solidFill>
                  <a:schemeClr val="tx1"/>
                </a:solidFill>
              </a:rPr>
              <a:t>Scalable</a:t>
            </a:r>
            <a:endParaRPr lang="sv-SE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sv-SE" dirty="0" err="1">
                <a:solidFill>
                  <a:schemeClr val="tx1"/>
                </a:solidFill>
              </a:rPr>
              <a:t>Startup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32588" y="1773238"/>
            <a:ext cx="1584325" cy="935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 err="1">
                <a:solidFill>
                  <a:schemeClr val="tx1"/>
                </a:solidFill>
              </a:rPr>
              <a:t>Large</a:t>
            </a:r>
            <a:endParaRPr lang="sv-SE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sv-SE" dirty="0">
                <a:solidFill>
                  <a:schemeClr val="tx1"/>
                </a:solidFill>
              </a:rPr>
              <a:t>Company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79838" y="1773238"/>
            <a:ext cx="1584325" cy="93503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 err="1">
                <a:solidFill>
                  <a:schemeClr val="tx1"/>
                </a:solidFill>
              </a:rPr>
              <a:t>Tran-sition</a:t>
            </a:r>
            <a:endParaRPr lang="sv-SE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11413" y="2241550"/>
            <a:ext cx="13684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4163" y="2241550"/>
            <a:ext cx="13684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867400" y="3068638"/>
            <a:ext cx="2952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v-SE" sz="1600" kern="0" dirty="0" err="1">
                <a:latin typeface="+mn-lt"/>
              </a:rPr>
              <a:t>Managerial</a:t>
            </a:r>
            <a:r>
              <a:rPr lang="sv-SE" sz="1600" kern="0" dirty="0">
                <a:latin typeface="+mn-lt"/>
              </a:rPr>
              <a:t> </a:t>
            </a:r>
            <a:r>
              <a:rPr lang="sv-SE" sz="1600" kern="0" dirty="0" err="1">
                <a:latin typeface="+mn-lt"/>
              </a:rPr>
              <a:t>finance</a:t>
            </a:r>
            <a:r>
              <a:rPr lang="sv-SE" sz="1600" kern="0" dirty="0">
                <a:latin typeface="+mn-lt"/>
              </a:rPr>
              <a:t> and </a:t>
            </a:r>
            <a:r>
              <a:rPr lang="sv-SE" sz="1600" kern="0" dirty="0" err="1">
                <a:latin typeface="+mn-lt"/>
              </a:rPr>
              <a:t>accounting</a:t>
            </a:r>
            <a:endParaRPr lang="sv-SE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v-SE" sz="1600" kern="0" dirty="0" err="1">
                <a:latin typeface="+mn-lt"/>
              </a:rPr>
              <a:t>Managing</a:t>
            </a:r>
            <a:r>
              <a:rPr lang="sv-SE" sz="1600" kern="0" dirty="0">
                <a:latin typeface="+mn-lt"/>
              </a:rPr>
              <a:t> </a:t>
            </a:r>
            <a:r>
              <a:rPr lang="sv-SE" sz="1600" kern="0" dirty="0" err="1">
                <a:latin typeface="+mn-lt"/>
              </a:rPr>
              <a:t>groups</a:t>
            </a:r>
            <a:r>
              <a:rPr lang="sv-SE" sz="1600" kern="0" dirty="0">
                <a:latin typeface="+mn-lt"/>
              </a:rPr>
              <a:t> and teams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v-SE" sz="1600" kern="0" dirty="0">
                <a:latin typeface="+mn-lt"/>
              </a:rPr>
              <a:t>Financial </a:t>
            </a:r>
            <a:r>
              <a:rPr lang="sv-SE" sz="1600" kern="0" dirty="0" err="1">
                <a:latin typeface="+mn-lt"/>
              </a:rPr>
              <a:t>accounting</a:t>
            </a:r>
            <a:endParaRPr lang="sv-SE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v-SE" sz="1600" kern="0" dirty="0">
                <a:latin typeface="+mn-lt"/>
              </a:rPr>
              <a:t>Operations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v-SE" sz="1600" kern="0" dirty="0" err="1">
                <a:latin typeface="+mn-lt"/>
              </a:rPr>
              <a:t>Modeling</a:t>
            </a:r>
            <a:r>
              <a:rPr lang="sv-SE" sz="1600" kern="0" dirty="0">
                <a:latin typeface="+mn-lt"/>
              </a:rPr>
              <a:t> for </a:t>
            </a:r>
            <a:r>
              <a:rPr lang="sv-SE" sz="1600" kern="0" dirty="0" err="1">
                <a:latin typeface="+mn-lt"/>
              </a:rPr>
              <a:t>optimization</a:t>
            </a:r>
            <a:endParaRPr lang="sv-SE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v-SE" sz="1600" kern="0" dirty="0">
                <a:latin typeface="+mn-lt"/>
              </a:rPr>
              <a:t>Global </a:t>
            </a:r>
            <a:r>
              <a:rPr lang="sv-SE" sz="1600" kern="0" dirty="0" err="1">
                <a:latin typeface="+mn-lt"/>
              </a:rPr>
              <a:t>value</a:t>
            </a:r>
            <a:r>
              <a:rPr lang="sv-SE" sz="1600" kern="0" dirty="0">
                <a:latin typeface="+mn-lt"/>
              </a:rPr>
              <a:t> </a:t>
            </a:r>
            <a:r>
              <a:rPr lang="sv-SE" sz="1600" kern="0" dirty="0" err="1">
                <a:latin typeface="+mn-lt"/>
              </a:rPr>
              <a:t>chain</a:t>
            </a:r>
            <a:r>
              <a:rPr lang="sv-SE" sz="1600" kern="0" dirty="0">
                <a:latin typeface="+mn-lt"/>
              </a:rPr>
              <a:t> </a:t>
            </a:r>
            <a:r>
              <a:rPr lang="sv-SE" sz="1600" kern="0" dirty="0" err="1">
                <a:latin typeface="+mn-lt"/>
              </a:rPr>
              <a:t>strategies</a:t>
            </a:r>
            <a:endParaRPr lang="sv-SE" sz="1600" kern="0" dirty="0">
              <a:latin typeface="+mn-lt"/>
            </a:endParaRP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34925" y="6362700"/>
            <a:ext cx="457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/>
              <a:t>From Steve Blank, UC Berkeley lecture on http://www.justin.tv/startuplessonslearned/b/262670582</a:t>
            </a:r>
          </a:p>
        </p:txBody>
      </p:sp>
      <p:sp>
        <p:nvSpPr>
          <p:cNvPr id="13" name="Oval 12"/>
          <p:cNvSpPr/>
          <p:nvPr/>
        </p:nvSpPr>
        <p:spPr>
          <a:xfrm>
            <a:off x="611188" y="2349500"/>
            <a:ext cx="5832475" cy="3743325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i="1" dirty="0">
                <a:solidFill>
                  <a:schemeClr val="tx1"/>
                </a:solidFill>
              </a:rPr>
              <a:t>Our </a:t>
            </a:r>
            <a:r>
              <a:rPr lang="sv-SE" i="1" dirty="0" smtClean="0">
                <a:solidFill>
                  <a:schemeClr val="tx1"/>
                </a:solidFill>
              </a:rPr>
              <a:t>School </a:t>
            </a:r>
            <a:r>
              <a:rPr lang="sv-SE" i="1" dirty="0">
                <a:solidFill>
                  <a:schemeClr val="tx1"/>
                </a:solidFill>
              </a:rPr>
              <a:t>of</a:t>
            </a:r>
          </a:p>
          <a:p>
            <a:pPr algn="ctr">
              <a:defRPr/>
            </a:pPr>
            <a:r>
              <a:rPr lang="sv-SE" i="1" dirty="0" err="1">
                <a:solidFill>
                  <a:schemeClr val="tx1"/>
                </a:solidFill>
              </a:rPr>
              <a:t>Entrepreneurship</a:t>
            </a:r>
            <a:r>
              <a:rPr lang="sv-SE" i="1" dirty="0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263" y="3790950"/>
            <a:ext cx="6080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 r="81750" b="67549"/>
          <a:stretch>
            <a:fillRect/>
          </a:stretch>
        </p:blipFill>
        <p:spPr bwMode="auto">
          <a:xfrm>
            <a:off x="5980113" y="3689350"/>
            <a:ext cx="660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266700" y="838200"/>
            <a:ext cx="8020050" cy="762000"/>
          </a:xfrm>
        </p:spPr>
        <p:txBody>
          <a:bodyPr/>
          <a:lstStyle/>
          <a:p>
            <a:r>
              <a:rPr lang="sv-SE" smtClean="0">
                <a:solidFill>
                  <a:schemeClr val="tx1"/>
                </a:solidFill>
                <a:ea typeface="ＭＳ Ｐゴシック" charset="-128"/>
              </a:rPr>
              <a:t>Entrepreneurship education</a:t>
            </a:r>
            <a:br>
              <a:rPr lang="sv-SE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sv-SE" sz="1600" smtClean="0">
                <a:solidFill>
                  <a:schemeClr val="tx1"/>
                </a:solidFill>
                <a:ea typeface="ＭＳ Ｐゴシック" charset="-128"/>
              </a:rPr>
              <a:t>- Appears in many forms</a:t>
            </a:r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1582738" y="3732213"/>
            <a:ext cx="857250" cy="857250"/>
          </a:xfrm>
          <a:prstGeom prst="ellips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5948363" y="3732213"/>
            <a:ext cx="857250" cy="857250"/>
          </a:xfrm>
          <a:prstGeom prst="ellips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cxnSp>
        <p:nvCxnSpPr>
          <p:cNvPr id="10247" name="Straight Connector 9"/>
          <p:cNvCxnSpPr>
            <a:cxnSpLocks noChangeShapeType="1"/>
            <a:stCxn id="10245" idx="6"/>
            <a:endCxn id="10246" idx="2"/>
          </p:cNvCxnSpPr>
          <p:nvPr/>
        </p:nvCxnSpPr>
        <p:spPr bwMode="auto">
          <a:xfrm>
            <a:off x="2439988" y="4160838"/>
            <a:ext cx="3508375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1042988" y="4568825"/>
            <a:ext cx="2097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>
                <a:latin typeface="Calibri" pitchFamily="34" charset="0"/>
              </a:rPr>
              <a:t>Thoughts / ”Cognition”</a:t>
            </a:r>
          </a:p>
        </p:txBody>
      </p:sp>
      <p:sp>
        <p:nvSpPr>
          <p:cNvPr id="10249" name="TextBox 18"/>
          <p:cNvSpPr txBox="1">
            <a:spLocks noChangeArrowheads="1"/>
          </p:cNvSpPr>
          <p:nvPr/>
        </p:nvSpPr>
        <p:spPr bwMode="auto">
          <a:xfrm>
            <a:off x="5503863" y="4568825"/>
            <a:ext cx="1889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>
                <a:latin typeface="Calibri" pitchFamily="34" charset="0"/>
              </a:rPr>
              <a:t>Actions / ”Conation”</a:t>
            </a:r>
          </a:p>
        </p:txBody>
      </p:sp>
      <p:sp>
        <p:nvSpPr>
          <p:cNvPr id="10250" name="TextBox 22"/>
          <p:cNvSpPr txBox="1">
            <a:spLocks noChangeArrowheads="1"/>
          </p:cNvSpPr>
          <p:nvPr/>
        </p:nvSpPr>
        <p:spPr bwMode="auto">
          <a:xfrm>
            <a:off x="2116138" y="2924175"/>
            <a:ext cx="14382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100">
                <a:latin typeface="Eras Bold ITC" pitchFamily="34" charset="0"/>
              </a:rPr>
              <a:t>learning </a:t>
            </a:r>
          </a:p>
          <a:p>
            <a:pPr algn="ctr"/>
            <a:r>
              <a:rPr lang="sv-SE">
                <a:latin typeface="Eras Bold ITC" pitchFamily="34" charset="0"/>
              </a:rPr>
              <a:t>ABOUT </a:t>
            </a:r>
          </a:p>
          <a:p>
            <a:pPr algn="ctr"/>
            <a:r>
              <a:rPr lang="sv-SE" sz="1100">
                <a:latin typeface="Eras Bold ITC" pitchFamily="34" charset="0"/>
              </a:rPr>
              <a:t>entrepreneurship</a:t>
            </a:r>
          </a:p>
        </p:txBody>
      </p:sp>
      <p:sp>
        <p:nvSpPr>
          <p:cNvPr id="10251" name="TextBox 23"/>
          <p:cNvSpPr txBox="1">
            <a:spLocks noChangeArrowheads="1"/>
          </p:cNvSpPr>
          <p:nvPr/>
        </p:nvSpPr>
        <p:spPr bwMode="auto">
          <a:xfrm>
            <a:off x="5657850" y="2927350"/>
            <a:ext cx="1438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100">
                <a:latin typeface="Eras Bold ITC" pitchFamily="34" charset="0"/>
              </a:rPr>
              <a:t>learning </a:t>
            </a:r>
          </a:p>
          <a:p>
            <a:pPr algn="ctr"/>
            <a:r>
              <a:rPr lang="sv-SE">
                <a:latin typeface="Eras Bold ITC" pitchFamily="34" charset="0"/>
              </a:rPr>
              <a:t>FOR/IN</a:t>
            </a:r>
          </a:p>
          <a:p>
            <a:pPr algn="ctr"/>
            <a:r>
              <a:rPr lang="sv-SE" sz="1100">
                <a:latin typeface="Eras Bold ITC" pitchFamily="34" charset="0"/>
              </a:rPr>
              <a:t>entrepreneurship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 l="29439" t="47311" r="37027" b="10681"/>
          <a:stretch>
            <a:fillRect/>
          </a:stretch>
        </p:blipFill>
        <p:spPr bwMode="auto">
          <a:xfrm>
            <a:off x="0" y="4784725"/>
            <a:ext cx="40116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 l="54324" t="26904" r="15068" b="26221"/>
          <a:stretch>
            <a:fillRect/>
          </a:stretch>
        </p:blipFill>
        <p:spPr bwMode="auto">
          <a:xfrm>
            <a:off x="5138738" y="1500188"/>
            <a:ext cx="37322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0" y="665163"/>
            <a:ext cx="9144000" cy="762000"/>
          </a:xfrm>
        </p:spPr>
        <p:txBody>
          <a:bodyPr/>
          <a:lstStyle/>
          <a:p>
            <a:r>
              <a:rPr lang="sv-SE" sz="3000" smtClean="0">
                <a:solidFill>
                  <a:schemeClr val="tx1"/>
                </a:solidFill>
                <a:ea typeface="ＭＳ Ｐゴシック" charset="-128"/>
              </a:rPr>
              <a:t>Gothenburg – situated in the middle</a:t>
            </a:r>
            <a:br>
              <a:rPr lang="sv-SE" sz="300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sv-SE" sz="3000" smtClean="0">
                <a:solidFill>
                  <a:schemeClr val="tx1"/>
                </a:solidFill>
                <a:ea typeface="ＭＳ Ｐゴシック" charset="-128"/>
              </a:rPr>
              <a:t>of a European ”mega-region”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219075" y="1785938"/>
            <a:ext cx="4495800" cy="4495800"/>
          </a:xfrm>
        </p:spPr>
        <p:txBody>
          <a:bodyPr/>
          <a:lstStyle/>
          <a:p>
            <a:r>
              <a:rPr lang="en-US" sz="1600" dirty="0" smtClean="0">
                <a:ea typeface="ＭＳ Ｐゴシック" charset="-128"/>
              </a:rPr>
              <a:t>8 million out of Scandinavia´s 19 million people live in the corridor between Oslo and Copenhagen</a:t>
            </a:r>
          </a:p>
          <a:p>
            <a:pPr lvl="1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-128"/>
              </a:rPr>
              <a:t>29 universities and university colleges</a:t>
            </a:r>
          </a:p>
          <a:p>
            <a:pPr lvl="1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-128"/>
              </a:rPr>
              <a:t>260 000 university students</a:t>
            </a:r>
          </a:p>
          <a:p>
            <a:pPr lvl="1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-128"/>
              </a:rPr>
              <a:t>14 000 researchers</a:t>
            </a:r>
          </a:p>
          <a:p>
            <a:pPr lvl="1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-128"/>
              </a:rPr>
              <a:t>22 science parks/incubators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ea typeface="ＭＳ Ｐゴシック" charset="-128"/>
              </a:rPr>
              <a:t>44 000 new businesses annually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-128"/>
              </a:rPr>
              <a:t>Very high research expenditures</a:t>
            </a:r>
          </a:p>
          <a:p>
            <a:pPr lvl="1">
              <a:spcBef>
                <a:spcPct val="0"/>
              </a:spcBef>
              <a:spcAft>
                <a:spcPts val="200"/>
              </a:spcAft>
            </a:pPr>
            <a:r>
              <a:rPr lang="en-US" sz="1600" dirty="0" smtClean="0">
                <a:ea typeface="ＭＳ Ｐゴシック" charset="-128"/>
              </a:rPr>
              <a:t>One of the world’s most innovative regions</a:t>
            </a:r>
          </a:p>
          <a:p>
            <a:endParaRPr lang="sv-SE" sz="1600" dirty="0" smtClean="0">
              <a:ea typeface="ＭＳ Ｐゴシック" charset="-128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491038" y="4329113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latin typeface="Calibri" pitchFamily="34" charset="0"/>
              </a:rPr>
              <a:t>Gothenburg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4719638" y="4797425"/>
            <a:ext cx="715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latin typeface="Calibri" pitchFamily="34" charset="0"/>
              </a:rPr>
              <a:t>Öresund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4500563" y="3962400"/>
            <a:ext cx="465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latin typeface="Calibri" pitchFamily="34" charset="0"/>
              </a:rPr>
              <a:t>Oslo</a:t>
            </a:r>
          </a:p>
        </p:txBody>
      </p:sp>
      <p:cxnSp>
        <p:nvCxnSpPr>
          <p:cNvPr id="6153" name="Straight Arrow Connector 11"/>
          <p:cNvCxnSpPr>
            <a:cxnSpLocks noChangeShapeType="1"/>
          </p:cNvCxnSpPr>
          <p:nvPr/>
        </p:nvCxnSpPr>
        <p:spPr bwMode="auto">
          <a:xfrm flipV="1">
            <a:off x="4937125" y="3756025"/>
            <a:ext cx="771525" cy="328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4" name="Straight Arrow Connector 13"/>
          <p:cNvCxnSpPr>
            <a:cxnSpLocks noChangeShapeType="1"/>
          </p:cNvCxnSpPr>
          <p:nvPr/>
        </p:nvCxnSpPr>
        <p:spPr bwMode="auto">
          <a:xfrm flipV="1">
            <a:off x="5413375" y="4300538"/>
            <a:ext cx="444500" cy="174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55" name="Straight Arrow Connector 15"/>
          <p:cNvCxnSpPr>
            <a:cxnSpLocks noChangeShapeType="1"/>
          </p:cNvCxnSpPr>
          <p:nvPr/>
        </p:nvCxnSpPr>
        <p:spPr bwMode="auto">
          <a:xfrm flipV="1">
            <a:off x="5389563" y="4854575"/>
            <a:ext cx="455612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56" name="TextBox 29"/>
          <p:cNvSpPr txBox="1">
            <a:spLocks noChangeArrowheads="1"/>
          </p:cNvSpPr>
          <p:nvPr/>
        </p:nvSpPr>
        <p:spPr bwMode="auto">
          <a:xfrm>
            <a:off x="4575175" y="5711825"/>
            <a:ext cx="4483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“Mega-regions are large-scale economic units of multiple large cities and their surrounding suburbs”</a:t>
            </a:r>
            <a:endParaRPr lang="sv-SE" sz="1600">
              <a:latin typeface="Calibri" pitchFamily="34" charset="0"/>
            </a:endParaRPr>
          </a:p>
          <a:p>
            <a:r>
              <a:rPr lang="sv-SE" sz="1600">
                <a:latin typeface="Calibri" pitchFamily="34" charset="0"/>
              </a:rPr>
              <a:t>		</a:t>
            </a:r>
            <a:r>
              <a:rPr lang="sv-SE" sz="1000" i="1">
                <a:latin typeface="Calibri" pitchFamily="34" charset="0"/>
              </a:rPr>
              <a:t>Richard Florida, ”The Rise of the Creative Class”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2"/>
          <a:srcRect l="27127" t="20128" r="55121" b="62802"/>
          <a:stretch>
            <a:fillRect/>
          </a:stretch>
        </p:blipFill>
        <p:spPr bwMode="auto">
          <a:xfrm>
            <a:off x="2008188" y="2398713"/>
            <a:ext cx="7350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5745163"/>
            <a:ext cx="6064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/>
          <a:srcRect r="81750" b="67549"/>
          <a:stretch>
            <a:fillRect/>
          </a:stretch>
        </p:blipFill>
        <p:spPr bwMode="auto">
          <a:xfrm>
            <a:off x="6286500" y="5643563"/>
            <a:ext cx="6604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266700" y="838200"/>
            <a:ext cx="8020050" cy="762000"/>
          </a:xfrm>
        </p:spPr>
        <p:txBody>
          <a:bodyPr/>
          <a:lstStyle/>
          <a:p>
            <a:r>
              <a:rPr lang="sv-SE" smtClean="0">
                <a:solidFill>
                  <a:schemeClr val="tx1"/>
                </a:solidFill>
                <a:ea typeface="ＭＳ Ｐゴシック" charset="-128"/>
              </a:rPr>
              <a:t>Our view on entrepreneurship education</a:t>
            </a:r>
          </a:p>
        </p:txBody>
      </p:sp>
      <p:sp>
        <p:nvSpPr>
          <p:cNvPr id="11270" name="Oval 3"/>
          <p:cNvSpPr>
            <a:spLocks noChangeArrowheads="1"/>
          </p:cNvSpPr>
          <p:nvPr/>
        </p:nvSpPr>
        <p:spPr bwMode="auto">
          <a:xfrm>
            <a:off x="1890713" y="5686425"/>
            <a:ext cx="857250" cy="857250"/>
          </a:xfrm>
          <a:prstGeom prst="ellips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71" name="Oval 4"/>
          <p:cNvSpPr>
            <a:spLocks noChangeArrowheads="1"/>
          </p:cNvSpPr>
          <p:nvPr/>
        </p:nvSpPr>
        <p:spPr bwMode="auto">
          <a:xfrm>
            <a:off x="6254750" y="5686425"/>
            <a:ext cx="857250" cy="857250"/>
          </a:xfrm>
          <a:prstGeom prst="ellips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72" name="Oval 6"/>
          <p:cNvSpPr>
            <a:spLocks noChangeArrowheads="1"/>
          </p:cNvSpPr>
          <p:nvPr/>
        </p:nvSpPr>
        <p:spPr bwMode="auto">
          <a:xfrm>
            <a:off x="1890713" y="2263775"/>
            <a:ext cx="857250" cy="857250"/>
          </a:xfrm>
          <a:prstGeom prst="ellipse">
            <a:avLst/>
          </a:prstGeom>
          <a:noFill/>
          <a:ln w="762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cxnSp>
        <p:nvCxnSpPr>
          <p:cNvPr id="11273" name="Straight Connector 8"/>
          <p:cNvCxnSpPr>
            <a:cxnSpLocks noChangeShapeType="1"/>
            <a:stCxn id="11272" idx="4"/>
            <a:endCxn id="11270" idx="0"/>
          </p:cNvCxnSpPr>
          <p:nvPr/>
        </p:nvCxnSpPr>
        <p:spPr bwMode="auto">
          <a:xfrm rot="5400000">
            <a:off x="1036638" y="4403725"/>
            <a:ext cx="2565400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1274" name="Straight Connector 9"/>
          <p:cNvCxnSpPr>
            <a:cxnSpLocks noChangeShapeType="1"/>
            <a:stCxn id="11270" idx="6"/>
            <a:endCxn id="11271" idx="2"/>
          </p:cNvCxnSpPr>
          <p:nvPr/>
        </p:nvCxnSpPr>
        <p:spPr bwMode="auto">
          <a:xfrm>
            <a:off x="2747963" y="6115050"/>
            <a:ext cx="3506787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1350963" y="6524625"/>
            <a:ext cx="2141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>
                <a:latin typeface="Calibri" pitchFamily="34" charset="0"/>
              </a:rPr>
              <a:t>Thoughts / ”Cognition”</a:t>
            </a:r>
          </a:p>
        </p:txBody>
      </p: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5811838" y="6524625"/>
            <a:ext cx="1887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>
                <a:latin typeface="Calibri" pitchFamily="34" charset="0"/>
              </a:rPr>
              <a:t>Actions / ”Conation”</a:t>
            </a:r>
          </a:p>
        </p:txBody>
      </p:sp>
      <p:sp>
        <p:nvSpPr>
          <p:cNvPr id="11277" name="TextBox 21"/>
          <p:cNvSpPr txBox="1">
            <a:spLocks noChangeArrowheads="1"/>
          </p:cNvSpPr>
          <p:nvPr/>
        </p:nvSpPr>
        <p:spPr bwMode="auto">
          <a:xfrm>
            <a:off x="1414463" y="1914525"/>
            <a:ext cx="1928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>
                <a:latin typeface="Calibri" pitchFamily="34" charset="0"/>
              </a:rPr>
              <a:t>Feelings / ”Affection”</a:t>
            </a:r>
          </a:p>
        </p:txBody>
      </p:sp>
      <p:sp>
        <p:nvSpPr>
          <p:cNvPr id="11278" name="TextBox 22"/>
          <p:cNvSpPr txBox="1">
            <a:spLocks noChangeArrowheads="1"/>
          </p:cNvSpPr>
          <p:nvPr/>
        </p:nvSpPr>
        <p:spPr bwMode="auto">
          <a:xfrm>
            <a:off x="2424113" y="4879975"/>
            <a:ext cx="1438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100">
                <a:latin typeface="Eras Bold ITC" pitchFamily="34" charset="0"/>
              </a:rPr>
              <a:t>learning </a:t>
            </a:r>
          </a:p>
          <a:p>
            <a:pPr algn="ctr"/>
            <a:r>
              <a:rPr lang="sv-SE">
                <a:latin typeface="Eras Bold ITC" pitchFamily="34" charset="0"/>
              </a:rPr>
              <a:t>ABOUT </a:t>
            </a:r>
          </a:p>
          <a:p>
            <a:pPr algn="ctr"/>
            <a:r>
              <a:rPr lang="sv-SE" sz="1100">
                <a:latin typeface="Eras Bold ITC" pitchFamily="34" charset="0"/>
              </a:rPr>
              <a:t>entrepreneurship</a:t>
            </a:r>
          </a:p>
        </p:txBody>
      </p:sp>
      <p:sp>
        <p:nvSpPr>
          <p:cNvPr id="11279" name="TextBox 23"/>
          <p:cNvSpPr txBox="1">
            <a:spLocks noChangeArrowheads="1"/>
          </p:cNvSpPr>
          <p:nvPr/>
        </p:nvSpPr>
        <p:spPr bwMode="auto">
          <a:xfrm>
            <a:off x="5964238" y="4883150"/>
            <a:ext cx="1438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100">
                <a:latin typeface="Eras Bold ITC" pitchFamily="34" charset="0"/>
              </a:rPr>
              <a:t>learning </a:t>
            </a:r>
          </a:p>
          <a:p>
            <a:pPr algn="ctr"/>
            <a:r>
              <a:rPr lang="sv-SE">
                <a:latin typeface="Eras Bold ITC" pitchFamily="34" charset="0"/>
              </a:rPr>
              <a:t>FOR/IN</a:t>
            </a:r>
          </a:p>
          <a:p>
            <a:pPr algn="ctr"/>
            <a:r>
              <a:rPr lang="sv-SE" sz="1100">
                <a:latin typeface="Eras Bold ITC" pitchFamily="34" charset="0"/>
              </a:rPr>
              <a:t>entrepreneurship</a:t>
            </a:r>
          </a:p>
        </p:txBody>
      </p:sp>
      <p:sp>
        <p:nvSpPr>
          <p:cNvPr id="11280" name="TextBox 24"/>
          <p:cNvSpPr txBox="1">
            <a:spLocks noChangeArrowheads="1"/>
          </p:cNvSpPr>
          <p:nvPr/>
        </p:nvSpPr>
        <p:spPr bwMode="auto">
          <a:xfrm>
            <a:off x="5697538" y="2254250"/>
            <a:ext cx="18462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100">
                <a:latin typeface="Eras Bold ITC" pitchFamily="34" charset="0"/>
              </a:rPr>
              <a:t>learning </a:t>
            </a:r>
          </a:p>
          <a:p>
            <a:pPr algn="ctr"/>
            <a:r>
              <a:rPr lang="sv-SE">
                <a:latin typeface="Eras Bold ITC" pitchFamily="34" charset="0"/>
              </a:rPr>
              <a:t>THROUGH</a:t>
            </a:r>
          </a:p>
          <a:p>
            <a:pPr algn="ctr"/>
            <a:r>
              <a:rPr lang="sv-SE" sz="1100">
                <a:latin typeface="Eras Bold ITC" pitchFamily="34" charset="0"/>
              </a:rPr>
              <a:t>entrepreneurship</a:t>
            </a:r>
          </a:p>
        </p:txBody>
      </p:sp>
      <p:cxnSp>
        <p:nvCxnSpPr>
          <p:cNvPr id="11281" name="Straight Arrow Connector 26"/>
          <p:cNvCxnSpPr>
            <a:cxnSpLocks noChangeShapeType="1"/>
          </p:cNvCxnSpPr>
          <p:nvPr/>
        </p:nvCxnSpPr>
        <p:spPr bwMode="auto">
          <a:xfrm>
            <a:off x="2882900" y="2681288"/>
            <a:ext cx="27781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1282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5724526" y="3986212"/>
            <a:ext cx="18034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1283" name="Straight Arrow Connector 31"/>
          <p:cNvCxnSpPr>
            <a:cxnSpLocks noChangeShapeType="1"/>
          </p:cNvCxnSpPr>
          <p:nvPr/>
        </p:nvCxnSpPr>
        <p:spPr bwMode="auto">
          <a:xfrm flipV="1">
            <a:off x="3651250" y="3143250"/>
            <a:ext cx="2278063" cy="1949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 charset="-128"/>
              </a:rPr>
              <a:t>Our entrepreneurs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7273925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1"/>
          <p:cNvSpPr>
            <a:spLocks/>
          </p:cNvSpPr>
          <p:nvPr/>
        </p:nvSpPr>
        <p:spPr bwMode="auto">
          <a:xfrm>
            <a:off x="0" y="1510233"/>
            <a:ext cx="82867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20663">
              <a:spcBef>
                <a:spcPct val="20000"/>
              </a:spcBef>
            </a:pPr>
            <a:endParaRPr lang="sv-SE" sz="1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sv-SE" sz="2000" dirty="0"/>
              <a:t>	50% </a:t>
            </a:r>
            <a:r>
              <a:rPr lang="sv-SE" sz="2000" dirty="0" err="1"/>
              <a:t>working</a:t>
            </a:r>
            <a:r>
              <a:rPr lang="sv-SE" sz="2000" dirty="0"/>
              <a:t> in </a:t>
            </a:r>
            <a:r>
              <a:rPr lang="sv-SE" sz="2000" dirty="0" err="1"/>
              <a:t>start-ups</a:t>
            </a:r>
            <a:r>
              <a:rPr lang="sv-SE" sz="2000" dirty="0"/>
              <a:t>,  </a:t>
            </a:r>
            <a:r>
              <a:rPr lang="sv-SE" sz="2000" dirty="0" err="1"/>
              <a:t>growth</a:t>
            </a:r>
            <a:r>
              <a:rPr lang="sv-SE" sz="2000" dirty="0"/>
              <a:t> </a:t>
            </a:r>
            <a:r>
              <a:rPr lang="sv-SE" sz="2000" dirty="0" err="1"/>
              <a:t>companies</a:t>
            </a:r>
            <a:r>
              <a:rPr lang="sv-SE" sz="2000" dirty="0"/>
              <a:t> or in the innovation system</a:t>
            </a:r>
          </a:p>
          <a:p>
            <a:pPr marL="342900" indent="-342900">
              <a:spcBef>
                <a:spcPct val="20000"/>
              </a:spcBef>
            </a:pPr>
            <a:r>
              <a:rPr lang="sv-SE" sz="1400" dirty="0">
                <a:solidFill>
                  <a:srgbClr val="333333"/>
                </a:solidFill>
              </a:rPr>
              <a:t>	</a:t>
            </a:r>
            <a:r>
              <a:rPr lang="sv-SE" sz="2000" dirty="0"/>
              <a:t>80% live in Gothenburg or Stockholm </a:t>
            </a:r>
            <a:endParaRPr lang="sv-SE" sz="2000" b="1" dirty="0">
              <a:solidFill>
                <a:srgbClr val="C72828"/>
              </a:solidFill>
            </a:endParaRPr>
          </a:p>
          <a:p>
            <a:pPr marL="742950" lvl="1" indent="-220663">
              <a:spcBef>
                <a:spcPct val="20000"/>
              </a:spcBef>
              <a:buFont typeface="Arial" pitchFamily="34" charset="0"/>
              <a:buChar char="–"/>
            </a:pPr>
            <a:r>
              <a:rPr lang="sv-SE" sz="1400" dirty="0"/>
              <a:t>60% live in the Gothenburg region</a:t>
            </a:r>
          </a:p>
          <a:p>
            <a:pPr marL="742950" lvl="1" indent="-220663">
              <a:spcBef>
                <a:spcPct val="20000"/>
              </a:spcBef>
              <a:buFont typeface="Arial" pitchFamily="34" charset="0"/>
              <a:buChar char="–"/>
            </a:pPr>
            <a:r>
              <a:rPr lang="sv-SE" sz="1400" dirty="0"/>
              <a:t>20% in the Stockholm region</a:t>
            </a:r>
          </a:p>
          <a:p>
            <a:pPr marL="742950" lvl="1" indent="-220663">
              <a:spcBef>
                <a:spcPct val="20000"/>
              </a:spcBef>
              <a:buFont typeface="Arial" pitchFamily="34" charset="0"/>
              <a:buChar char="–"/>
            </a:pPr>
            <a:r>
              <a:rPr lang="sv-SE" sz="1400" dirty="0"/>
              <a:t>15% in  </a:t>
            </a:r>
            <a:r>
              <a:rPr lang="sv-SE" sz="1400" dirty="0" err="1"/>
              <a:t>rest-Sweden</a:t>
            </a:r>
            <a:r>
              <a:rPr lang="sv-SE" sz="1400" dirty="0"/>
              <a:t> and Europe</a:t>
            </a:r>
          </a:p>
          <a:p>
            <a:pPr marL="742950" lvl="1" indent="-220663">
              <a:spcBef>
                <a:spcPct val="20000"/>
              </a:spcBef>
              <a:buFont typeface="Arial" pitchFamily="34" charset="0"/>
              <a:buChar char="–"/>
            </a:pPr>
            <a:r>
              <a:rPr lang="sv-SE" sz="1400" dirty="0"/>
              <a:t>5% live </a:t>
            </a:r>
            <a:r>
              <a:rPr lang="sv-SE" sz="1400" dirty="0" err="1"/>
              <a:t>outside</a:t>
            </a:r>
            <a:r>
              <a:rPr lang="sv-SE" sz="1400" dirty="0"/>
              <a:t> Europe</a:t>
            </a:r>
            <a:br>
              <a:rPr lang="sv-SE" sz="1400" dirty="0"/>
            </a:br>
            <a:r>
              <a:rPr lang="sv-SE" sz="1400" dirty="0"/>
              <a:t/>
            </a:r>
            <a:br>
              <a:rPr lang="sv-SE" sz="1400" dirty="0"/>
            </a:br>
            <a:endParaRPr lang="sv-SE" sz="1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sv-SE" sz="2000" dirty="0">
                <a:solidFill>
                  <a:srgbClr val="333333"/>
                </a:solidFill>
                <a:latin typeface="Calibri" pitchFamily="34" charset="0"/>
              </a:rPr>
              <a:t>	</a:t>
            </a:r>
            <a:endParaRPr lang="sv-SE" sz="1400" dirty="0"/>
          </a:p>
          <a:p>
            <a:pPr marL="742950" lvl="1" indent="-220663">
              <a:spcBef>
                <a:spcPct val="20000"/>
              </a:spcBef>
              <a:buFont typeface="Arial" pitchFamily="34" charset="0"/>
              <a:buChar char="–"/>
            </a:pPr>
            <a:endParaRPr lang="sv-SE" sz="1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sv-SE" sz="2000" dirty="0"/>
              <a:t>	</a:t>
            </a:r>
            <a:endParaRPr lang="sv-SE" sz="1400" dirty="0"/>
          </a:p>
          <a:p>
            <a:pPr marL="742950" lvl="1" indent="-220663">
              <a:spcBef>
                <a:spcPct val="20000"/>
              </a:spcBef>
              <a:buFont typeface="Arial" pitchFamily="34" charset="0"/>
              <a:buNone/>
            </a:pPr>
            <a:endParaRPr lang="sv-SE" sz="1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sv-SE" sz="16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42142" t="38321" r="28065" b="28561"/>
          <a:stretch>
            <a:fillRect/>
          </a:stretch>
        </p:blipFill>
        <p:spPr bwMode="auto">
          <a:xfrm>
            <a:off x="3357563" y="2622054"/>
            <a:ext cx="5834062" cy="405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5357813" y="2601416"/>
            <a:ext cx="78263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Others</a:t>
            </a:r>
            <a:endParaRPr lang="en-US" sz="1600"/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429500" y="3477716"/>
            <a:ext cx="16430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Growth company</a:t>
            </a:r>
            <a:endParaRPr lang="en-US" sz="1600"/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7496175" y="5744666"/>
            <a:ext cx="15049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Service/Product</a:t>
            </a:r>
          </a:p>
          <a:p>
            <a:r>
              <a:rPr lang="sv-SE" sz="1600"/>
              <a:t>company</a:t>
            </a:r>
            <a:endParaRPr lang="en-US" sz="1600"/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3357563" y="5335091"/>
            <a:ext cx="1101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Consultant</a:t>
            </a:r>
            <a:endParaRPr lang="en-US" sz="1600"/>
          </a:p>
        </p:txBody>
      </p: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5357813" y="2601416"/>
            <a:ext cx="782637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Others</a:t>
            </a:r>
            <a:endParaRPr lang="en-US" sz="1600"/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4000500" y="2601416"/>
            <a:ext cx="11017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600"/>
              <a:t>Innovation</a:t>
            </a:r>
          </a:p>
          <a:p>
            <a:pPr algn="ctr"/>
            <a:r>
              <a:rPr lang="sv-SE" sz="1600"/>
              <a:t>system</a:t>
            </a:r>
            <a:endParaRPr lang="en-US" sz="1600"/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>
            <a:off x="3643313" y="3630116"/>
            <a:ext cx="84772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600"/>
              <a:t>Start-up</a:t>
            </a:r>
            <a:endParaRPr lang="en-US" sz="16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3850" y="428625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v-SE" sz="3200" kern="0" dirty="0" smtClean="0">
                <a:latin typeface="+mj-lt"/>
                <a:ea typeface="+mj-ea"/>
                <a:cs typeface="+mj-cs"/>
              </a:rPr>
              <a:t>Chalmers School of </a:t>
            </a:r>
            <a:r>
              <a:rPr lang="sv-SE" sz="3200" kern="0" dirty="0" err="1" smtClean="0">
                <a:latin typeface="+mj-lt"/>
                <a:ea typeface="+mj-ea"/>
                <a:cs typeface="+mj-cs"/>
              </a:rPr>
              <a:t>Entrepreneurship</a:t>
            </a:r>
            <a:r>
              <a:rPr lang="sv-SE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sv-SE" sz="3200" kern="0" dirty="0" err="1">
                <a:latin typeface="+mj-lt"/>
                <a:ea typeface="+mj-ea"/>
                <a:cs typeface="+mj-cs"/>
              </a:rPr>
              <a:t>alumni</a:t>
            </a:r>
            <a:endParaRPr lang="sv-SE" sz="32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sv-SE" sz="2000" kern="0" dirty="0" err="1">
                <a:latin typeface="+mj-lt"/>
                <a:ea typeface="+mj-ea"/>
                <a:cs typeface="+mj-cs"/>
              </a:rPr>
              <a:t>February</a:t>
            </a:r>
            <a:r>
              <a:rPr lang="sv-SE" sz="2000" kern="0" dirty="0">
                <a:latin typeface="+mj-lt"/>
                <a:ea typeface="+mj-ea"/>
                <a:cs typeface="+mj-cs"/>
              </a:rPr>
              <a:t> 2009 data, Population 220.</a:t>
            </a:r>
            <a:endParaRPr lang="sv-SE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Some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results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from </a:t>
            </a:r>
            <a:b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a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decade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of venture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creation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at Chalmers</a:t>
            </a:r>
          </a:p>
        </p:txBody>
      </p:sp>
      <p:pic>
        <p:nvPicPr>
          <p:cNvPr id="13315" name="Bildobjekt 4" descr="Oiid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2220913"/>
            <a:ext cx="657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Bildobjekt 5" descr="Tendera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3689350"/>
            <a:ext cx="1203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Bildobjekt 6" descr="Vehco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2079625"/>
            <a:ext cx="1295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Bildobjekt 7" descr="Q-Sense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13" y="4084638"/>
            <a:ext cx="1165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Bildobjekt 8" descr="Ambria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2927350"/>
            <a:ext cx="1739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Bildobjekt 9" descr="Secureon 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1988" y="2767013"/>
            <a:ext cx="17811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Bildobjekt 10" descr="Arboritec 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0138" y="2736850"/>
            <a:ext cx="10874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Bildobjekt 11" descr="Pilotfish 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321050"/>
            <a:ext cx="1087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Bildobjekt 12" descr="Avinode 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3825" y="4346575"/>
            <a:ext cx="10493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Bildobjekt 13" descr="logo_as_prin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19550" y="3332163"/>
            <a:ext cx="24066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Bildobjekt 14" descr="Aidera logotype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51788" y="2079625"/>
            <a:ext cx="7683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Bildobjekt 15" descr="Acosense logotype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22700" y="4432300"/>
            <a:ext cx="145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Bildobjekt 16" descr="Dative logotype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42113" y="4386263"/>
            <a:ext cx="10017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Bildobjekt 17" descr="Capeco Logo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62463" y="3556000"/>
            <a:ext cx="10890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Bildobjekt 18" descr="Arterion Logo.eps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1800" y="4011613"/>
            <a:ext cx="1584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Bildobjekt 19" descr="Final Denator logo.ep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61250" y="4040188"/>
            <a:ext cx="1449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Bildobjekt 20" descr="Ecoera logotyp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48338" y="4010025"/>
            <a:ext cx="1250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Bildobjekt 21" descr="e-logistik.eps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16125" y="2233613"/>
            <a:ext cx="12080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Bildobjekt 22" descr="HYRON logo.eps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05475" y="3556000"/>
            <a:ext cx="1114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Bildobjekt 23" descr="Logotype ICU Intelligence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0050" y="2239963"/>
            <a:ext cx="755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Bildobjekt 24" descr="Logotype Lumina Adhesives.t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02150" y="4194175"/>
            <a:ext cx="12493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Bildobjekt 25" descr="Midorion logotype.eps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27225" y="3225800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Bildobjekt 26" descr="Lamera logotype black.eps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575050" y="2163763"/>
            <a:ext cx="1698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Bildobjekt 27" descr="IDEELIC Logotype.pd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872288" y="2071688"/>
            <a:ext cx="10795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Bildobjekt 28" descr="Logga_Vasasensor_orginal [Converted].eps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85938" y="2636838"/>
            <a:ext cx="16716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Bildobjekt 29" descr="PR09 re8 Bioplastics logotype.eps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60588" y="3770313"/>
            <a:ext cx="7778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Bildobjekt 30" descr="SenCere Medical logotype.eps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00050" y="4584700"/>
            <a:ext cx="160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Bildobjekt 31" descr="PharmaSurgics logotype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11775" y="2478088"/>
            <a:ext cx="2220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Bildobjekt 32" descr="Parans logotype.tif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624638" y="3249613"/>
            <a:ext cx="22748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Bildobjekt 33" descr="Oxeon Logotype.eps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45425" y="3554413"/>
            <a:ext cx="1017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Bildobjekt 34" descr="Minesto logotype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00050" y="2836863"/>
            <a:ext cx="1109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Bildobjekt 35" descr="MindValue Logotype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602288" y="4611688"/>
            <a:ext cx="1147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Bildobjekt 36" descr="Layerlab logotype small.eps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011988" y="3567113"/>
            <a:ext cx="9001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Bildobjekt 37" descr="Syspiro logotype.eps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100263" y="4381500"/>
            <a:ext cx="161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21"/>
          <p:cNvSpPr>
            <a:spLocks noChangeArrowheads="1"/>
          </p:cNvSpPr>
          <p:nvPr/>
        </p:nvSpPr>
        <p:spPr bwMode="auto">
          <a:xfrm>
            <a:off x="142875" y="1981200"/>
            <a:ext cx="8818563" cy="31083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4" descr="Oiid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2220913"/>
            <a:ext cx="657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Bildobjekt 5" descr="Tendera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3689350"/>
            <a:ext cx="1203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Bildobjekt 6" descr="Vehco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2079625"/>
            <a:ext cx="1295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Bildobjekt 7" descr="Q-Sense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13" y="4084638"/>
            <a:ext cx="1165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Bildobjekt 8" descr="Ambria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2927350"/>
            <a:ext cx="1739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Bildobjekt 9" descr="Secureon 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1988" y="2767013"/>
            <a:ext cx="17811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Bildobjekt 10" descr="Arboritec 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0138" y="2736850"/>
            <a:ext cx="10874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Bildobjekt 11" descr="Pilotfish 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321050"/>
            <a:ext cx="1087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Bildobjekt 12" descr="Avinode 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3825" y="4346575"/>
            <a:ext cx="10493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Bildobjekt 13" descr="logo_as_prin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19550" y="3332163"/>
            <a:ext cx="24066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Bildobjekt 14" descr="Aidera logotype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51788" y="2079625"/>
            <a:ext cx="7683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Bildobjekt 15" descr="Acosense logotype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22700" y="4432300"/>
            <a:ext cx="145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Bildobjekt 16" descr="Dative logotype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42113" y="4386263"/>
            <a:ext cx="10017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Bildobjekt 17" descr="Capeco Logo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62463" y="3556000"/>
            <a:ext cx="10890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Bildobjekt 18" descr="Arterion Logo.eps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1800" y="4011613"/>
            <a:ext cx="1584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Bildobjekt 19" descr="Final Denator logo.ep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61250" y="4040188"/>
            <a:ext cx="1449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Bildobjekt 20" descr="Ecoera logotyp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48338" y="4010025"/>
            <a:ext cx="1250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Bildobjekt 21" descr="e-logistik.eps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16125" y="2233613"/>
            <a:ext cx="12080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Bildobjekt 22" descr="HYRON logo.eps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05475" y="3556000"/>
            <a:ext cx="1114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Bildobjekt 23" descr="Logotype ICU Intelligence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0050" y="2239963"/>
            <a:ext cx="755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Bildobjekt 24" descr="Logotype Lumina Adhesives.t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02150" y="4194175"/>
            <a:ext cx="12493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Bildobjekt 25" descr="Midorion logotype.eps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27225" y="3225800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Bildobjekt 26" descr="Lamera logotype black.eps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575050" y="2163763"/>
            <a:ext cx="1698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Bildobjekt 27" descr="IDEELIC Logotype.pd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872288" y="2071688"/>
            <a:ext cx="10795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Bildobjekt 28" descr="Logga_Vasasensor_orginal [Converted].eps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85938" y="2636838"/>
            <a:ext cx="16716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Bildobjekt 29" descr="PR09 re8 Bioplastics logotype.eps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60588" y="3770313"/>
            <a:ext cx="7778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Bildobjekt 30" descr="SenCere Medical logotype.eps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00050" y="4584700"/>
            <a:ext cx="160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Bildobjekt 31" descr="PharmaSurgics logotype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11775" y="2478088"/>
            <a:ext cx="2220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Bildobjekt 32" descr="Parans logotype.tif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624638" y="3249613"/>
            <a:ext cx="22748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Bildobjekt 33" descr="Oxeon Logotype.eps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45425" y="3554413"/>
            <a:ext cx="1017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Bildobjekt 34" descr="Minesto logotype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00050" y="2836863"/>
            <a:ext cx="1109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Bildobjekt 35" descr="MindValue Logotype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602288" y="4611688"/>
            <a:ext cx="1147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Bildobjekt 36" descr="Layerlab logotype small.eps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011988" y="3567113"/>
            <a:ext cx="9001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Bildobjekt 37" descr="Syspiro logotype.eps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100263" y="4381500"/>
            <a:ext cx="161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21"/>
          <p:cNvSpPr>
            <a:spLocks noChangeArrowheads="1"/>
          </p:cNvSpPr>
          <p:nvPr/>
        </p:nvSpPr>
        <p:spPr bwMode="auto">
          <a:xfrm>
            <a:off x="142875" y="1981200"/>
            <a:ext cx="8818563" cy="31083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9" name="Rounded Rectangle 21"/>
          <p:cNvSpPr>
            <a:spLocks noChangeArrowheads="1"/>
          </p:cNvSpPr>
          <p:nvPr/>
        </p:nvSpPr>
        <p:spPr bwMode="auto">
          <a:xfrm>
            <a:off x="392113" y="3160713"/>
            <a:ext cx="6619875" cy="340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0" name="Oval 39"/>
          <p:cNvSpPr/>
          <p:nvPr/>
        </p:nvSpPr>
        <p:spPr>
          <a:xfrm>
            <a:off x="7559675" y="3433763"/>
            <a:ext cx="1571625" cy="458787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41" name="Straight Connector 40"/>
          <p:cNvCxnSpPr>
            <a:stCxn id="40" idx="2"/>
          </p:cNvCxnSpPr>
          <p:nvPr/>
        </p:nvCxnSpPr>
        <p:spPr>
          <a:xfrm rot="10800000" flipV="1">
            <a:off x="7011988" y="3663950"/>
            <a:ext cx="547687" cy="34766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98500" y="3433763"/>
            <a:ext cx="2000250" cy="28575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7" cstate="email"/>
          <a:srcRect/>
          <a:stretch>
            <a:fillRect/>
          </a:stretch>
        </p:blipFill>
        <p:spPr bwMode="auto">
          <a:xfrm>
            <a:off x="2927827" y="3356858"/>
            <a:ext cx="3763218" cy="246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90000"/>
            </a:camera>
            <a:lightRig rig="threePt" dir="t"/>
          </a:scene3d>
        </p:spPr>
      </p:pic>
      <p:sp>
        <p:nvSpPr>
          <p:cNvPr id="15402" name="TextBox 43"/>
          <p:cNvSpPr txBox="1">
            <a:spLocks noChangeArrowheads="1"/>
          </p:cNvSpPr>
          <p:nvPr/>
        </p:nvSpPr>
        <p:spPr bwMode="auto">
          <a:xfrm>
            <a:off x="3040063" y="4794250"/>
            <a:ext cx="2954337" cy="1617663"/>
          </a:xfrm>
          <a:prstGeom prst="rect">
            <a:avLst/>
          </a:prstGeom>
          <a:solidFill>
            <a:srgbClr val="FFFFFF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1400" b="1" i="1">
                <a:latin typeface="Calibri" pitchFamily="34" charset="0"/>
              </a:rPr>
              <a:t>”This year’s Super Gazelle has everything that a growth interested finance minister could wish for. The company has sprung out of the educational system; it started as a project at Chalmers School of Entrepreneurship eight years ago.”</a:t>
            </a:r>
          </a:p>
          <a:p>
            <a:pPr algn="r"/>
            <a:r>
              <a:rPr lang="sv-SE" sz="1100" i="1">
                <a:latin typeface="Calibri" pitchFamily="34" charset="0"/>
              </a:rPr>
              <a:t>Editorial of Dagens Industri, November 2010</a:t>
            </a:r>
          </a:p>
        </p:txBody>
      </p:sp>
      <p:sp>
        <p:nvSpPr>
          <p:cNvPr id="15403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Some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results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from </a:t>
            </a:r>
            <a:b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a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decade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of venture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creation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at Chalmers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objekt 4" descr="Oiido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2220913"/>
            <a:ext cx="657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Bildobjekt 5" descr="Tendera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3689350"/>
            <a:ext cx="12033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Bildobjekt 6" descr="Vehco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2079625"/>
            <a:ext cx="1295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Bildobjekt 7" descr="Q-Sense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13" y="4084638"/>
            <a:ext cx="1165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Bildobjekt 8" descr="Ambria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6488" y="2927350"/>
            <a:ext cx="17399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Bildobjekt 9" descr="Secureon 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1988" y="2767013"/>
            <a:ext cx="17811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Bildobjekt 10" descr="Arboritec 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0138" y="2736850"/>
            <a:ext cx="10874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Bildobjekt 11" descr="Pilotfish 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3321050"/>
            <a:ext cx="1087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Bildobjekt 12" descr="Avinode 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3825" y="4346575"/>
            <a:ext cx="10493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Bildobjekt 13" descr="logo_as_prin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19550" y="3332163"/>
            <a:ext cx="24066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Bildobjekt 14" descr="Aidera logotype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51788" y="2079625"/>
            <a:ext cx="7683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Bildobjekt 15" descr="Acosense logotype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22700" y="4432300"/>
            <a:ext cx="14541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Bildobjekt 16" descr="Dative logotype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42113" y="4386263"/>
            <a:ext cx="10017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Bildobjekt 17" descr="Capeco Logo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62463" y="3556000"/>
            <a:ext cx="10890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Bildobjekt 18" descr="Arterion Logo.eps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1800" y="4011613"/>
            <a:ext cx="15843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Bildobjekt 19" descr="Final Denator logo.ep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61250" y="4040188"/>
            <a:ext cx="14493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Bildobjekt 20" descr="Ecoera logotyp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748338" y="4010025"/>
            <a:ext cx="1250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Bildobjekt 21" descr="e-logistik.eps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016125" y="2233613"/>
            <a:ext cx="1208088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Bildobjekt 22" descr="HYRON logo.eps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05475" y="3556000"/>
            <a:ext cx="1114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Bildobjekt 23" descr="Logotype ICU Intelligence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0050" y="2239963"/>
            <a:ext cx="755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Bildobjekt 24" descr="Logotype Lumina Adhesives.ti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02150" y="4194175"/>
            <a:ext cx="12493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Bildobjekt 25" descr="Midorion logotype.eps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927225" y="3225800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Bildobjekt 26" descr="Lamera logotype black.eps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575050" y="2163763"/>
            <a:ext cx="1698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Bildobjekt 27" descr="IDEELIC Logotype.pdf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872288" y="2071688"/>
            <a:ext cx="10795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Bildobjekt 28" descr="Logga_Vasasensor_orginal [Converted].eps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785938" y="2636838"/>
            <a:ext cx="16716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Bildobjekt 29" descr="PR09 re8 Bioplastics logotype.eps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60588" y="3770313"/>
            <a:ext cx="77787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Bildobjekt 30" descr="SenCere Medical logotype.eps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00050" y="4584700"/>
            <a:ext cx="160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Bildobjekt 31" descr="PharmaSurgics logotype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11775" y="2478088"/>
            <a:ext cx="22209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Bildobjekt 32" descr="Parans logotype.tif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624638" y="3249613"/>
            <a:ext cx="22748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Bildobjekt 33" descr="Oxeon Logotype.eps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45425" y="3554413"/>
            <a:ext cx="1017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Bildobjekt 34" descr="Minesto logotype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00050" y="2836863"/>
            <a:ext cx="1109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Bildobjekt 35" descr="MindValue Logotype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602288" y="4611688"/>
            <a:ext cx="1147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Bildobjekt 36" descr="Layerlab logotype small.eps"/>
          <p:cNvPicPr>
            <a:picLocks noChangeAspect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011988" y="3567113"/>
            <a:ext cx="9001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Bildobjekt 37" descr="Syspiro logotype.eps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2100263" y="4381500"/>
            <a:ext cx="161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21"/>
          <p:cNvSpPr>
            <a:spLocks noChangeArrowheads="1"/>
          </p:cNvSpPr>
          <p:nvPr/>
        </p:nvSpPr>
        <p:spPr bwMode="auto">
          <a:xfrm>
            <a:off x="142875" y="1981200"/>
            <a:ext cx="8818563" cy="31083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9" name="Rounded Rectangle 21"/>
          <p:cNvSpPr>
            <a:spLocks noChangeArrowheads="1"/>
          </p:cNvSpPr>
          <p:nvPr/>
        </p:nvSpPr>
        <p:spPr bwMode="auto">
          <a:xfrm>
            <a:off x="2100263" y="2982913"/>
            <a:ext cx="6619875" cy="340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14374" name="Picture 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502150" y="3362325"/>
            <a:ext cx="408463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5" name="Picture 5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2289175" y="3309938"/>
            <a:ext cx="2160588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214313" y="2767013"/>
            <a:ext cx="1571625" cy="458787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43" name="Straight Connector 42"/>
          <p:cNvCxnSpPr>
            <a:stCxn id="42" idx="6"/>
          </p:cNvCxnSpPr>
          <p:nvPr/>
        </p:nvCxnSpPr>
        <p:spPr>
          <a:xfrm>
            <a:off x="1785938" y="2995613"/>
            <a:ext cx="428625" cy="21907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78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/>
          <a:lstStyle/>
          <a:p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Some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results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from </a:t>
            </a:r>
            <a:b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a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decade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of venture </a:t>
            </a:r>
            <a:r>
              <a:rPr lang="sv-SE" sz="2800" dirty="0" err="1" smtClean="0">
                <a:solidFill>
                  <a:schemeClr val="tx1"/>
                </a:solidFill>
                <a:ea typeface="ＭＳ Ｐゴシック" charset="-128"/>
              </a:rPr>
              <a:t>creation</a:t>
            </a:r>
            <a:r>
              <a:rPr lang="sv-SE" sz="2800" dirty="0" smtClean="0">
                <a:solidFill>
                  <a:schemeClr val="tx1"/>
                </a:solidFill>
                <a:ea typeface="ＭＳ Ｐゴシック" charset="-128"/>
              </a:rPr>
              <a:t> at Chalmers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A new generation of science park – the </a:t>
            </a:r>
            <a:r>
              <a:rPr lang="sv-SE" sz="2400" dirty="0" err="1" smtClean="0"/>
              <a:t>combined</a:t>
            </a:r>
            <a:r>
              <a:rPr lang="sv-SE" sz="2400" dirty="0" smtClean="0"/>
              <a:t> technology transfer – accelerator – </a:t>
            </a:r>
            <a:r>
              <a:rPr lang="sv-SE" sz="2400" dirty="0" err="1" smtClean="0"/>
              <a:t>entrepreneurship</a:t>
            </a:r>
            <a:r>
              <a:rPr lang="sv-SE" sz="2400" dirty="0" smtClean="0"/>
              <a:t> </a:t>
            </a:r>
            <a:r>
              <a:rPr lang="sv-SE" sz="2400" dirty="0" err="1" smtClean="0"/>
              <a:t>education</a:t>
            </a:r>
            <a:r>
              <a:rPr lang="sv-SE" sz="2400" dirty="0" smtClean="0"/>
              <a:t>:</a:t>
            </a:r>
          </a:p>
          <a:p>
            <a:pPr lvl="1"/>
            <a:r>
              <a:rPr lang="sv-SE" sz="2400" dirty="0" err="1" smtClean="0"/>
              <a:t>Realizes</a:t>
            </a:r>
            <a:r>
              <a:rPr lang="sv-SE" sz="2400" dirty="0" smtClean="0"/>
              <a:t> the potential of </a:t>
            </a:r>
            <a:r>
              <a:rPr lang="sv-SE" sz="2400" dirty="0" err="1" smtClean="0"/>
              <a:t>nascent</a:t>
            </a:r>
            <a:r>
              <a:rPr lang="sv-SE" sz="2400" dirty="0" smtClean="0"/>
              <a:t> </a:t>
            </a:r>
            <a:r>
              <a:rPr lang="sv-SE" sz="2400" dirty="0" err="1" smtClean="0"/>
              <a:t>entrepreneurs</a:t>
            </a:r>
            <a:endParaRPr lang="sv-SE" sz="2400" dirty="0" smtClean="0"/>
          </a:p>
          <a:p>
            <a:pPr lvl="1"/>
            <a:r>
              <a:rPr lang="sv-SE" sz="2400" dirty="0" err="1" smtClean="0"/>
              <a:t>Realizes</a:t>
            </a:r>
            <a:r>
              <a:rPr lang="sv-SE" sz="2400" dirty="0" smtClean="0"/>
              <a:t> the potential of innovative research</a:t>
            </a:r>
          </a:p>
          <a:p>
            <a:pPr lvl="1"/>
            <a:r>
              <a:rPr lang="sv-SE" sz="2400" dirty="0" err="1" smtClean="0"/>
              <a:t>Builds</a:t>
            </a:r>
            <a:r>
              <a:rPr lang="sv-SE" sz="2400" dirty="0" smtClean="0"/>
              <a:t> new </a:t>
            </a:r>
            <a:r>
              <a:rPr lang="sv-SE" sz="2400" dirty="0" err="1" smtClean="0"/>
              <a:t>ventures</a:t>
            </a:r>
            <a:r>
              <a:rPr lang="sv-SE" sz="2400" dirty="0" smtClean="0"/>
              <a:t> – 80% </a:t>
            </a:r>
            <a:r>
              <a:rPr lang="sv-SE" sz="2400" dirty="0" err="1" smtClean="0"/>
              <a:t>survival</a:t>
            </a:r>
            <a:r>
              <a:rPr lang="sv-SE" sz="2400" dirty="0" smtClean="0"/>
              <a:t> rate</a:t>
            </a:r>
          </a:p>
          <a:p>
            <a:pPr lvl="1"/>
            <a:r>
              <a:rPr lang="sv-SE" sz="2400" dirty="0" err="1" smtClean="0"/>
              <a:t>Builds</a:t>
            </a:r>
            <a:r>
              <a:rPr lang="sv-SE" sz="2400" dirty="0" smtClean="0"/>
              <a:t> </a:t>
            </a:r>
            <a:r>
              <a:rPr lang="sv-SE" sz="2400" dirty="0" err="1" smtClean="0"/>
              <a:t>entrepreneurial</a:t>
            </a:r>
            <a:r>
              <a:rPr lang="sv-SE" sz="2400" dirty="0" smtClean="0"/>
              <a:t> </a:t>
            </a:r>
            <a:r>
              <a:rPr lang="sv-SE" sz="2400" dirty="0" err="1" smtClean="0"/>
              <a:t>ecosystem</a:t>
            </a:r>
            <a:endParaRPr lang="sv-SE" sz="2400" dirty="0" smtClean="0"/>
          </a:p>
          <a:p>
            <a:pPr lvl="1"/>
            <a:r>
              <a:rPr lang="sv-SE" sz="2400" dirty="0" smtClean="0"/>
              <a:t>Europe </a:t>
            </a:r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err="1" smtClean="0"/>
              <a:t>take</a:t>
            </a:r>
            <a:r>
              <a:rPr lang="sv-SE" sz="2400" dirty="0" smtClean="0"/>
              <a:t> the </a:t>
            </a:r>
            <a:r>
              <a:rPr lang="sv-SE" sz="2400" dirty="0" err="1" smtClean="0"/>
              <a:t>lead</a:t>
            </a:r>
            <a:r>
              <a:rPr lang="sv-SE" sz="2400" dirty="0" smtClean="0"/>
              <a:t> </a:t>
            </a:r>
            <a:r>
              <a:rPr lang="sv-SE" sz="2400" dirty="0" err="1" smtClean="0"/>
              <a:t>regarding</a:t>
            </a:r>
            <a:r>
              <a:rPr lang="sv-SE" sz="2400" dirty="0" smtClean="0"/>
              <a:t> a ”visible hand” approach to innovation and </a:t>
            </a:r>
            <a:r>
              <a:rPr lang="sv-SE" sz="2400" dirty="0" err="1" smtClean="0"/>
              <a:t>entrepreneurship</a:t>
            </a:r>
            <a:endParaRPr lang="sv-SE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 flipH="1">
            <a:off x="0" y="0"/>
            <a:ext cx="70723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8640" tIns="548640" rIns="548640" bIns="685800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008" y="143252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Founded in 1829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In 1836 it became a state institution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In 1994 Chalmers became a private foundation again – the only private university of technology in Sweden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Engineering, science, management, architecture and life science in 17 departments</a:t>
            </a:r>
            <a:endParaRPr lang="en-US" dirty="0" smtClean="0">
              <a:latin typeface="Arial Unicode MS" pitchFamily="34" charset="-128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Unicode MS" pitchFamily="34" charset="-128"/>
                <a:cs typeface="Times New Roman" pitchFamily="18" charset="0"/>
              </a:rPr>
              <a:t>11,000 students, 1000 PhD candidates and 1450 faculty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Recent developments: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2007 Chalmers with U Gothenburg became on of five </a:t>
            </a:r>
            <a:r>
              <a:rPr lang="en-US" sz="2000" dirty="0" err="1" smtClean="0">
                <a:latin typeface="Arial Unicode MS" pitchFamily="34" charset="-128"/>
                <a:cs typeface="Times New Roman" pitchFamily="18" charset="0"/>
              </a:rPr>
              <a:t>keyactor</a:t>
            </a: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 projects (professionalizing utilization and collaboration)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2008 Chalmers became responsible to start “Innovation Office West” (one of eight offices in Sweden)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Arial Unicode MS" pitchFamily="34" charset="-128"/>
                <a:cs typeface="Times New Roman" pitchFamily="18" charset="0"/>
              </a:rPr>
              <a:t>2009 The application “Gothenburg Schools of Entrepreneurship” was ranked number one by government</a:t>
            </a:r>
          </a:p>
          <a:p>
            <a:pPr>
              <a:lnSpc>
                <a:spcPct val="90000"/>
              </a:lnSpc>
            </a:pPr>
            <a:endParaRPr lang="en-GB" sz="2000" dirty="0" smtClean="0">
              <a:latin typeface="Arial Unicode MS" pitchFamily="34" charset="-128"/>
            </a:endParaRPr>
          </a:p>
        </p:txBody>
      </p:sp>
      <p:pic>
        <p:nvPicPr>
          <p:cNvPr id="28676" name="Picture 4" descr="Chalm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396" y="551457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Main points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First generation Science Parks</a:t>
            </a:r>
          </a:p>
          <a:p>
            <a:pPr lvl="1"/>
            <a:r>
              <a:rPr lang="sv-SE" dirty="0" smtClean="0"/>
              <a:t>Focus on real </a:t>
            </a:r>
            <a:r>
              <a:rPr lang="sv-SE" dirty="0" err="1" smtClean="0"/>
              <a:t>estate</a:t>
            </a:r>
            <a:r>
              <a:rPr lang="sv-SE" dirty="0" smtClean="0"/>
              <a:t> and </a:t>
            </a:r>
            <a:r>
              <a:rPr lang="sv-SE" dirty="0" err="1" smtClean="0"/>
              <a:t>proximity</a:t>
            </a:r>
            <a:r>
              <a:rPr lang="sv-SE" dirty="0" smtClean="0"/>
              <a:t> to </a:t>
            </a:r>
            <a:r>
              <a:rPr lang="sv-SE" dirty="0" err="1" smtClean="0"/>
              <a:t>universities</a:t>
            </a:r>
            <a:r>
              <a:rPr lang="sv-SE" dirty="0" smtClean="0"/>
              <a:t> to </a:t>
            </a:r>
            <a:r>
              <a:rPr lang="sv-SE" dirty="0" err="1" smtClean="0"/>
              <a:t>enable</a:t>
            </a:r>
            <a:r>
              <a:rPr lang="sv-SE" dirty="0" smtClean="0"/>
              <a:t> </a:t>
            </a:r>
            <a:r>
              <a:rPr lang="sv-SE" dirty="0" err="1" smtClean="0"/>
              <a:t>collaboration</a:t>
            </a:r>
            <a:r>
              <a:rPr lang="sv-SE" dirty="0" smtClean="0"/>
              <a:t> and </a:t>
            </a:r>
            <a:r>
              <a:rPr lang="sv-SE" dirty="0" err="1" smtClean="0"/>
              <a:t>exchange</a:t>
            </a:r>
            <a:endParaRPr lang="sv-SE" dirty="0" smtClean="0"/>
          </a:p>
          <a:p>
            <a:r>
              <a:rPr lang="sv-SE" dirty="0" smtClean="0"/>
              <a:t>Second generation Science Parks - </a:t>
            </a:r>
            <a:r>
              <a:rPr lang="sv-SE" dirty="0" err="1" smtClean="0"/>
              <a:t>Incubators</a:t>
            </a:r>
            <a:endParaRPr lang="sv-SE" dirty="0" smtClean="0"/>
          </a:p>
          <a:p>
            <a:pPr lvl="1"/>
            <a:r>
              <a:rPr lang="sv-SE" dirty="0" smtClean="0"/>
              <a:t>Focus on </a:t>
            </a:r>
            <a:r>
              <a:rPr lang="sv-SE" dirty="0" err="1" smtClean="0"/>
              <a:t>offering</a:t>
            </a:r>
            <a:r>
              <a:rPr lang="sv-SE" dirty="0" smtClean="0"/>
              <a:t> </a:t>
            </a:r>
            <a:r>
              <a:rPr lang="sv-SE" dirty="0" err="1" smtClean="0"/>
              <a:t>advice</a:t>
            </a:r>
            <a:r>
              <a:rPr lang="sv-SE" dirty="0" smtClean="0"/>
              <a:t>, </a:t>
            </a:r>
            <a:r>
              <a:rPr lang="sv-SE" dirty="0" err="1" smtClean="0"/>
              <a:t>seed</a:t>
            </a:r>
            <a:r>
              <a:rPr lang="sv-SE" dirty="0" smtClean="0"/>
              <a:t> </a:t>
            </a:r>
            <a:r>
              <a:rPr lang="sv-SE" dirty="0" err="1" smtClean="0"/>
              <a:t>capital</a:t>
            </a:r>
            <a:r>
              <a:rPr lang="sv-SE" dirty="0" smtClean="0"/>
              <a:t>, </a:t>
            </a:r>
            <a:r>
              <a:rPr lang="sv-SE" dirty="0" err="1" smtClean="0"/>
              <a:t>office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r>
              <a:rPr lang="sv-SE" dirty="0" smtClean="0"/>
              <a:t> to new </a:t>
            </a:r>
            <a:r>
              <a:rPr lang="sv-SE" dirty="0" err="1" smtClean="0"/>
              <a:t>ventures</a:t>
            </a:r>
            <a:endParaRPr lang="sv-SE" dirty="0" smtClean="0"/>
          </a:p>
          <a:p>
            <a:r>
              <a:rPr lang="sv-SE" dirty="0" err="1" smtClean="0"/>
              <a:t>Third</a:t>
            </a:r>
            <a:r>
              <a:rPr lang="sv-SE" dirty="0" smtClean="0"/>
              <a:t> generation Science Parks - </a:t>
            </a:r>
            <a:r>
              <a:rPr lang="sv-SE" dirty="0" err="1" smtClean="0"/>
              <a:t>realizing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bigger</a:t>
            </a:r>
            <a:r>
              <a:rPr lang="sv-SE" dirty="0" smtClean="0"/>
              <a:t> potential</a:t>
            </a:r>
          </a:p>
          <a:p>
            <a:pPr lvl="1"/>
            <a:r>
              <a:rPr lang="sv-SE" dirty="0" smtClean="0"/>
              <a:t>Technology transfer, Venture Creation and Acceleration integrated with entrepreneurship </a:t>
            </a:r>
            <a:r>
              <a:rPr lang="sv-SE" dirty="0" smtClean="0"/>
              <a:t>education</a:t>
            </a:r>
            <a:endParaRPr lang="sv-SE" dirty="0" smtClean="0"/>
          </a:p>
          <a:p>
            <a:pPr lvl="1"/>
            <a:r>
              <a:rPr lang="sv-SE" dirty="0" smtClean="0"/>
              <a:t>Focus on </a:t>
            </a:r>
            <a:r>
              <a:rPr lang="sv-SE" dirty="0" err="1" smtClean="0"/>
              <a:t>recruiting</a:t>
            </a:r>
            <a:r>
              <a:rPr lang="sv-SE" dirty="0" smtClean="0"/>
              <a:t> and </a:t>
            </a:r>
            <a:r>
              <a:rPr lang="sv-SE" dirty="0" err="1" smtClean="0"/>
              <a:t>developing</a:t>
            </a:r>
            <a:r>
              <a:rPr lang="sv-SE" dirty="0" smtClean="0"/>
              <a:t> </a:t>
            </a:r>
            <a:r>
              <a:rPr lang="sv-SE" dirty="0" err="1" smtClean="0"/>
              <a:t>entrepreneurial</a:t>
            </a:r>
            <a:r>
              <a:rPr lang="sv-SE" dirty="0" smtClean="0"/>
              <a:t> </a:t>
            </a:r>
            <a:r>
              <a:rPr lang="sv-SE" dirty="0" err="1" smtClean="0"/>
              <a:t>competence</a:t>
            </a:r>
            <a:endParaRPr lang="sv-SE" dirty="0" smtClean="0"/>
          </a:p>
          <a:p>
            <a:pPr lvl="1"/>
            <a:r>
              <a:rPr lang="sv-SE" dirty="0" err="1" smtClean="0"/>
              <a:t>Playing</a:t>
            </a:r>
            <a:r>
              <a:rPr lang="sv-SE" dirty="0" smtClean="0"/>
              <a:t> </a:t>
            </a:r>
            <a:r>
              <a:rPr lang="sv-SE" dirty="0" err="1" smtClean="0"/>
              <a:t>active</a:t>
            </a:r>
            <a:r>
              <a:rPr lang="sv-SE" dirty="0" smtClean="0"/>
              <a:t> </a:t>
            </a:r>
            <a:r>
              <a:rPr lang="sv-SE" dirty="0" err="1" smtClean="0"/>
              <a:t>founding</a:t>
            </a:r>
            <a:r>
              <a:rPr lang="sv-SE" dirty="0" smtClean="0"/>
              <a:t> and </a:t>
            </a:r>
            <a:r>
              <a:rPr lang="sv-SE" dirty="0" err="1" smtClean="0"/>
              <a:t>ownership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Alänge &amp; Lundqvist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73F293C6-4859-4766-893E-383B7A3B95C7}" type="slidenum">
              <a:rPr lang="sv-SE"/>
              <a:pPr/>
              <a:t>5</a:t>
            </a:fld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November 2007</a:t>
            </a:r>
          </a:p>
        </p:txBody>
      </p:sp>
      <p:pic>
        <p:nvPicPr>
          <p:cNvPr id="40859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Alänge &amp; Lundqvist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6AFB934-5190-46F4-8CE8-C24AEDD0DF76}" type="slidenum">
              <a:rPr lang="sv-SE"/>
              <a:pPr/>
              <a:t>6</a:t>
            </a:fld>
            <a:endParaRPr lang="sv-SE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November 2007</a:t>
            </a:r>
          </a:p>
        </p:txBody>
      </p:sp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6771" name="Rectangle 19"/>
          <p:cNvSpPr>
            <a:spLocks noChangeArrowheads="1"/>
          </p:cNvSpPr>
          <p:nvPr/>
        </p:nvSpPr>
        <p:spPr bwMode="auto">
          <a:xfrm>
            <a:off x="323850" y="2565400"/>
            <a:ext cx="5903913" cy="35290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2913" y="2684463"/>
            <a:ext cx="6137275" cy="3336925"/>
            <a:chOff x="1639" y="1061"/>
            <a:chExt cx="4493" cy="231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95" y="1061"/>
              <a:ext cx="4237" cy="2318"/>
              <a:chOff x="1895" y="1061"/>
              <a:chExt cx="4237" cy="2318"/>
            </a:xfrm>
          </p:grpSpPr>
          <p:sp>
            <p:nvSpPr>
              <p:cNvPr id="586757" name="Text Box 5"/>
              <p:cNvSpPr txBox="1">
                <a:spLocks noChangeArrowheads="1"/>
              </p:cNvSpPr>
              <p:nvPr/>
            </p:nvSpPr>
            <p:spPr bwMode="auto">
              <a:xfrm>
                <a:off x="1951" y="1061"/>
                <a:ext cx="338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178" tIns="43588" rIns="87178" bIns="43588">
                <a:spAutoFit/>
              </a:bodyPr>
              <a:lstStyle/>
              <a:p>
                <a:pPr defTabSz="995363" eaLnBrk="0" hangingPunct="0">
                  <a:spcBef>
                    <a:spcPct val="50000"/>
                  </a:spcBef>
                </a:pPr>
                <a:r>
                  <a:rPr lang="sv-SE" sz="2000">
                    <a:solidFill>
                      <a:srgbClr val="FEFEEC"/>
                    </a:solidFill>
                  </a:rPr>
                  <a:t>5.000 persons employed at Lindholmen</a:t>
                </a:r>
                <a:endParaRPr lang="sv-SE" sz="2000" b="1">
                  <a:solidFill>
                    <a:srgbClr val="FEFEEC"/>
                  </a:solidFill>
                </a:endParaRPr>
              </a:p>
            </p:txBody>
          </p:sp>
          <p:sp>
            <p:nvSpPr>
              <p:cNvPr id="586758" name="Text Box 6"/>
              <p:cNvSpPr txBox="1">
                <a:spLocks noChangeArrowheads="1"/>
              </p:cNvSpPr>
              <p:nvPr/>
            </p:nvSpPr>
            <p:spPr bwMode="auto">
              <a:xfrm>
                <a:off x="1944" y="1813"/>
                <a:ext cx="4141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7178" tIns="43588" rIns="87178" bIns="43588">
                <a:spAutoFit/>
              </a:bodyPr>
              <a:lstStyle/>
              <a:p>
                <a:pPr defTabSz="995363" eaLnBrk="0" hangingPunct="0">
                  <a:spcBef>
                    <a:spcPct val="50000"/>
                  </a:spcBef>
                </a:pPr>
                <a:r>
                  <a:rPr lang="sv-SE" sz="2000">
                    <a:solidFill>
                      <a:srgbClr val="FEFEEC"/>
                    </a:solidFill>
                  </a:rPr>
                  <a:t>3.000 students, teachers and researchers at Campus Lindholmen</a:t>
                </a:r>
                <a:endParaRPr lang="sv-SE" sz="2000" b="1">
                  <a:solidFill>
                    <a:srgbClr val="FEFEEC"/>
                  </a:solidFill>
                </a:endParaRPr>
              </a:p>
            </p:txBody>
          </p:sp>
          <p:sp>
            <p:nvSpPr>
              <p:cNvPr id="586759" name="Text Box 7"/>
              <p:cNvSpPr txBox="1">
                <a:spLocks noChangeArrowheads="1"/>
              </p:cNvSpPr>
              <p:nvPr/>
            </p:nvSpPr>
            <p:spPr bwMode="auto">
              <a:xfrm>
                <a:off x="1895" y="2739"/>
                <a:ext cx="343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178" tIns="43588" rIns="87178" bIns="43588">
                <a:spAutoFit/>
              </a:bodyPr>
              <a:lstStyle/>
              <a:p>
                <a:pPr defTabSz="995363"/>
                <a:r>
                  <a:rPr lang="sv-SE" sz="2000" dirty="0">
                    <a:solidFill>
                      <a:srgbClr val="FEFEEC"/>
                    </a:solidFill>
                  </a:rPr>
                  <a:t>Chalmers Innovation business </a:t>
                </a:r>
                <a:r>
                  <a:rPr lang="sv-SE" sz="2000" dirty="0" err="1">
                    <a:solidFill>
                      <a:srgbClr val="FEFEEC"/>
                    </a:solidFill>
                  </a:rPr>
                  <a:t>incubator</a:t>
                </a:r>
                <a:endParaRPr lang="sv-SE" sz="2000" dirty="0">
                  <a:solidFill>
                    <a:srgbClr val="FEFEEC"/>
                  </a:solidFill>
                </a:endParaRPr>
              </a:p>
            </p:txBody>
          </p:sp>
          <p:sp>
            <p:nvSpPr>
              <p:cNvPr id="586760" name="Text Box 8"/>
              <p:cNvSpPr txBox="1">
                <a:spLocks noChangeArrowheads="1"/>
              </p:cNvSpPr>
              <p:nvPr/>
            </p:nvSpPr>
            <p:spPr bwMode="auto">
              <a:xfrm>
                <a:off x="1915" y="1467"/>
                <a:ext cx="3474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263" tIns="43630" rIns="87263" bIns="43630">
                <a:spAutoFit/>
              </a:bodyPr>
              <a:lstStyle/>
              <a:p>
                <a:pPr defTabSz="873125"/>
                <a:r>
                  <a:rPr lang="sv-SE" sz="2000">
                    <a:solidFill>
                      <a:srgbClr val="FEFEEC"/>
                    </a:solidFill>
                  </a:rPr>
                  <a:t>100 companies at the Science Park area</a:t>
                </a:r>
              </a:p>
            </p:txBody>
          </p:sp>
          <p:sp>
            <p:nvSpPr>
              <p:cNvPr id="586761" name="Text Box 9"/>
              <p:cNvSpPr txBox="1">
                <a:spLocks noChangeArrowheads="1"/>
              </p:cNvSpPr>
              <p:nvPr/>
            </p:nvSpPr>
            <p:spPr bwMode="auto">
              <a:xfrm>
                <a:off x="1991" y="2714"/>
                <a:ext cx="4141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7178" tIns="43588" rIns="87178" bIns="43588">
                <a:spAutoFit/>
              </a:bodyPr>
              <a:lstStyle/>
              <a:p>
                <a:pPr defTabSz="995363" eaLnBrk="0" hangingPunct="0">
                  <a:spcBef>
                    <a:spcPct val="50000"/>
                  </a:spcBef>
                </a:pPr>
                <a:endParaRPr lang="en-US" sz="2000" b="1">
                  <a:solidFill>
                    <a:srgbClr val="FEFEEC"/>
                  </a:solidFill>
                </a:endParaRPr>
              </a:p>
            </p:txBody>
          </p:sp>
          <p:sp>
            <p:nvSpPr>
              <p:cNvPr id="586762" name="Text Box 10"/>
              <p:cNvSpPr txBox="1">
                <a:spLocks noChangeArrowheads="1"/>
              </p:cNvSpPr>
              <p:nvPr/>
            </p:nvSpPr>
            <p:spPr bwMode="auto">
              <a:xfrm>
                <a:off x="1941" y="2381"/>
                <a:ext cx="4141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7178" tIns="43588" rIns="87178" bIns="43588">
                <a:spAutoFit/>
              </a:bodyPr>
              <a:lstStyle/>
              <a:p>
                <a:pPr defTabSz="995363" eaLnBrk="0" hangingPunct="0">
                  <a:spcBef>
                    <a:spcPct val="50000"/>
                  </a:spcBef>
                </a:pPr>
                <a:r>
                  <a:rPr lang="sv-SE" sz="2000">
                    <a:solidFill>
                      <a:srgbClr val="FEFEEC"/>
                    </a:solidFill>
                  </a:rPr>
                  <a:t>The main building - the Hub</a:t>
                </a:r>
                <a:endParaRPr lang="sv-SE" sz="2000" b="1">
                  <a:solidFill>
                    <a:srgbClr val="FEFEEC"/>
                  </a:solidFill>
                </a:endParaRPr>
              </a:p>
            </p:txBody>
          </p:sp>
          <p:sp>
            <p:nvSpPr>
              <p:cNvPr id="586763" name="Text Box 11"/>
              <p:cNvSpPr txBox="1">
                <a:spLocks noChangeArrowheads="1"/>
              </p:cNvSpPr>
              <p:nvPr/>
            </p:nvSpPr>
            <p:spPr bwMode="auto">
              <a:xfrm>
                <a:off x="1987" y="3108"/>
                <a:ext cx="296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178" tIns="43588" rIns="87178" bIns="43588">
                <a:spAutoFit/>
              </a:bodyPr>
              <a:lstStyle/>
              <a:p>
                <a:pPr algn="ctr" defTabSz="995363"/>
                <a:r>
                  <a:rPr lang="sv-SE" sz="2000" dirty="0">
                    <a:solidFill>
                      <a:srgbClr val="FEFEEC"/>
                    </a:solidFill>
                  </a:rPr>
                  <a:t>7 high </a:t>
                </a:r>
                <a:r>
                  <a:rPr lang="sv-SE" sz="2000" dirty="0" err="1">
                    <a:solidFill>
                      <a:srgbClr val="FEFEEC"/>
                    </a:solidFill>
                  </a:rPr>
                  <a:t>schools</a:t>
                </a:r>
                <a:r>
                  <a:rPr lang="sv-SE" sz="2000" dirty="0">
                    <a:solidFill>
                      <a:srgbClr val="FEFEEC"/>
                    </a:solidFill>
                  </a:rPr>
                  <a:t> with 4.000 students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639" y="1140"/>
              <a:ext cx="222" cy="2232"/>
              <a:chOff x="1639" y="1140"/>
              <a:chExt cx="222" cy="2232"/>
            </a:xfrm>
          </p:grpSpPr>
          <p:pic>
            <p:nvPicPr>
              <p:cNvPr id="586765" name="Picture 13" descr="Bild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9" y="1140"/>
                <a:ext cx="201" cy="207"/>
              </a:xfrm>
              <a:prstGeom prst="rect">
                <a:avLst/>
              </a:prstGeom>
              <a:noFill/>
            </p:spPr>
          </p:pic>
          <p:pic>
            <p:nvPicPr>
              <p:cNvPr id="586766" name="Picture 14" descr="Bild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9" y="1496"/>
                <a:ext cx="201" cy="207"/>
              </a:xfrm>
              <a:prstGeom prst="rect">
                <a:avLst/>
              </a:prstGeom>
              <a:noFill/>
            </p:spPr>
          </p:pic>
          <p:pic>
            <p:nvPicPr>
              <p:cNvPr id="586767" name="Picture 15" descr="Bild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39" y="2423"/>
                <a:ext cx="201" cy="208"/>
              </a:xfrm>
              <a:prstGeom prst="rect">
                <a:avLst/>
              </a:prstGeom>
              <a:noFill/>
            </p:spPr>
          </p:pic>
          <p:pic>
            <p:nvPicPr>
              <p:cNvPr id="586768" name="Picture 16" descr="Bild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54" y="3165"/>
                <a:ext cx="201" cy="207"/>
              </a:xfrm>
              <a:prstGeom prst="rect">
                <a:avLst/>
              </a:prstGeom>
              <a:noFill/>
            </p:spPr>
          </p:pic>
          <p:pic>
            <p:nvPicPr>
              <p:cNvPr id="586769" name="Picture 17" descr="Bild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54" y="1894"/>
                <a:ext cx="201" cy="207"/>
              </a:xfrm>
              <a:prstGeom prst="rect">
                <a:avLst/>
              </a:prstGeom>
              <a:noFill/>
            </p:spPr>
          </p:pic>
          <p:pic>
            <p:nvPicPr>
              <p:cNvPr id="586770" name="Picture 18" descr="Bild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61" y="2799"/>
                <a:ext cx="200" cy="207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artbild MedicalH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25488"/>
            <a:ext cx="7026275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0" y="260350"/>
          <a:ext cx="9144000" cy="5630863"/>
        </p:xfrm>
        <a:graphic>
          <a:graphicData uri="http://schemas.openxmlformats.org/presentationml/2006/ole">
            <p:oleObj spid="_x0000_s3074" name="Slide" r:id="rId3" imgW="6800760" imgH="5086440" progId="PowerPoint.Slide.8">
              <p:embed/>
            </p:oleObj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35375" y="836613"/>
            <a:ext cx="1800225" cy="3603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sv-SE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73100" y="1584325"/>
            <a:ext cx="7399338" cy="4595813"/>
            <a:chOff x="-100" y="1436"/>
            <a:chExt cx="5021" cy="2576"/>
          </a:xfrm>
        </p:grpSpPr>
        <p:sp>
          <p:nvSpPr>
            <p:cNvPr id="8196" name="Line 3"/>
            <p:cNvSpPr>
              <a:spLocks noChangeShapeType="1"/>
            </p:cNvSpPr>
            <p:nvPr/>
          </p:nvSpPr>
          <p:spPr bwMode="auto">
            <a:xfrm flipV="1">
              <a:off x="289" y="1616"/>
              <a:ext cx="0" cy="22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97" name="Line 4"/>
            <p:cNvSpPr>
              <a:spLocks noChangeShapeType="1"/>
            </p:cNvSpPr>
            <p:nvPr/>
          </p:nvSpPr>
          <p:spPr bwMode="auto">
            <a:xfrm>
              <a:off x="289" y="3819"/>
              <a:ext cx="44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98" name="Arc 5"/>
            <p:cNvSpPr>
              <a:spLocks/>
            </p:cNvSpPr>
            <p:nvPr/>
          </p:nvSpPr>
          <p:spPr bwMode="auto">
            <a:xfrm flipH="1">
              <a:off x="289" y="3195"/>
              <a:ext cx="110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99" name="Arc 6"/>
            <p:cNvSpPr>
              <a:spLocks/>
            </p:cNvSpPr>
            <p:nvPr/>
          </p:nvSpPr>
          <p:spPr bwMode="auto">
            <a:xfrm flipH="1">
              <a:off x="2161" y="1947"/>
              <a:ext cx="1104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00" name="Arc 7"/>
            <p:cNvSpPr>
              <a:spLocks/>
            </p:cNvSpPr>
            <p:nvPr/>
          </p:nvSpPr>
          <p:spPr bwMode="auto">
            <a:xfrm flipH="1">
              <a:off x="1201" y="2571"/>
              <a:ext cx="999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808" y="3398"/>
              <a:ext cx="672" cy="1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Research</a:t>
              </a: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2923" y="2134"/>
              <a:ext cx="637" cy="1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Business</a:t>
              </a:r>
            </a:p>
          </p:txBody>
        </p:sp>
        <p:sp>
          <p:nvSpPr>
            <p:cNvPr id="8203" name="Text Box 10"/>
            <p:cNvSpPr txBox="1">
              <a:spLocks noChangeArrowheads="1"/>
            </p:cNvSpPr>
            <p:nvPr/>
          </p:nvSpPr>
          <p:spPr bwMode="auto">
            <a:xfrm>
              <a:off x="1729" y="2811"/>
              <a:ext cx="229" cy="295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4344" y="3839"/>
              <a:ext cx="577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Time</a:t>
              </a:r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-100" y="1436"/>
              <a:ext cx="775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Value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381000" y="609600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v-SE" sz="3200" kern="0" dirty="0" err="1">
                <a:latin typeface="+mj-lt"/>
                <a:ea typeface="+mj-ea"/>
                <a:cs typeface="+mj-cs"/>
              </a:rPr>
              <a:t>Why</a:t>
            </a:r>
            <a:r>
              <a:rPr lang="sv-SE" sz="3200" kern="0" dirty="0">
                <a:latin typeface="+mj-lt"/>
                <a:ea typeface="+mj-ea"/>
                <a:cs typeface="+mj-cs"/>
              </a:rPr>
              <a:t> Chalmers School of </a:t>
            </a:r>
            <a:r>
              <a:rPr lang="sv-SE" sz="3200" kern="0" dirty="0" err="1">
                <a:latin typeface="+mj-lt"/>
                <a:ea typeface="+mj-ea"/>
                <a:cs typeface="+mj-cs"/>
              </a:rPr>
              <a:t>Entrepreneurship</a:t>
            </a:r>
            <a:r>
              <a:rPr lang="sv-SE" sz="3200" kern="0" dirty="0">
                <a:latin typeface="+mj-lt"/>
                <a:ea typeface="+mj-ea"/>
                <a:cs typeface="+mj-cs"/>
              </a:rPr>
              <a:t> </a:t>
            </a:r>
            <a:r>
              <a:rPr lang="sv-SE" sz="3200" kern="0" dirty="0" err="1">
                <a:latin typeface="+mj-lt"/>
                <a:ea typeface="+mj-ea"/>
                <a:cs typeface="+mj-cs"/>
              </a:rPr>
              <a:t>was</a:t>
            </a:r>
            <a:r>
              <a:rPr lang="sv-SE" sz="3200" kern="0" dirty="0">
                <a:latin typeface="+mj-lt"/>
                <a:ea typeface="+mj-ea"/>
                <a:cs typeface="+mj-cs"/>
              </a:rPr>
              <a:t> </a:t>
            </a:r>
            <a:r>
              <a:rPr lang="sv-SE" sz="3200" kern="0" dirty="0" err="1">
                <a:latin typeface="+mj-lt"/>
                <a:ea typeface="+mj-ea"/>
                <a:cs typeface="+mj-cs"/>
              </a:rPr>
              <a:t>founded</a:t>
            </a:r>
            <a:r>
              <a:rPr lang="sv-SE" sz="3200" kern="0" dirty="0">
                <a:latin typeface="+mj-lt"/>
                <a:ea typeface="+mj-ea"/>
                <a:cs typeface="+mj-cs"/>
              </a:rPr>
              <a:t> 1997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mers ppt-mal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935</Words>
  <Application>Microsoft Office PowerPoint</Application>
  <PresentationFormat>Presentazione su schermo (4:3)</PresentationFormat>
  <Paragraphs>229</Paragraphs>
  <Slides>26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Chalmers ppt-mall</vt:lpstr>
      <vt:lpstr>Slide</vt:lpstr>
      <vt:lpstr>A new generation of European Science Parks driving industrial development - the case of Gothenburg and Chalmers University of Technology </vt:lpstr>
      <vt:lpstr>Gothenburg – situated in the middle of a European ”mega-region”</vt:lpstr>
      <vt:lpstr>Diapositiva 3</vt:lpstr>
      <vt:lpstr>Main points</vt:lpstr>
      <vt:lpstr>Diapositiva 5</vt:lpstr>
      <vt:lpstr>Diapositiva 6</vt:lpstr>
      <vt:lpstr>Diapositiva 7</vt:lpstr>
      <vt:lpstr>Diapositiva 8</vt:lpstr>
      <vt:lpstr>Diapositiva 9</vt:lpstr>
      <vt:lpstr>Sweden’s fastest growing young companies today (companies less than 10 years old, with international potential)</vt:lpstr>
      <vt:lpstr>Diapositiva 11</vt:lpstr>
      <vt:lpstr>Diapositiva 12</vt:lpstr>
      <vt:lpstr>Example: students identified 77 assets within an informal 40 person biomarker collaboration</vt:lpstr>
      <vt:lpstr>Students assessed uniqueness in relation to other research groups and companies</vt:lpstr>
      <vt:lpstr>University technology transfer today - realizing only the top of the iceberg?</vt:lpstr>
      <vt:lpstr>Education and technology transfer –  reaching out for the high-hanging fruits</vt:lpstr>
      <vt:lpstr>A generic production system</vt:lpstr>
      <vt:lpstr>E-schools    vs     B-schools</vt:lpstr>
      <vt:lpstr>Entrepreneurship education - Appears in many forms</vt:lpstr>
      <vt:lpstr>Our view on entrepreneurship education</vt:lpstr>
      <vt:lpstr>Our entrepreneurs</vt:lpstr>
      <vt:lpstr>Diapositiva 22</vt:lpstr>
      <vt:lpstr>Some results from  a decade of venture creation at Chalmers</vt:lpstr>
      <vt:lpstr>Some results from  a decade of venture creation at Chalmers</vt:lpstr>
      <vt:lpstr>Some results from  a decade of venture creation at Chalmers</vt:lpstr>
      <vt:lpstr>Conclusions</vt:lpstr>
    </vt:vector>
  </TitlesOfParts>
  <Company>Chalmers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Jan-Olof Yxell</dc:creator>
  <cp:lastModifiedBy>Tecno</cp:lastModifiedBy>
  <cp:revision>57</cp:revision>
  <dcterms:created xsi:type="dcterms:W3CDTF">2010-10-18T12:13:26Z</dcterms:created>
  <dcterms:modified xsi:type="dcterms:W3CDTF">2011-10-04T12:19:33Z</dcterms:modified>
</cp:coreProperties>
</file>